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56" r:id="rId1"/>
  </p:sldMasterIdLst>
  <p:notesMasterIdLst>
    <p:notesMasterId r:id="rId19"/>
  </p:notesMasterIdLst>
  <p:sldIdLst>
    <p:sldId id="256" r:id="rId2"/>
    <p:sldId id="257" r:id="rId3"/>
    <p:sldId id="266" r:id="rId4"/>
    <p:sldId id="267" r:id="rId5"/>
    <p:sldId id="268" r:id="rId6"/>
    <p:sldId id="269" r:id="rId7"/>
    <p:sldId id="271" r:id="rId8"/>
    <p:sldId id="265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39570-2632-4FB3-900E-E2AA3CA67FD8}" type="datetimeFigureOut">
              <a:rPr lang="fr-FR" smtClean="0"/>
              <a:pPr/>
              <a:t>3/27/09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F251C-D519-43F8-B207-173023F849A9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AB693-D508-0040-9C5D-B391133E70A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1A7B4-24F2-4D7B-B425-922BD8B4F163}" type="datetimeFigureOut">
              <a:rPr lang="fr-FR" smtClean="0"/>
              <a:pPr>
                <a:defRPr/>
              </a:pPr>
              <a:t>3/27/09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6B9F5-3800-4515-92BB-391C3F9EC86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1A7B4-24F2-4D7B-B425-922BD8B4F163}" type="datetimeFigureOut">
              <a:rPr lang="fr-FR" smtClean="0"/>
              <a:pPr>
                <a:defRPr/>
              </a:pPr>
              <a:t>3/27/09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6B9F5-3800-4515-92BB-391C3F9EC86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1A7B4-24F2-4D7B-B425-922BD8B4F163}" type="datetimeFigureOut">
              <a:rPr lang="fr-FR" smtClean="0"/>
              <a:pPr>
                <a:defRPr/>
              </a:pPr>
              <a:t>3/27/09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6B9F5-3800-4515-92BB-391C3F9EC86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1A7B4-24F2-4D7B-B425-922BD8B4F163}" type="datetimeFigureOut">
              <a:rPr lang="fr-FR" smtClean="0"/>
              <a:pPr>
                <a:defRPr/>
              </a:pPr>
              <a:t>3/27/09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6B9F5-3800-4515-92BB-391C3F9EC86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1A7B4-24F2-4D7B-B425-922BD8B4F163}" type="datetimeFigureOut">
              <a:rPr lang="fr-FR" smtClean="0"/>
              <a:pPr>
                <a:defRPr/>
              </a:pPr>
              <a:t>3/27/09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6B9F5-3800-4515-92BB-391C3F9EC86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1A7B4-24F2-4D7B-B425-922BD8B4F163}" type="datetimeFigureOut">
              <a:rPr lang="fr-FR" smtClean="0"/>
              <a:pPr>
                <a:defRPr/>
              </a:pPr>
              <a:t>3/27/09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6B9F5-3800-4515-92BB-391C3F9EC86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1A7B4-24F2-4D7B-B425-922BD8B4F163}" type="datetimeFigureOut">
              <a:rPr lang="fr-FR" smtClean="0"/>
              <a:pPr>
                <a:defRPr/>
              </a:pPr>
              <a:t>3/27/09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6B9F5-3800-4515-92BB-391C3F9EC86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1A7B4-24F2-4D7B-B425-922BD8B4F163}" type="datetimeFigureOut">
              <a:rPr lang="fr-FR" smtClean="0"/>
              <a:pPr>
                <a:defRPr/>
              </a:pPr>
              <a:t>3/27/09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6B9F5-3800-4515-92BB-391C3F9EC86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1A7B4-24F2-4D7B-B425-922BD8B4F163}" type="datetimeFigureOut">
              <a:rPr lang="fr-FR" smtClean="0"/>
              <a:pPr>
                <a:defRPr/>
              </a:pPr>
              <a:t>3/27/09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6B9F5-3800-4515-92BB-391C3F9EC86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1A7B4-24F2-4D7B-B425-922BD8B4F163}" type="datetimeFigureOut">
              <a:rPr lang="fr-FR" smtClean="0"/>
              <a:pPr>
                <a:defRPr/>
              </a:pPr>
              <a:t>3/27/09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6B9F5-3800-4515-92BB-391C3F9EC86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1A7B4-24F2-4D7B-B425-922BD8B4F163}" type="datetimeFigureOut">
              <a:rPr lang="fr-FR" smtClean="0"/>
              <a:pPr>
                <a:defRPr/>
              </a:pPr>
              <a:t>3/27/09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6B9F5-3800-4515-92BB-391C3F9EC86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91A7B4-24F2-4D7B-B425-922BD8B4F163}" type="datetimeFigureOut">
              <a:rPr lang="fr-FR" smtClean="0"/>
              <a:pPr>
                <a:defRPr/>
              </a:pPr>
              <a:t>3/27/09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C6B9F5-3800-4515-92BB-391C3F9EC86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oleObject" Target="???" TargetMode="Externa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Relationship Id="rId3" Type="http://schemas.openxmlformats.org/officeDocument/2006/relationships/oleObject" Target="???" TargetMode="Externa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Relationship Id="rId3" Type="http://schemas.openxmlformats.org/officeDocument/2006/relationships/oleObject" Target="???" TargetMode="Externa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sz="9600" b="1" u="sng" dirty="0" err="1" smtClean="0"/>
              <a:t>L’or</a:t>
            </a:r>
            <a:r>
              <a:rPr lang="es-ES" sz="9600" b="1" u="sng" dirty="0" smtClean="0"/>
              <a:t> et le </a:t>
            </a:r>
            <a:r>
              <a:rPr lang="es-ES" sz="9600" b="1" u="sng" dirty="0" err="1" smtClean="0"/>
              <a:t>Patrimoine</a:t>
            </a:r>
            <a:endParaRPr lang="es-ES" sz="9600" b="1" u="sng" dirty="0" smtClean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71600" y="1676400"/>
            <a:ext cx="678661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u="sng" dirty="0" smtClean="0">
                <a:solidFill>
                  <a:schemeClr val="bg1"/>
                </a:solidFill>
              </a:rPr>
              <a:t>L’or et le patrimoine</a:t>
            </a:r>
            <a:endParaRPr lang="fr-FR" sz="7200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0175"/>
            <a:ext cx="7772400" cy="708025"/>
          </a:xfrm>
        </p:spPr>
        <p:txBody>
          <a:bodyPr>
            <a:normAutofit/>
          </a:bodyPr>
          <a:lstStyle/>
          <a:p>
            <a:r>
              <a:rPr lang="fr-FR" sz="2500" u="sng" dirty="0" smtClean="0"/>
              <a:t> </a:t>
            </a:r>
            <a:r>
              <a:rPr lang="fr-FR" sz="3200" u="sng" dirty="0" smtClean="0"/>
              <a:t>La demande en 2008</a:t>
            </a:r>
            <a:endParaRPr lang="en-US" sz="25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28600" y="1752600"/>
          <a:ext cx="8725267" cy="3886200"/>
        </p:xfrm>
        <a:graphic>
          <a:graphicData uri="http://schemas.openxmlformats.org/presentationml/2006/ole">
            <p:oleObj spid="_x0000_s1026" name="Document" r:id="rId3" imgW="0" imgH="0" progId="Word.Document.12">
              <p:link updateAutomatic="1"/>
            </p:oleObj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1524000"/>
            <a:ext cx="8884637" cy="3962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772400" y="5181600"/>
            <a:ext cx="685800" cy="381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53000" y="5181600"/>
            <a:ext cx="685800" cy="381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0175"/>
            <a:ext cx="7772400" cy="1470025"/>
          </a:xfrm>
        </p:spPr>
        <p:txBody>
          <a:bodyPr>
            <a:normAutofit/>
          </a:bodyPr>
          <a:lstStyle/>
          <a:p>
            <a:r>
              <a:rPr lang="fr-FR" sz="2600" u="sng" dirty="0" smtClean="0"/>
              <a:t> </a:t>
            </a:r>
            <a:r>
              <a:rPr lang="fr-FR" sz="3200" u="sng" dirty="0" smtClean="0"/>
              <a:t>La demande des investisseurs</a:t>
            </a:r>
            <a:endParaRPr lang="en-US" sz="2600" u="sng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77210" y="2286000"/>
          <a:ext cx="8589580" cy="3200400"/>
        </p:xfrm>
        <a:graphic>
          <a:graphicData uri="http://schemas.openxmlformats.org/presentationml/2006/ole">
            <p:oleObj spid="_x0000_s2050" name="Document" r:id="rId3" imgW="0" imgH="0" progId="Word.Document.12">
              <p:link updateAutomatic="1"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0" y="1756608"/>
            <a:ext cx="8973914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638196"/>
          </a:xfrm>
        </p:spPr>
        <p:txBody>
          <a:bodyPr>
            <a:noAutofit/>
          </a:bodyPr>
          <a:lstStyle/>
          <a:p>
            <a:r>
              <a:rPr lang="fr-FR" sz="2600" u="sng" dirty="0" smtClean="0"/>
              <a:t> </a:t>
            </a:r>
            <a:r>
              <a:rPr lang="fr-FR" sz="3600" u="sng" dirty="0" smtClean="0"/>
              <a:t>La demande des consommateurs </a:t>
            </a:r>
            <a:endParaRPr lang="en-US" sz="36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685800" y="1501775"/>
          <a:ext cx="8025462" cy="4768850"/>
        </p:xfrm>
        <a:graphic>
          <a:graphicData uri="http://schemas.openxmlformats.org/presentationml/2006/ole">
            <p:oleObj spid="_x0000_s3074" name="Document" r:id="rId3" imgW="0" imgH="0" progId="Word.Document.12">
              <p:link updateAutomatic="1"/>
            </p:oleObj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219200"/>
            <a:ext cx="7887835" cy="5003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103936" y="2169696"/>
            <a:ext cx="253062" cy="2286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107650" y="3179016"/>
            <a:ext cx="253062" cy="2286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/>
          </a:bodyPr>
          <a:lstStyle/>
          <a:p>
            <a:r>
              <a:rPr lang="fr-FR" sz="3000" dirty="0" smtClean="0"/>
              <a:t> </a:t>
            </a:r>
            <a:r>
              <a:rPr lang="fr-FR" sz="3000" u="sng" dirty="0" smtClean="0"/>
              <a:t>L’Or et la crise</a:t>
            </a:r>
            <a:r>
              <a:rPr lang="fr-FR" sz="3000" dirty="0" smtClean="0"/>
              <a:t> 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722959"/>
            <a:ext cx="671366" cy="1523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3146405"/>
            <a:ext cx="990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/>
              <a:t>ET </a:t>
            </a:r>
            <a:endParaRPr lang="en-US" sz="3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2989659"/>
            <a:ext cx="2353902" cy="99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2561629"/>
            <a:ext cx="3352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/>
              <a:t>	Refuge </a:t>
            </a:r>
          </a:p>
          <a:p>
            <a:r>
              <a:rPr lang="en-US" sz="3800" dirty="0" smtClean="0"/>
              <a:t>=</a:t>
            </a:r>
            <a:r>
              <a:rPr lang="en-US" sz="3800" dirty="0" smtClean="0"/>
              <a:t>	    et </a:t>
            </a:r>
            <a:endParaRPr lang="en-US" sz="3800" dirty="0" smtClean="0"/>
          </a:p>
          <a:p>
            <a:r>
              <a:rPr lang="en-US" sz="3800" dirty="0" smtClean="0"/>
              <a:t>	</a:t>
            </a:r>
            <a:r>
              <a:rPr lang="en-US" sz="3800" dirty="0" err="1" smtClean="0"/>
              <a:t>Sécurité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en-US" dirty="0" err="1" smtClean="0">
                <a:solidFill>
                  <a:srgbClr val="FF0000"/>
                </a:solidFill>
              </a:rPr>
              <a:t>Décembre</a:t>
            </a:r>
            <a:r>
              <a:rPr lang="en-US" dirty="0" smtClean="0">
                <a:solidFill>
                  <a:srgbClr val="FF0000"/>
                </a:solidFill>
              </a:rPr>
              <a:t> 2008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“</a:t>
            </a:r>
            <a:r>
              <a:rPr lang="en-US" i="1" dirty="0" err="1" smtClean="0"/>
              <a:t>L’or</a:t>
            </a:r>
            <a:r>
              <a:rPr lang="en-US" i="1" dirty="0" smtClean="0"/>
              <a:t> entre en backwardation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POURQUOI 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838200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Explication </a:t>
            </a:r>
            <a:endParaRPr lang="en-US" sz="32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76400"/>
            <a:ext cx="8153400" cy="3429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11200" b="1" u="sng" dirty="0" smtClean="0"/>
              <a:t>Marché </a:t>
            </a:r>
            <a:r>
              <a:rPr lang="en-US" sz="11200" b="1" u="sng" dirty="0" err="1" smtClean="0"/>
              <a:t>à</a:t>
            </a:r>
            <a:r>
              <a:rPr lang="en-US" sz="11200" b="1" u="sng" dirty="0" smtClean="0"/>
              <a:t> </a:t>
            </a:r>
            <a:r>
              <a:rPr lang="en-US" sz="11200" b="1" u="sng" dirty="0" err="1" smtClean="0"/>
              <a:t>terme</a:t>
            </a:r>
            <a:r>
              <a:rPr lang="en-US" sz="11200" b="1" u="sng" dirty="0" smtClean="0"/>
              <a:t> du </a:t>
            </a:r>
            <a:r>
              <a:rPr lang="en-US" sz="11200" b="1" u="sng" dirty="0" err="1" smtClean="0"/>
              <a:t>Comex</a:t>
            </a:r>
            <a:r>
              <a:rPr lang="en-US" sz="11200" b="1" u="sng" dirty="0" smtClean="0"/>
              <a:t> NY</a:t>
            </a:r>
            <a:r>
              <a:rPr lang="en-US" sz="11200" b="1" dirty="0" smtClean="0"/>
              <a:t>: (</a:t>
            </a:r>
            <a:r>
              <a:rPr lang="en-US" sz="11200" b="1" dirty="0" err="1" smtClean="0"/>
              <a:t>contrat</a:t>
            </a:r>
            <a:r>
              <a:rPr lang="en-US" sz="11200" b="1" dirty="0" smtClean="0"/>
              <a:t> de </a:t>
            </a:r>
            <a:r>
              <a:rPr lang="en-US" sz="11200" b="1" dirty="0" err="1" smtClean="0"/>
              <a:t>l’or</a:t>
            </a:r>
            <a:r>
              <a:rPr lang="en-US" sz="11200" b="1" dirty="0" smtClean="0"/>
              <a:t>)</a:t>
            </a:r>
          </a:p>
          <a:p>
            <a:endParaRPr lang="en-US" sz="11200" b="1" dirty="0" smtClean="0"/>
          </a:p>
          <a:p>
            <a:r>
              <a:rPr lang="en-US" sz="11200" b="1" dirty="0" smtClean="0"/>
              <a:t>     </a:t>
            </a:r>
            <a:r>
              <a:rPr lang="en-US" sz="11200" b="1" i="1" dirty="0" smtClean="0"/>
              <a:t>- 2 </a:t>
            </a:r>
            <a:r>
              <a:rPr lang="en-US" sz="11200" b="1" i="1" dirty="0" err="1" smtClean="0"/>
              <a:t>Déc</a:t>
            </a:r>
            <a:r>
              <a:rPr lang="en-US" sz="11200" b="1" i="1" dirty="0" smtClean="0"/>
              <a:t> - </a:t>
            </a:r>
            <a:r>
              <a:rPr lang="en-US" sz="11200" b="1" dirty="0" smtClean="0"/>
              <a:t>1.98%</a:t>
            </a:r>
          </a:p>
          <a:p>
            <a:endParaRPr lang="en-US" sz="11200" b="1" dirty="0" smtClean="0"/>
          </a:p>
          <a:p>
            <a:r>
              <a:rPr lang="en-US" sz="11200" b="1" dirty="0" smtClean="0"/>
              <a:t>	- </a:t>
            </a:r>
            <a:r>
              <a:rPr lang="en-US" sz="11200" b="1" i="1" dirty="0" err="1" smtClean="0"/>
              <a:t>Février</a:t>
            </a:r>
            <a:r>
              <a:rPr lang="en-US" sz="11200" b="1" i="1" dirty="0" smtClean="0"/>
              <a:t> – </a:t>
            </a:r>
            <a:r>
              <a:rPr lang="en-US" sz="11200" b="1" dirty="0" smtClean="0"/>
              <a:t>0.14%</a:t>
            </a:r>
          </a:p>
          <a:p>
            <a:endParaRPr lang="en-US" sz="11200" b="1" dirty="0" smtClean="0"/>
          </a:p>
          <a:p>
            <a:endParaRPr lang="en-US" sz="11200" b="1" dirty="0" smtClean="0"/>
          </a:p>
          <a:p>
            <a:r>
              <a:rPr lang="en-US" sz="11200" b="1" i="1" dirty="0" smtClean="0"/>
              <a:t>- 3 </a:t>
            </a:r>
            <a:r>
              <a:rPr lang="en-US" sz="11200" b="1" i="1" dirty="0" err="1" smtClean="0"/>
              <a:t>Déc</a:t>
            </a:r>
            <a:r>
              <a:rPr lang="en-US" sz="11200" b="1" i="1" dirty="0" smtClean="0"/>
              <a:t> – </a:t>
            </a:r>
            <a:r>
              <a:rPr lang="en-US" sz="11200" b="1" dirty="0" smtClean="0"/>
              <a:t>2%</a:t>
            </a:r>
          </a:p>
          <a:p>
            <a:endParaRPr lang="en-US" sz="11200" b="1" dirty="0" smtClean="0"/>
          </a:p>
          <a:p>
            <a:r>
              <a:rPr lang="en-US" sz="11200" b="1" dirty="0" smtClean="0"/>
              <a:t>	- </a:t>
            </a:r>
            <a:r>
              <a:rPr lang="en-US" sz="11200" b="1" i="1" dirty="0" err="1" smtClean="0"/>
              <a:t>Février</a:t>
            </a:r>
            <a:r>
              <a:rPr lang="en-US" sz="11200" b="1" i="1" dirty="0" smtClean="0"/>
              <a:t> – </a:t>
            </a:r>
            <a:r>
              <a:rPr lang="en-US" sz="11200" b="1" dirty="0" smtClean="0"/>
              <a:t>0.29%</a:t>
            </a:r>
          </a:p>
          <a:p>
            <a:endParaRPr lang="en-US" sz="2300" dirty="0" smtClean="0"/>
          </a:p>
          <a:p>
            <a:endParaRPr lang="en-US" sz="23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733800" y="4267200"/>
            <a:ext cx="1600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838200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Le retour </a:t>
            </a:r>
            <a:r>
              <a:rPr lang="en-US" sz="3200" u="sng" dirty="0" err="1" smtClean="0"/>
              <a:t>à</a:t>
            </a:r>
            <a:r>
              <a:rPr lang="en-US" sz="3200" u="sng" dirty="0" smtClean="0"/>
              <a:t> la normal</a:t>
            </a:r>
            <a:endParaRPr lang="en-US" sz="3200" u="sng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828800" y="21336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Imag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76400"/>
            <a:ext cx="73968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7"/>
          <p:cNvSpPr/>
          <p:nvPr/>
        </p:nvSpPr>
        <p:spPr>
          <a:xfrm>
            <a:off x="5902513" y="4698367"/>
            <a:ext cx="700969" cy="41999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400800" cy="17526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MERCI POUR VOTRE ATTENTION </a:t>
            </a:r>
            <a:endParaRPr lang="en-US" sz="4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Le plan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charset="0"/>
              <a:buAutoNum type="romanUcPeriod"/>
            </a:pPr>
            <a:r>
              <a:rPr lang="fr-FR" u="sng" dirty="0" smtClean="0"/>
              <a:t>Or, fonction patrimoniale et sociologique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A) Qu'est-ce que l'or </a:t>
            </a:r>
            <a:br>
              <a:rPr lang="fr-FR" dirty="0" smtClean="0"/>
            </a:br>
            <a:r>
              <a:rPr lang="fr-FR" dirty="0" smtClean="0"/>
              <a:t> B) L'or et la société</a:t>
            </a:r>
          </a:p>
          <a:p>
            <a:pPr marL="571500" indent="-571500">
              <a:buFont typeface="Arial" charset="0"/>
              <a:buAutoNum type="romanUcPeriod"/>
            </a:pPr>
            <a:endParaRPr lang="fr-FR" dirty="0" smtClean="0"/>
          </a:p>
          <a:p>
            <a:pPr>
              <a:buFont typeface="Arial" charset="0"/>
              <a:buNone/>
            </a:pPr>
            <a:r>
              <a:rPr lang="fr-FR" dirty="0" smtClean="0"/>
              <a:t>II. </a:t>
            </a:r>
            <a:r>
              <a:rPr lang="fr-FR" u="sng" dirty="0" smtClean="0"/>
              <a:t>La valeur de l'or aujourd’hui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A) Les chiffres de l’or en 2008</a:t>
            </a:r>
            <a:br>
              <a:rPr lang="fr-FR" dirty="0" smtClean="0"/>
            </a:br>
            <a:r>
              <a:rPr lang="fr-FR" dirty="0" smtClean="0"/>
              <a:t> B) L’engouement en ces temps de crise </a:t>
            </a:r>
          </a:p>
          <a:p>
            <a:pPr>
              <a:buFont typeface="Arial" charset="0"/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/>
          <a:lstStyle/>
          <a:p>
            <a:r>
              <a:rPr lang="fr-FR" dirty="0" smtClean="0"/>
              <a:t>Qu’est-ce que l’or?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0" y="357166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 smtClean="0">
                <a:solidFill>
                  <a:schemeClr val="bg1">
                    <a:lumMod val="95000"/>
                  </a:schemeClr>
                </a:solidFill>
              </a:rPr>
              <a:t>Qu’est-ce que l’or? </a:t>
            </a:r>
            <a:endParaRPr lang="fr-FR" sz="3600" u="sng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500174"/>
            <a:ext cx="678661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>
                    <a:lumMod val="95000"/>
                  </a:schemeClr>
                </a:solidFill>
              </a:rPr>
              <a:t>L’industrie de l’or se sépare en 4 grandes catégories </a:t>
            </a:r>
            <a:r>
              <a:rPr lang="fr-FR" sz="2000" dirty="0" smtClean="0">
                <a:solidFill>
                  <a:schemeClr val="bg1">
                    <a:lumMod val="95000"/>
                  </a:schemeClr>
                </a:solidFill>
              </a:rPr>
              <a:t>:</a:t>
            </a:r>
          </a:p>
          <a:p>
            <a:endParaRPr lang="fr-FR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>
                    <a:lumMod val="95000"/>
                  </a:schemeClr>
                </a:solidFill>
              </a:rPr>
              <a:t> Bijouterie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>
                    <a:lumMod val="95000"/>
                  </a:schemeClr>
                </a:solidFill>
              </a:rPr>
              <a:t>Les Banques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>
                    <a:lumMod val="95000"/>
                  </a:schemeClr>
                </a:solidFill>
              </a:rPr>
              <a:t>Les particuliers ( lingots et pièces)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>
                    <a:lumMod val="95000"/>
                  </a:schemeClr>
                </a:solidFill>
              </a:rPr>
              <a:t>L’industrie ( électrique, dorure…)</a:t>
            </a: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3571876"/>
            <a:ext cx="4000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95000"/>
                  </a:schemeClr>
                </a:solidFill>
              </a:rPr>
              <a:t>L’extraction annuelle est de</a:t>
            </a:r>
          </a:p>
          <a:p>
            <a:r>
              <a:rPr lang="fr-FR" b="1" dirty="0" smtClean="0">
                <a:solidFill>
                  <a:schemeClr val="bg1">
                    <a:lumMod val="95000"/>
                  </a:schemeClr>
                </a:solidFill>
              </a:rPr>
              <a:t>2500 tonnes provenant essentiellement  </a:t>
            </a:r>
          </a:p>
          <a:p>
            <a:r>
              <a:rPr lang="fr-FR" b="1" dirty="0" smtClean="0">
                <a:solidFill>
                  <a:schemeClr val="bg1">
                    <a:lumMod val="95000"/>
                  </a:schemeClr>
                </a:solidFill>
              </a:rPr>
              <a:t>d’Afrique du Sud, </a:t>
            </a:r>
          </a:p>
          <a:p>
            <a:r>
              <a:rPr lang="fr-FR" b="1" dirty="0" smtClean="0">
                <a:solidFill>
                  <a:schemeClr val="bg1">
                    <a:lumMod val="95000"/>
                  </a:schemeClr>
                </a:solidFill>
              </a:rPr>
              <a:t>Etats-Unis, </a:t>
            </a:r>
          </a:p>
          <a:p>
            <a:r>
              <a:rPr lang="fr-FR" b="1" dirty="0" smtClean="0">
                <a:solidFill>
                  <a:schemeClr val="bg1">
                    <a:lumMod val="95000"/>
                  </a:schemeClr>
                </a:solidFill>
              </a:rPr>
              <a:t>Canada </a:t>
            </a:r>
          </a:p>
          <a:p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L’or comme valeur refuge</a:t>
            </a:r>
            <a:endParaRPr lang="fr-FR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1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7948642" cy="474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Le Marché de l’or</a:t>
            </a:r>
            <a:endParaRPr lang="fr-FR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4625989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 smtClean="0"/>
              <a:t>Valeur</a:t>
            </a:r>
            <a:r>
              <a:rPr lang="es-ES" dirty="0" smtClean="0"/>
              <a:t> </a:t>
            </a:r>
            <a:r>
              <a:rPr lang="es-ES" dirty="0" err="1" smtClean="0"/>
              <a:t>monétaire</a:t>
            </a:r>
            <a:r>
              <a:rPr lang="es-ES" dirty="0" smtClean="0"/>
              <a:t> et </a:t>
            </a:r>
            <a:r>
              <a:rPr lang="es-ES" dirty="0" err="1" smtClean="0"/>
              <a:t>commodité</a:t>
            </a:r>
            <a:r>
              <a:rPr lang="es-ES" dirty="0" smtClean="0"/>
              <a:t> </a:t>
            </a:r>
          </a:p>
          <a:p>
            <a:r>
              <a:rPr lang="fr-FR" dirty="0" smtClean="0"/>
              <a:t>L’or s’échange sous la forme de titres sur les marchés boursiers.</a:t>
            </a:r>
          </a:p>
          <a:p>
            <a:r>
              <a:rPr lang="fr-FR" dirty="0" smtClean="0"/>
              <a:t>Sinon l’or est essentiellement échangé sur le marché de gré à gré sous forme de </a:t>
            </a:r>
            <a:r>
              <a:rPr lang="fr-FR" dirty="0" err="1" smtClean="0"/>
              <a:t>forwards</a:t>
            </a:r>
            <a:r>
              <a:rPr lang="fr-FR" dirty="0" smtClean="0"/>
              <a:t>, d’options et d’autres dérivés exotiques. </a:t>
            </a:r>
          </a:p>
          <a:p>
            <a:r>
              <a:rPr lang="fr-FR" dirty="0" smtClean="0"/>
              <a:t>Marché très actif, nombreuses opportunité de spéculation et </a:t>
            </a:r>
            <a:r>
              <a:rPr lang="fr-FR" dirty="0" err="1" smtClean="0"/>
              <a:t>hedging</a:t>
            </a:r>
            <a:endParaRPr lang="fr-FR" dirty="0" smtClean="0"/>
          </a:p>
          <a:p>
            <a:r>
              <a:rPr lang="fr-FR" dirty="0" smtClean="0"/>
              <a:t>Marché liquide</a:t>
            </a:r>
          </a:p>
          <a:p>
            <a:r>
              <a:rPr lang="fr-FR" dirty="0" smtClean="0"/>
              <a:t>Achat physique d’or, rue Vivienne, Paris</a:t>
            </a:r>
            <a:endParaRPr lang="fr-FR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txBody>
          <a:bodyPr/>
          <a:lstStyle/>
          <a:p>
            <a:r>
              <a:rPr lang="fr-FR" u="sng" dirty="0" smtClean="0"/>
              <a:t>L’or et la société</a:t>
            </a:r>
            <a:endParaRPr lang="fr-FR" u="sng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905250" y="3219450"/>
            <a:ext cx="52387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7"/>
            <a:ext cx="4357686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1071546"/>
            <a:ext cx="835824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/>
              <a:t>Dans une grande partie de l’Asie, du Moyen orient et du sous-continent indien, l’or est la meilleure protection possible contre les incertitudes de la vie. </a:t>
            </a:r>
            <a:endParaRPr lang="fr-FR" sz="2000" dirty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Role </a:t>
            </a:r>
            <a:r>
              <a:rPr lang="es-ES" sz="2000" dirty="0" err="1" smtClean="0"/>
              <a:t>économique</a:t>
            </a:r>
            <a:r>
              <a:rPr lang="es-ES" sz="2000" dirty="0" smtClean="0"/>
              <a:t> primordial </a:t>
            </a:r>
            <a:r>
              <a:rPr lang="es-ES" sz="2000" dirty="0" err="1" smtClean="0"/>
              <a:t>pour</a:t>
            </a:r>
            <a:r>
              <a:rPr lang="es-ES" sz="2000" dirty="0" smtClean="0"/>
              <a:t> la femme, </a:t>
            </a:r>
            <a:r>
              <a:rPr lang="es-ES" sz="2000" dirty="0" err="1" smtClean="0"/>
              <a:t>c’est</a:t>
            </a:r>
            <a:r>
              <a:rPr lang="es-ES" sz="2000" dirty="0" smtClean="0"/>
              <a:t> </a:t>
            </a:r>
            <a:r>
              <a:rPr lang="es-ES" sz="2000" dirty="0" err="1" smtClean="0"/>
              <a:t>sa</a:t>
            </a:r>
            <a:r>
              <a:rPr lang="es-ES" sz="2000" dirty="0" smtClean="0"/>
              <a:t> </a:t>
            </a:r>
            <a:r>
              <a:rPr lang="es-ES" sz="2000" dirty="0" err="1" smtClean="0"/>
              <a:t>seule</a:t>
            </a:r>
            <a:r>
              <a:rPr lang="es-ES" sz="2000" dirty="0" smtClean="0"/>
              <a:t> </a:t>
            </a:r>
            <a:r>
              <a:rPr lang="es-ES" sz="2000" dirty="0" err="1" smtClean="0"/>
              <a:t>richesse</a:t>
            </a:r>
            <a:r>
              <a:rPr lang="es-ES" sz="2000" dirty="0" smtClean="0"/>
              <a:t> (</a:t>
            </a:r>
            <a:r>
              <a:rPr lang="es-ES" sz="2000" dirty="0" err="1" smtClean="0"/>
              <a:t>Streedhan</a:t>
            </a:r>
            <a:r>
              <a:rPr lang="es-ES" sz="2000" dirty="0" smtClean="0"/>
              <a:t> du </a:t>
            </a:r>
            <a:r>
              <a:rPr lang="es-ES" sz="2000" dirty="0" err="1" smtClean="0"/>
              <a:t>mariage</a:t>
            </a:r>
            <a:r>
              <a:rPr lang="es-ES" sz="2000" dirty="0" smtClean="0"/>
              <a:t>, dote </a:t>
            </a:r>
            <a:r>
              <a:rPr lang="es-ES" sz="2000" dirty="0" err="1" smtClean="0"/>
              <a:t>etc</a:t>
            </a:r>
            <a:r>
              <a:rPr lang="es-ES" sz="2000" dirty="0" smtClean="0"/>
              <a:t>…)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err="1" smtClean="0"/>
              <a:t>Dans</a:t>
            </a:r>
            <a:r>
              <a:rPr lang="es-ES" sz="2000" dirty="0" smtClean="0"/>
              <a:t> les </a:t>
            </a:r>
            <a:r>
              <a:rPr lang="es-ES" sz="2000" dirty="0" err="1" smtClean="0"/>
              <a:t>pays</a:t>
            </a:r>
            <a:r>
              <a:rPr lang="es-ES" sz="2000" dirty="0" smtClean="0"/>
              <a:t> </a:t>
            </a:r>
            <a:r>
              <a:rPr lang="es-ES" sz="2000" dirty="0" err="1" smtClean="0"/>
              <a:t>musulman</a:t>
            </a:r>
            <a:r>
              <a:rPr lang="es-ES" sz="2000" dirty="0" smtClean="0"/>
              <a:t> </a:t>
            </a:r>
            <a:r>
              <a:rPr lang="es-ES" sz="2000" dirty="0" err="1" smtClean="0"/>
              <a:t>c’est</a:t>
            </a:r>
            <a:r>
              <a:rPr lang="es-ES" sz="2000" dirty="0" smtClean="0"/>
              <a:t> </a:t>
            </a:r>
            <a:r>
              <a:rPr lang="es-ES" sz="2000" dirty="0"/>
              <a:t>l</a:t>
            </a:r>
            <a:r>
              <a:rPr lang="es-ES" sz="2000" dirty="0" smtClean="0"/>
              <a:t>a </a:t>
            </a:r>
            <a:r>
              <a:rPr lang="es-ES" sz="2000" dirty="0" err="1" smtClean="0"/>
              <a:t>seule</a:t>
            </a:r>
            <a:r>
              <a:rPr lang="es-ES" sz="2000" dirty="0" smtClean="0"/>
              <a:t> </a:t>
            </a:r>
            <a:r>
              <a:rPr lang="es-ES" sz="2000" dirty="0" err="1" smtClean="0"/>
              <a:t>compensation</a:t>
            </a:r>
            <a:r>
              <a:rPr lang="es-ES" sz="2000" dirty="0" smtClean="0"/>
              <a:t> en cas de </a:t>
            </a:r>
            <a:r>
              <a:rPr lang="es-ES" sz="2000" dirty="0" err="1" smtClean="0"/>
              <a:t>divorce</a:t>
            </a:r>
            <a:r>
              <a:rPr lang="es-ES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fr-FR" sz="1600" dirty="0" smtClean="0"/>
          </a:p>
          <a:p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u="sng" dirty="0" err="1" smtClean="0"/>
              <a:t>L’or</a:t>
            </a:r>
            <a:r>
              <a:rPr lang="es-ES" u="sng" dirty="0" smtClean="0"/>
              <a:t> et la </a:t>
            </a:r>
            <a:r>
              <a:rPr lang="fr-FR" u="sng" dirty="0" smtClean="0"/>
              <a:t>diversification</a:t>
            </a:r>
            <a:r>
              <a:rPr lang="es-ES" u="sng" dirty="0" smtClean="0"/>
              <a:t> de </a:t>
            </a:r>
            <a:r>
              <a:rPr lang="es-ES" u="sng" dirty="0" err="1" smtClean="0"/>
              <a:t>portefeuille</a:t>
            </a:r>
            <a:endParaRPr lang="fr-FR" u="sng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76400"/>
            <a:ext cx="4345803" cy="3929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L’or fait un retour en force ces dernières années.</a:t>
            </a:r>
          </a:p>
          <a:p>
            <a:r>
              <a:rPr lang="fr-FR" dirty="0"/>
              <a:t>L</a:t>
            </a:r>
            <a:r>
              <a:rPr lang="fr-FR" dirty="0" smtClean="0"/>
              <a:t>’or </a:t>
            </a:r>
            <a:r>
              <a:rPr lang="fr-FR" dirty="0"/>
              <a:t>n</a:t>
            </a:r>
            <a:r>
              <a:rPr lang="fr-FR" dirty="0" smtClean="0"/>
              <a:t>e dépend pas des mêmes facteurs que les autres actifs.</a:t>
            </a:r>
          </a:p>
          <a:p>
            <a:r>
              <a:rPr lang="fr-FR" dirty="0" smtClean="0"/>
              <a:t>Diversifier son portefeuille grâce a l’or peu permettre de résister  en temps de crise.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u="sng" dirty="0" smtClean="0"/>
              <a:t>L’OR : Valeur de diversification </a:t>
            </a:r>
            <a:endParaRPr lang="es-ES" sz="3200" u="sng" dirty="0" smtClean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981200"/>
            <a:ext cx="6076264" cy="3656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</p:spPr>
        <p:txBody>
          <a:bodyPr/>
          <a:lstStyle/>
          <a:p>
            <a:r>
              <a:rPr lang="en-US" u="sng" dirty="0" smtClean="0"/>
              <a:t>II – </a:t>
            </a:r>
            <a:r>
              <a:rPr lang="en-US" u="sng" dirty="0" err="1" smtClean="0"/>
              <a:t>L’Or</a:t>
            </a:r>
            <a:r>
              <a:rPr lang="en-US" u="sng" dirty="0" smtClean="0"/>
              <a:t> et </a:t>
            </a:r>
            <a:r>
              <a:rPr lang="en-US" u="sng" dirty="0" err="1" smtClean="0"/>
              <a:t>aujourd’hui</a:t>
            </a:r>
            <a:r>
              <a:rPr lang="en-US" u="sng" dirty="0" smtClean="0"/>
              <a:t> 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67000"/>
            <a:ext cx="8382000" cy="1752600"/>
          </a:xfrm>
        </p:spPr>
        <p:txBody>
          <a:bodyPr/>
          <a:lstStyle/>
          <a:p>
            <a:r>
              <a:rPr lang="en-US" b="1" dirty="0" err="1" smtClean="0"/>
              <a:t>L’or</a:t>
            </a:r>
            <a:r>
              <a:rPr lang="en-US" b="1" dirty="0" smtClean="0"/>
              <a:t> : </a:t>
            </a:r>
            <a:r>
              <a:rPr lang="en-US" b="1" dirty="0" err="1" smtClean="0"/>
              <a:t>Est</a:t>
            </a:r>
            <a:r>
              <a:rPr lang="en-US" b="1" dirty="0" smtClean="0"/>
              <a:t> </a:t>
            </a:r>
            <a:r>
              <a:rPr lang="en-US" b="1" dirty="0" err="1" smtClean="0"/>
              <a:t>il</a:t>
            </a:r>
            <a:r>
              <a:rPr lang="en-US" b="1" dirty="0" smtClean="0"/>
              <a:t> </a:t>
            </a:r>
            <a:r>
              <a:rPr lang="en-US" b="1" dirty="0" err="1" smtClean="0"/>
              <a:t>toujours</a:t>
            </a:r>
            <a:r>
              <a:rPr lang="en-US" b="1" dirty="0" smtClean="0"/>
              <a:t> </a:t>
            </a:r>
            <a:r>
              <a:rPr lang="en-US" b="1" dirty="0" err="1" smtClean="0"/>
              <a:t>une</a:t>
            </a:r>
            <a:r>
              <a:rPr lang="en-US" b="1" dirty="0" smtClean="0"/>
              <a:t> </a:t>
            </a:r>
            <a:r>
              <a:rPr lang="en-US" b="1" dirty="0" err="1" smtClean="0"/>
              <a:t>monnaie</a:t>
            </a:r>
            <a:r>
              <a:rPr lang="en-US" b="1" dirty="0" smtClean="0"/>
              <a:t> de refuge ?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445</TotalTime>
  <Words>407</Words>
  <Application>Microsoft Office PowerPoint</Application>
  <PresentationFormat>On-screen Show (4:3)</PresentationFormat>
  <Paragraphs>62</Paragraphs>
  <Slides>17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???</vt:lpstr>
      <vt:lpstr>???</vt:lpstr>
      <vt:lpstr>???</vt:lpstr>
      <vt:lpstr>L’or et le Patrimoine</vt:lpstr>
      <vt:lpstr>Le plan</vt:lpstr>
      <vt:lpstr>Qu’est-ce que l’or?</vt:lpstr>
      <vt:lpstr>L’or comme valeur refuge</vt:lpstr>
      <vt:lpstr>Le Marché de l’or</vt:lpstr>
      <vt:lpstr>L’or et la société</vt:lpstr>
      <vt:lpstr>L’or et la diversification de portefeuille</vt:lpstr>
      <vt:lpstr>L’OR : Valeur de diversification </vt:lpstr>
      <vt:lpstr>II – L’Or et aujourd’hui </vt:lpstr>
      <vt:lpstr> La demande en 2008</vt:lpstr>
      <vt:lpstr> La demande des investisseurs</vt:lpstr>
      <vt:lpstr> La demande des consommateurs </vt:lpstr>
      <vt:lpstr> L’Or et la crise </vt:lpstr>
      <vt:lpstr>2 Décembre 2008   “L’or entre en backwardation”   POURQUOI ? </vt:lpstr>
      <vt:lpstr>Explication </vt:lpstr>
      <vt:lpstr>Le retour à la normal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L’or et le Patrimoine</dc:title>
  <dc:creator>Dianora</dc:creator>
  <cp:lastModifiedBy>the world</cp:lastModifiedBy>
  <cp:revision>19</cp:revision>
  <dcterms:created xsi:type="dcterms:W3CDTF">2009-03-27T10:49:37Z</dcterms:created>
  <dcterms:modified xsi:type="dcterms:W3CDTF">2009-03-27T11:32:48Z</dcterms:modified>
</cp:coreProperties>
</file>