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8" r:id="rId2"/>
    <p:sldId id="259" r:id="rId3"/>
    <p:sldId id="260" r:id="rId4"/>
    <p:sldId id="256" r:id="rId5"/>
    <p:sldId id="261" r:id="rId6"/>
    <p:sldId id="257" r:id="rId7"/>
    <p:sldId id="263" r:id="rId8"/>
    <p:sldId id="264" r:id="rId9"/>
    <p:sldId id="265" r:id="rId10"/>
    <p:sldId id="266"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86" autoAdjust="0"/>
  </p:normalViewPr>
  <p:slideViewPr>
    <p:cSldViewPr>
      <p:cViewPr>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EE2977-E74E-4BB7-A4C7-A0C2600B236A}" type="datetimeFigureOut">
              <a:rPr lang="fr-FR" smtClean="0"/>
              <a:pPr/>
              <a:t>05/05/2010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9F9EF-D357-4E31-B5D8-9D73C56D844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48,5 d’ici à 2013</a:t>
            </a:r>
            <a:endParaRPr lang="fr-FR" dirty="0"/>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063AB45-BCCB-42F5-A26F-10289288F059}"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05/05/2010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05/05/2010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500306"/>
            <a:ext cx="7772400" cy="1470025"/>
          </a:xfrm>
        </p:spPr>
        <p:txBody>
          <a:bodyPr>
            <a:normAutofit fontScale="90000"/>
          </a:bodyPr>
          <a:lstStyle/>
          <a:p>
            <a:r>
              <a:rPr lang="fr-FR" b="1" dirty="0" smtClean="0"/>
              <a:t>Les </a:t>
            </a:r>
            <a:r>
              <a:rPr lang="fr-FR" b="1" dirty="0" err="1" smtClean="0"/>
              <a:t>Family</a:t>
            </a:r>
            <a:r>
              <a:rPr lang="fr-FR" b="1" dirty="0" smtClean="0"/>
              <a:t> Office face à la crise financière</a:t>
            </a:r>
            <a:br>
              <a:rPr lang="fr-FR" b="1" dirty="0" smtClean="0"/>
            </a:br>
            <a:r>
              <a:rPr lang="fr-FR" dirty="0" smtClean="0"/>
              <a:t/>
            </a:r>
            <a:br>
              <a:rPr lang="fr-FR" dirty="0" smtClean="0"/>
            </a:br>
            <a:r>
              <a:rPr lang="fr-FR" sz="3600" i="1" dirty="0" smtClean="0"/>
              <a:t>La nécessité de s’adapter à la nouvelle donne</a:t>
            </a:r>
            <a:r>
              <a:rPr lang="fr-FR" dirty="0" smtClean="0"/>
              <a:t/>
            </a:r>
            <a:br>
              <a:rPr lang="fr-FR" dirty="0" smtClean="0"/>
            </a:br>
            <a:endParaRPr lang="fr-FR" dirty="0"/>
          </a:p>
        </p:txBody>
      </p:sp>
      <p:sp>
        <p:nvSpPr>
          <p:cNvPr id="3" name="Sous-titre 2"/>
          <p:cNvSpPr>
            <a:spLocks noGrp="1"/>
          </p:cNvSpPr>
          <p:nvPr>
            <p:ph type="subTitle" idx="1"/>
          </p:nvPr>
        </p:nvSpPr>
        <p:spPr>
          <a:xfrm>
            <a:off x="285720" y="5219704"/>
            <a:ext cx="2714644" cy="1066816"/>
          </a:xfrm>
        </p:spPr>
        <p:txBody>
          <a:bodyPr>
            <a:normAutofit/>
          </a:bodyPr>
          <a:lstStyle/>
          <a:p>
            <a:pPr algn="l"/>
            <a:r>
              <a:rPr lang="fr-FR" sz="1800" dirty="0" smtClean="0"/>
              <a:t>Simon </a:t>
            </a:r>
            <a:r>
              <a:rPr lang="fr-FR" sz="1800" dirty="0" err="1" smtClean="0"/>
              <a:t>Cloastre</a:t>
            </a:r>
            <a:endParaRPr lang="fr-FR" sz="1800" dirty="0" smtClean="0"/>
          </a:p>
          <a:p>
            <a:pPr algn="l"/>
            <a:r>
              <a:rPr lang="fr-FR" sz="1800" dirty="0" smtClean="0"/>
              <a:t>Sébastien Denis</a:t>
            </a:r>
          </a:p>
          <a:p>
            <a:pPr algn="l"/>
            <a:r>
              <a:rPr lang="fr-FR" sz="1800" dirty="0" smtClean="0"/>
              <a:t>Marc Olivier </a:t>
            </a:r>
            <a:r>
              <a:rPr lang="fr-FR" sz="1800" dirty="0" err="1" smtClean="0"/>
              <a:t>Siaka</a:t>
            </a:r>
            <a:r>
              <a:rPr lang="fr-FR" sz="1800" dirty="0" smtClean="0"/>
              <a:t> </a:t>
            </a:r>
            <a:r>
              <a:rPr lang="fr-FR" sz="1800" dirty="0" err="1" smtClean="0"/>
              <a:t>Kouam</a:t>
            </a:r>
            <a:endParaRPr lang="fr-F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10</a:t>
            </a:fld>
            <a:endParaRPr lang="fr-BE" b="1" dirty="0"/>
          </a:p>
        </p:txBody>
      </p:sp>
      <p:sp>
        <p:nvSpPr>
          <p:cNvPr id="7" name="Espace réservé du contenu 2"/>
          <p:cNvSpPr txBox="1">
            <a:spLocks/>
          </p:cNvSpPr>
          <p:nvPr/>
        </p:nvSpPr>
        <p:spPr>
          <a:xfrm>
            <a:off x="642910" y="2786058"/>
            <a:ext cx="7858180" cy="3857652"/>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6" name="ZoneTexte 5"/>
          <p:cNvSpPr txBox="1"/>
          <p:nvPr/>
        </p:nvSpPr>
        <p:spPr>
          <a:xfrm>
            <a:off x="1142976" y="2643182"/>
            <a:ext cx="2714644" cy="553998"/>
          </a:xfrm>
          <a:prstGeom prst="rect">
            <a:avLst/>
          </a:prstGeom>
        </p:spPr>
        <p:txBody>
          <a:bodyPr wrap="square" rtlCol="0">
            <a:spAutoFit/>
          </a:bodyPr>
          <a:lstStyle/>
          <a:p>
            <a:pPr marL="0" lvl="1"/>
            <a:r>
              <a:rPr lang="fr-FR" sz="1200" b="1" dirty="0" smtClean="0">
                <a:solidFill>
                  <a:schemeClr val="accent1"/>
                </a:solidFill>
                <a:latin typeface="Arial" pitchFamily="34" charset="0"/>
                <a:cs typeface="Arial" pitchFamily="34" charset="0"/>
              </a:rPr>
              <a:t>Evolution du nombre des HNWI</a:t>
            </a:r>
          </a:p>
          <a:p>
            <a:endParaRPr lang="fr-FR" dirty="0"/>
          </a:p>
        </p:txBody>
      </p:sp>
      <p:sp>
        <p:nvSpPr>
          <p:cNvPr id="9" name="Rectangle 8"/>
          <p:cNvSpPr/>
          <p:nvPr/>
        </p:nvSpPr>
        <p:spPr>
          <a:xfrm>
            <a:off x="214282" y="142852"/>
            <a:ext cx="6030690" cy="523220"/>
          </a:xfrm>
          <a:prstGeom prst="rect">
            <a:avLst/>
          </a:prstGeom>
        </p:spPr>
        <p:txBody>
          <a:bodyPr wrap="none">
            <a:spAutoFit/>
          </a:bodyPr>
          <a:lstStyle/>
          <a:p>
            <a:r>
              <a:rPr lang="fr-FR" sz="2800" dirty="0" smtClean="0">
                <a:solidFill>
                  <a:schemeClr val="accent1"/>
                </a:solidFill>
              </a:rPr>
              <a:t>Une baisse de la population des HNWI…</a:t>
            </a:r>
            <a:endParaRPr lang="fr-FR" sz="2800" dirty="0"/>
          </a:p>
        </p:txBody>
      </p:sp>
      <p:cxnSp>
        <p:nvCxnSpPr>
          <p:cNvPr id="10" name="Connecteur droit 9"/>
          <p:cNvCxnSpPr/>
          <p:nvPr/>
        </p:nvCxnSpPr>
        <p:spPr>
          <a:xfrm>
            <a:off x="285720" y="714356"/>
            <a:ext cx="8530734" cy="8975"/>
          </a:xfrm>
          <a:prstGeom prst="line">
            <a:avLst/>
          </a:prstGeom>
          <a:ln/>
        </p:spPr>
        <p:style>
          <a:lnRef idx="2">
            <a:schemeClr val="accent3"/>
          </a:lnRef>
          <a:fillRef idx="0">
            <a:schemeClr val="accent3"/>
          </a:fillRef>
          <a:effectRef idx="1">
            <a:schemeClr val="accent3"/>
          </a:effectRef>
          <a:fontRef idx="minor">
            <a:schemeClr val="tx1"/>
          </a:fontRef>
        </p:style>
      </p:cxnSp>
      <p:pic>
        <p:nvPicPr>
          <p:cNvPr id="16" name="Image 15" descr="nombre de hnwi.bmp"/>
          <p:cNvPicPr>
            <a:picLocks noChangeAspect="1"/>
          </p:cNvPicPr>
          <p:nvPr/>
        </p:nvPicPr>
        <p:blipFill>
          <a:blip r:embed="rId3" cstate="print"/>
          <a:stretch>
            <a:fillRect/>
          </a:stretch>
        </p:blipFill>
        <p:spPr>
          <a:xfrm>
            <a:off x="785786" y="3000372"/>
            <a:ext cx="7153275" cy="3476625"/>
          </a:xfrm>
          <a:prstGeom prst="rect">
            <a:avLst/>
          </a:prstGeom>
        </p:spPr>
      </p:pic>
      <p:sp>
        <p:nvSpPr>
          <p:cNvPr id="17" name="Espace réservé du contenu 2"/>
          <p:cNvSpPr txBox="1">
            <a:spLocks/>
          </p:cNvSpPr>
          <p:nvPr/>
        </p:nvSpPr>
        <p:spPr>
          <a:xfrm>
            <a:off x="642910" y="1142984"/>
            <a:ext cx="7858180" cy="1285884"/>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19" name="ZoneTexte 18"/>
          <p:cNvSpPr txBox="1"/>
          <p:nvPr/>
        </p:nvSpPr>
        <p:spPr>
          <a:xfrm>
            <a:off x="857224" y="1000108"/>
            <a:ext cx="3500462" cy="553998"/>
          </a:xfrm>
          <a:prstGeom prst="rect">
            <a:avLst/>
          </a:prstGeom>
        </p:spPr>
        <p:txBody>
          <a:bodyPr wrap="square" rtlCol="0">
            <a:spAutoFit/>
          </a:bodyPr>
          <a:lstStyle/>
          <a:p>
            <a:pPr marL="0" lvl="1"/>
            <a:r>
              <a:rPr lang="fr-FR" sz="1200" b="1" dirty="0" smtClean="0">
                <a:solidFill>
                  <a:schemeClr val="accent1"/>
                </a:solidFill>
                <a:latin typeface="Arial" pitchFamily="34" charset="0"/>
                <a:cs typeface="Arial" pitchFamily="34" charset="0"/>
              </a:rPr>
              <a:t>Impact de la crise sur la population des HNWI</a:t>
            </a:r>
          </a:p>
          <a:p>
            <a:endParaRPr lang="fr-FR" dirty="0"/>
          </a:p>
        </p:txBody>
      </p:sp>
      <p:sp>
        <p:nvSpPr>
          <p:cNvPr id="21" name="ZoneTexte 20"/>
          <p:cNvSpPr txBox="1"/>
          <p:nvPr/>
        </p:nvSpPr>
        <p:spPr>
          <a:xfrm>
            <a:off x="714348" y="1357298"/>
            <a:ext cx="3571900" cy="938719"/>
          </a:xfrm>
          <a:prstGeom prst="rect">
            <a:avLst/>
          </a:prstGeom>
          <a:noFill/>
        </p:spPr>
        <p:txBody>
          <a:bodyPr wrap="square" rtlCol="0">
            <a:spAutoFit/>
          </a:bodyPr>
          <a:lstStyle/>
          <a:p>
            <a:pPr>
              <a:buFont typeface="Arial" pitchFamily="34" charset="0"/>
              <a:buChar char="•"/>
            </a:pPr>
            <a:r>
              <a:rPr lang="fr-FR" sz="1100" dirty="0" smtClean="0"/>
              <a:t> 2008 a été marquée par une chute de 14,9% du nombre de HNWI, mettant fin à plusieurs années de croissance</a:t>
            </a:r>
          </a:p>
          <a:p>
            <a:pPr>
              <a:buFont typeface="Arial" pitchFamily="34" charset="0"/>
              <a:buChar char="•"/>
            </a:pPr>
            <a:endParaRPr lang="fr-FR" sz="1100" dirty="0" smtClean="0"/>
          </a:p>
          <a:p>
            <a:pPr>
              <a:buFont typeface="Arial" pitchFamily="34" charset="0"/>
              <a:buChar char="•"/>
            </a:pPr>
            <a:r>
              <a:rPr lang="fr-FR" sz="1100" dirty="0" smtClean="0"/>
              <a:t> Cette chute a été très marquée au Etats Unis (-19%) mais également en Europe (-14,4%) et en Asie (-14,2%)</a:t>
            </a:r>
            <a:endParaRPr lang="fr-FR" sz="1100" dirty="0"/>
          </a:p>
        </p:txBody>
      </p:sp>
      <p:sp>
        <p:nvSpPr>
          <p:cNvPr id="22" name="ZoneTexte 21"/>
          <p:cNvSpPr txBox="1"/>
          <p:nvPr/>
        </p:nvSpPr>
        <p:spPr>
          <a:xfrm>
            <a:off x="4429124" y="1357298"/>
            <a:ext cx="4071966" cy="938719"/>
          </a:xfrm>
          <a:prstGeom prst="rect">
            <a:avLst/>
          </a:prstGeom>
          <a:noFill/>
        </p:spPr>
        <p:txBody>
          <a:bodyPr wrap="square" rtlCol="0">
            <a:spAutoFit/>
          </a:bodyPr>
          <a:lstStyle/>
          <a:p>
            <a:pPr>
              <a:buFont typeface="Arial" pitchFamily="34" charset="0"/>
              <a:buChar char="•"/>
            </a:pPr>
            <a:r>
              <a:rPr lang="fr-FR" sz="1100" dirty="0" smtClean="0"/>
              <a:t> En Europe certains pays ont été plus touchés que d’autres:             UK (-26,3%), France (-12,6%) Allemagne (-2,7%)</a:t>
            </a:r>
          </a:p>
          <a:p>
            <a:pPr>
              <a:buFont typeface="Arial" pitchFamily="34" charset="0"/>
              <a:buChar char="•"/>
            </a:pPr>
            <a:endParaRPr lang="fr-FR" sz="1100" dirty="0" smtClean="0"/>
          </a:p>
          <a:p>
            <a:pPr>
              <a:buFont typeface="Arial" pitchFamily="34" charset="0"/>
              <a:buChar char="•"/>
            </a:pPr>
            <a:r>
              <a:rPr lang="fr-FR" sz="1100" dirty="0" smtClean="0"/>
              <a:t> Le nombre d’ultra-HNWI (0,09% des HNWI, 35% du patrimoine) a également fortement diminué (-24,6%)</a:t>
            </a:r>
            <a:endParaRPr lang="fr-FR"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11</a:t>
            </a:fld>
            <a:endParaRPr lang="fr-BE" b="1" dirty="0"/>
          </a:p>
        </p:txBody>
      </p:sp>
      <p:sp>
        <p:nvSpPr>
          <p:cNvPr id="7" name="Espace réservé du contenu 2"/>
          <p:cNvSpPr txBox="1">
            <a:spLocks/>
          </p:cNvSpPr>
          <p:nvPr/>
        </p:nvSpPr>
        <p:spPr>
          <a:xfrm>
            <a:off x="642910" y="2285992"/>
            <a:ext cx="7858180" cy="4357718"/>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6" name="ZoneTexte 5"/>
          <p:cNvSpPr txBox="1"/>
          <p:nvPr/>
        </p:nvSpPr>
        <p:spPr>
          <a:xfrm>
            <a:off x="1142976" y="2143116"/>
            <a:ext cx="2714644" cy="553998"/>
          </a:xfrm>
          <a:prstGeom prst="rect">
            <a:avLst/>
          </a:prstGeom>
        </p:spPr>
        <p:txBody>
          <a:bodyPr wrap="square" rtlCol="0">
            <a:spAutoFit/>
          </a:bodyPr>
          <a:lstStyle/>
          <a:p>
            <a:pPr marL="0" lvl="1"/>
            <a:r>
              <a:rPr lang="fr-FR" sz="1200" b="1" dirty="0" smtClean="0">
                <a:solidFill>
                  <a:schemeClr val="accent1"/>
                </a:solidFill>
                <a:latin typeface="Arial" pitchFamily="34" charset="0"/>
                <a:cs typeface="Arial" pitchFamily="34" charset="0"/>
              </a:rPr>
              <a:t>Evolution du patrimoine des HNWI</a:t>
            </a:r>
          </a:p>
          <a:p>
            <a:endParaRPr lang="fr-FR" dirty="0"/>
          </a:p>
        </p:txBody>
      </p:sp>
      <p:sp>
        <p:nvSpPr>
          <p:cNvPr id="9" name="Rectangle 8"/>
          <p:cNvSpPr/>
          <p:nvPr/>
        </p:nvSpPr>
        <p:spPr>
          <a:xfrm>
            <a:off x="214282" y="142852"/>
            <a:ext cx="4531882" cy="523220"/>
          </a:xfrm>
          <a:prstGeom prst="rect">
            <a:avLst/>
          </a:prstGeom>
        </p:spPr>
        <p:txBody>
          <a:bodyPr wrap="none">
            <a:spAutoFit/>
          </a:bodyPr>
          <a:lstStyle/>
          <a:p>
            <a:r>
              <a:rPr lang="fr-FR" sz="2800" dirty="0" smtClean="0">
                <a:solidFill>
                  <a:schemeClr val="accent1"/>
                </a:solidFill>
              </a:rPr>
              <a:t>…ainsi que de leur patrimoine</a:t>
            </a:r>
            <a:endParaRPr lang="fr-FR" sz="2800" dirty="0"/>
          </a:p>
        </p:txBody>
      </p:sp>
      <p:cxnSp>
        <p:nvCxnSpPr>
          <p:cNvPr id="10" name="Connecteur droit 9"/>
          <p:cNvCxnSpPr/>
          <p:nvPr/>
        </p:nvCxnSpPr>
        <p:spPr>
          <a:xfrm>
            <a:off x="285720" y="714356"/>
            <a:ext cx="8530734" cy="8975"/>
          </a:xfrm>
          <a:prstGeom prst="line">
            <a:avLst/>
          </a:prstGeom>
          <a:ln/>
        </p:spPr>
        <p:style>
          <a:lnRef idx="2">
            <a:schemeClr val="accent3"/>
          </a:lnRef>
          <a:fillRef idx="0">
            <a:schemeClr val="accent3"/>
          </a:fillRef>
          <a:effectRef idx="1">
            <a:schemeClr val="accent3"/>
          </a:effectRef>
          <a:fontRef idx="minor">
            <a:schemeClr val="tx1"/>
          </a:fontRef>
        </p:style>
      </p:cxnSp>
      <p:sp>
        <p:nvSpPr>
          <p:cNvPr id="17" name="Espace réservé du contenu 2"/>
          <p:cNvSpPr txBox="1">
            <a:spLocks/>
          </p:cNvSpPr>
          <p:nvPr/>
        </p:nvSpPr>
        <p:spPr>
          <a:xfrm>
            <a:off x="642910" y="1142984"/>
            <a:ext cx="7858180" cy="857256"/>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19" name="ZoneTexte 18"/>
          <p:cNvSpPr txBox="1"/>
          <p:nvPr/>
        </p:nvSpPr>
        <p:spPr>
          <a:xfrm>
            <a:off x="857224" y="1000108"/>
            <a:ext cx="3500462" cy="553998"/>
          </a:xfrm>
          <a:prstGeom prst="rect">
            <a:avLst/>
          </a:prstGeom>
        </p:spPr>
        <p:txBody>
          <a:bodyPr wrap="square" rtlCol="0">
            <a:spAutoFit/>
          </a:bodyPr>
          <a:lstStyle/>
          <a:p>
            <a:pPr marL="0" lvl="1"/>
            <a:r>
              <a:rPr lang="fr-FR" sz="1200" b="1" dirty="0" smtClean="0">
                <a:solidFill>
                  <a:schemeClr val="accent1"/>
                </a:solidFill>
                <a:latin typeface="Arial" pitchFamily="34" charset="0"/>
                <a:cs typeface="Arial" pitchFamily="34" charset="0"/>
              </a:rPr>
              <a:t>Impact de la crise sur le patrimoine des HNWI</a:t>
            </a:r>
          </a:p>
          <a:p>
            <a:endParaRPr lang="fr-FR" dirty="0"/>
          </a:p>
        </p:txBody>
      </p:sp>
      <p:sp>
        <p:nvSpPr>
          <p:cNvPr id="21" name="ZoneTexte 20"/>
          <p:cNvSpPr txBox="1"/>
          <p:nvPr/>
        </p:nvSpPr>
        <p:spPr>
          <a:xfrm>
            <a:off x="714348" y="1285860"/>
            <a:ext cx="3571900" cy="600164"/>
          </a:xfrm>
          <a:prstGeom prst="rect">
            <a:avLst/>
          </a:prstGeom>
          <a:noFill/>
        </p:spPr>
        <p:txBody>
          <a:bodyPr wrap="square" rtlCol="0">
            <a:spAutoFit/>
          </a:bodyPr>
          <a:lstStyle/>
          <a:p>
            <a:pPr>
              <a:buFont typeface="Arial" pitchFamily="34" charset="0"/>
              <a:buChar char="•"/>
            </a:pPr>
            <a:r>
              <a:rPr lang="fr-FR" sz="1100" dirty="0" smtClean="0"/>
              <a:t> Le patrimoine global des HNWI est retombé en dessous du niveau de 2005 alors qu’il n’avait cessé de croître en 2005 et 2007</a:t>
            </a:r>
          </a:p>
        </p:txBody>
      </p:sp>
      <p:sp>
        <p:nvSpPr>
          <p:cNvPr id="22" name="ZoneTexte 21"/>
          <p:cNvSpPr txBox="1"/>
          <p:nvPr/>
        </p:nvSpPr>
        <p:spPr>
          <a:xfrm>
            <a:off x="4429124" y="1285860"/>
            <a:ext cx="4071966" cy="600164"/>
          </a:xfrm>
          <a:prstGeom prst="rect">
            <a:avLst/>
          </a:prstGeom>
          <a:noFill/>
        </p:spPr>
        <p:txBody>
          <a:bodyPr wrap="square" rtlCol="0">
            <a:spAutoFit/>
          </a:bodyPr>
          <a:lstStyle/>
          <a:p>
            <a:pPr>
              <a:buFont typeface="Arial" pitchFamily="34" charset="0"/>
              <a:buChar char="•"/>
            </a:pPr>
            <a:r>
              <a:rPr lang="fr-FR" sz="1100" dirty="0" smtClean="0"/>
              <a:t> Cette évolution montre que , avant la crise, les HNWI et particulièrement les ultra-HNWI avait une forte appétence pour les produits risqués à haut rendement et les actions</a:t>
            </a:r>
          </a:p>
        </p:txBody>
      </p:sp>
      <p:pic>
        <p:nvPicPr>
          <p:cNvPr id="20" name="Image 19" descr="patrimoine hnwi.bmp"/>
          <p:cNvPicPr>
            <a:picLocks noChangeAspect="1"/>
          </p:cNvPicPr>
          <p:nvPr/>
        </p:nvPicPr>
        <p:blipFill>
          <a:blip r:embed="rId3" cstate="print"/>
          <a:stretch>
            <a:fillRect/>
          </a:stretch>
        </p:blipFill>
        <p:spPr>
          <a:xfrm>
            <a:off x="1000100" y="2500306"/>
            <a:ext cx="7153275" cy="401955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12</a:t>
            </a:fld>
            <a:endParaRPr lang="fr-BE" b="1" dirty="0"/>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grpSp>
        <p:nvGrpSpPr>
          <p:cNvPr id="27" name="Groupe 26"/>
          <p:cNvGrpSpPr/>
          <p:nvPr/>
        </p:nvGrpSpPr>
        <p:grpSpPr>
          <a:xfrm>
            <a:off x="642910" y="2643182"/>
            <a:ext cx="7858180" cy="4000528"/>
            <a:chOff x="642910" y="2643182"/>
            <a:chExt cx="7858180" cy="4000528"/>
          </a:xfrm>
        </p:grpSpPr>
        <p:pic>
          <p:nvPicPr>
            <p:cNvPr id="15" name="Image 14" descr="repartition investissements hnwi.bmp"/>
            <p:cNvPicPr>
              <a:picLocks noChangeAspect="1"/>
            </p:cNvPicPr>
            <p:nvPr/>
          </p:nvPicPr>
          <p:blipFill>
            <a:blip r:embed="rId3" cstate="print"/>
            <a:stretch>
              <a:fillRect/>
            </a:stretch>
          </p:blipFill>
          <p:spPr>
            <a:xfrm>
              <a:off x="714348" y="3214686"/>
              <a:ext cx="7715304" cy="3206250"/>
            </a:xfrm>
            <a:prstGeom prst="rect">
              <a:avLst/>
            </a:prstGeom>
          </p:spPr>
        </p:pic>
        <p:sp>
          <p:nvSpPr>
            <p:cNvPr id="7" name="Espace réservé du contenu 2"/>
            <p:cNvSpPr txBox="1">
              <a:spLocks/>
            </p:cNvSpPr>
            <p:nvPr/>
          </p:nvSpPr>
          <p:spPr>
            <a:xfrm>
              <a:off x="642910" y="2786058"/>
              <a:ext cx="7858180" cy="3857652"/>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6" name="ZoneTexte 5"/>
            <p:cNvSpPr txBox="1"/>
            <p:nvPr/>
          </p:nvSpPr>
          <p:spPr>
            <a:xfrm>
              <a:off x="1142976" y="2643182"/>
              <a:ext cx="3643338" cy="553998"/>
            </a:xfrm>
            <a:prstGeom prst="rect">
              <a:avLst/>
            </a:prstGeom>
          </p:spPr>
          <p:txBody>
            <a:bodyPr wrap="square" rtlCol="0">
              <a:spAutoFit/>
            </a:bodyPr>
            <a:lstStyle/>
            <a:p>
              <a:pPr marL="0" lvl="1"/>
              <a:r>
                <a:rPr lang="fr-FR" sz="1200" b="1" dirty="0" smtClean="0">
                  <a:solidFill>
                    <a:schemeClr val="accent1"/>
                  </a:solidFill>
                  <a:latin typeface="Arial" pitchFamily="34" charset="0"/>
                  <a:cs typeface="Arial" pitchFamily="34" charset="0"/>
                </a:rPr>
                <a:t>Evolution des placements financiers des HNWI</a:t>
              </a:r>
            </a:p>
            <a:p>
              <a:endParaRPr lang="fr-FR" dirty="0"/>
            </a:p>
          </p:txBody>
        </p:sp>
      </p:grpSp>
      <p:sp>
        <p:nvSpPr>
          <p:cNvPr id="9" name="Rectangle 8"/>
          <p:cNvSpPr/>
          <p:nvPr/>
        </p:nvSpPr>
        <p:spPr>
          <a:xfrm>
            <a:off x="214282" y="142852"/>
            <a:ext cx="8032007" cy="461665"/>
          </a:xfrm>
          <a:prstGeom prst="rect">
            <a:avLst/>
          </a:prstGeom>
        </p:spPr>
        <p:txBody>
          <a:bodyPr wrap="none">
            <a:spAutoFit/>
          </a:bodyPr>
          <a:lstStyle/>
          <a:p>
            <a:r>
              <a:rPr lang="fr-FR" sz="2400" dirty="0" smtClean="0">
                <a:solidFill>
                  <a:schemeClr val="accent1"/>
                </a:solidFill>
              </a:rPr>
              <a:t>Une préférence pour les investissements simples et peu risqués</a:t>
            </a:r>
            <a:endParaRPr lang="fr-FR" sz="2400" dirty="0"/>
          </a:p>
        </p:txBody>
      </p:sp>
      <p:cxnSp>
        <p:nvCxnSpPr>
          <p:cNvPr id="10" name="Connecteur droit 9"/>
          <p:cNvCxnSpPr/>
          <p:nvPr/>
        </p:nvCxnSpPr>
        <p:spPr>
          <a:xfrm>
            <a:off x="285720" y="714356"/>
            <a:ext cx="8530734" cy="8975"/>
          </a:xfrm>
          <a:prstGeom prst="line">
            <a:avLst/>
          </a:prstGeom>
          <a:ln/>
        </p:spPr>
        <p:style>
          <a:lnRef idx="2">
            <a:schemeClr val="accent3"/>
          </a:lnRef>
          <a:fillRef idx="0">
            <a:schemeClr val="accent3"/>
          </a:fillRef>
          <a:effectRef idx="1">
            <a:schemeClr val="accent3"/>
          </a:effectRef>
          <a:fontRef idx="minor">
            <a:schemeClr val="tx1"/>
          </a:fontRef>
        </p:style>
      </p:cxnSp>
      <p:sp>
        <p:nvSpPr>
          <p:cNvPr id="17" name="Espace réservé du contenu 2"/>
          <p:cNvSpPr txBox="1">
            <a:spLocks/>
          </p:cNvSpPr>
          <p:nvPr/>
        </p:nvSpPr>
        <p:spPr>
          <a:xfrm>
            <a:off x="642910" y="1071546"/>
            <a:ext cx="7858180" cy="1428760"/>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19" name="ZoneTexte 18"/>
          <p:cNvSpPr txBox="1"/>
          <p:nvPr/>
        </p:nvSpPr>
        <p:spPr>
          <a:xfrm>
            <a:off x="857224" y="928670"/>
            <a:ext cx="4429156" cy="553998"/>
          </a:xfrm>
          <a:prstGeom prst="rect">
            <a:avLst/>
          </a:prstGeom>
        </p:spPr>
        <p:txBody>
          <a:bodyPr wrap="square" rtlCol="0">
            <a:spAutoFit/>
          </a:bodyPr>
          <a:lstStyle/>
          <a:p>
            <a:pPr marL="0" lvl="1"/>
            <a:r>
              <a:rPr lang="fr-FR" sz="1200" b="1" dirty="0" smtClean="0">
                <a:solidFill>
                  <a:schemeClr val="accent1"/>
                </a:solidFill>
                <a:latin typeface="Arial" pitchFamily="34" charset="0"/>
                <a:cs typeface="Arial" pitchFamily="34" charset="0"/>
              </a:rPr>
              <a:t>Impact de la crise sur les placements financiers des HNWI</a:t>
            </a:r>
          </a:p>
          <a:p>
            <a:endParaRPr lang="fr-FR" dirty="0"/>
          </a:p>
        </p:txBody>
      </p:sp>
      <p:sp>
        <p:nvSpPr>
          <p:cNvPr id="21" name="ZoneTexte 20"/>
          <p:cNvSpPr txBox="1"/>
          <p:nvPr/>
        </p:nvSpPr>
        <p:spPr>
          <a:xfrm>
            <a:off x="714348" y="1214422"/>
            <a:ext cx="3571900" cy="1107996"/>
          </a:xfrm>
          <a:prstGeom prst="rect">
            <a:avLst/>
          </a:prstGeom>
          <a:noFill/>
        </p:spPr>
        <p:txBody>
          <a:bodyPr wrap="square" rtlCol="0">
            <a:spAutoFit/>
          </a:bodyPr>
          <a:lstStyle/>
          <a:p>
            <a:pPr>
              <a:buFont typeface="Arial" pitchFamily="34" charset="0"/>
              <a:buChar char="•"/>
            </a:pPr>
            <a:r>
              <a:rPr lang="fr-FR" sz="1100" dirty="0" smtClean="0"/>
              <a:t> Depuis 2008 les HNWI privilégient les investissements simples et peu risqués  (cash, fixed income) au détriment des actions et des investissements alternatifs</a:t>
            </a:r>
          </a:p>
          <a:p>
            <a:pPr>
              <a:buFont typeface="Arial" pitchFamily="34" charset="0"/>
              <a:buChar char="•"/>
            </a:pPr>
            <a:endParaRPr lang="fr-FR" sz="1100" dirty="0" smtClean="0"/>
          </a:p>
          <a:p>
            <a:pPr>
              <a:buFont typeface="Arial" pitchFamily="34" charset="0"/>
              <a:buChar char="•"/>
            </a:pPr>
            <a:r>
              <a:rPr lang="fr-FR" sz="1100" dirty="0" smtClean="0"/>
              <a:t> Cette chute a été très marquée au USA ou le actions sont pourtant un produit très apprécié (chute de 43% à 34%)</a:t>
            </a:r>
            <a:endParaRPr lang="fr-FR" sz="1100" dirty="0"/>
          </a:p>
        </p:txBody>
      </p:sp>
      <p:sp>
        <p:nvSpPr>
          <p:cNvPr id="22" name="ZoneTexte 21"/>
          <p:cNvSpPr txBox="1"/>
          <p:nvPr/>
        </p:nvSpPr>
        <p:spPr>
          <a:xfrm>
            <a:off x="4429124" y="1142984"/>
            <a:ext cx="4071966" cy="1446550"/>
          </a:xfrm>
          <a:prstGeom prst="rect">
            <a:avLst/>
          </a:prstGeom>
          <a:noFill/>
        </p:spPr>
        <p:txBody>
          <a:bodyPr wrap="square" rtlCol="0">
            <a:spAutoFit/>
          </a:bodyPr>
          <a:lstStyle/>
          <a:p>
            <a:pPr>
              <a:buFont typeface="Arial" pitchFamily="34" charset="0"/>
              <a:buChar char="•"/>
            </a:pPr>
            <a:r>
              <a:rPr lang="fr-FR" sz="1100" dirty="0" smtClean="0"/>
              <a:t> Les investissements immobiliers et résidentiels ont fortement augmenté dans les pays en développement (Asie, Amérique latine, Moyen Orient). Ce phénomène s’explique notamment par le goût des  HNWI pour des actifs tangibles et concrets</a:t>
            </a:r>
          </a:p>
          <a:p>
            <a:pPr>
              <a:buFont typeface="Arial" pitchFamily="34" charset="0"/>
              <a:buChar char="•"/>
            </a:pPr>
            <a:endParaRPr lang="fr-FR" sz="1100" dirty="0" smtClean="0"/>
          </a:p>
          <a:p>
            <a:pPr>
              <a:buFont typeface="Arial" pitchFamily="34" charset="0"/>
              <a:buChar char="•"/>
            </a:pPr>
            <a:r>
              <a:rPr lang="fr-FR" sz="1100" dirty="0" smtClean="0"/>
              <a:t> Les HNWI privilégient les placements locaux (74% aux US et 56% en Europe)</a:t>
            </a:r>
          </a:p>
          <a:p>
            <a:pPr>
              <a:buFont typeface="Arial" pitchFamily="34" charset="0"/>
              <a:buChar char="•"/>
            </a:pPr>
            <a:endParaRPr lang="fr-FR" sz="1100" dirty="0" smtClean="0"/>
          </a:p>
        </p:txBody>
      </p:sp>
      <p:grpSp>
        <p:nvGrpSpPr>
          <p:cNvPr id="26" name="Groupe 25"/>
          <p:cNvGrpSpPr/>
          <p:nvPr/>
        </p:nvGrpSpPr>
        <p:grpSpPr>
          <a:xfrm>
            <a:off x="642910" y="3786190"/>
            <a:ext cx="7858180" cy="1000132"/>
            <a:chOff x="642910" y="3786190"/>
            <a:chExt cx="7858180" cy="1000132"/>
          </a:xfrm>
        </p:grpSpPr>
        <p:sp>
          <p:nvSpPr>
            <p:cNvPr id="20" name="Espace réservé du contenu 2"/>
            <p:cNvSpPr txBox="1">
              <a:spLocks/>
            </p:cNvSpPr>
            <p:nvPr/>
          </p:nvSpPr>
          <p:spPr>
            <a:xfrm>
              <a:off x="642910" y="3929066"/>
              <a:ext cx="7858180" cy="857256"/>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23" name="ZoneTexte 22"/>
            <p:cNvSpPr txBox="1"/>
            <p:nvPr/>
          </p:nvSpPr>
          <p:spPr>
            <a:xfrm>
              <a:off x="857224" y="3786190"/>
              <a:ext cx="5572164" cy="553998"/>
            </a:xfrm>
            <a:prstGeom prst="rect">
              <a:avLst/>
            </a:prstGeom>
          </p:spPr>
          <p:txBody>
            <a:bodyPr wrap="square" rtlCol="0">
              <a:spAutoFit/>
            </a:bodyPr>
            <a:lstStyle/>
            <a:p>
              <a:pPr marL="0" lvl="1"/>
              <a:r>
                <a:rPr lang="fr-FR" sz="1200" b="1" dirty="0" smtClean="0">
                  <a:solidFill>
                    <a:schemeClr val="accent1"/>
                  </a:solidFill>
                  <a:latin typeface="Arial" pitchFamily="34" charset="0"/>
                  <a:cs typeface="Arial" pitchFamily="34" charset="0"/>
                </a:rPr>
                <a:t>Impact de la crise sur les investissements passionnels ou dans le luxe</a:t>
              </a:r>
            </a:p>
            <a:p>
              <a:endParaRPr lang="fr-FR" dirty="0"/>
            </a:p>
          </p:txBody>
        </p:sp>
        <p:sp>
          <p:nvSpPr>
            <p:cNvPr id="24" name="ZoneTexte 23"/>
            <p:cNvSpPr txBox="1"/>
            <p:nvPr/>
          </p:nvSpPr>
          <p:spPr>
            <a:xfrm>
              <a:off x="714348" y="4071942"/>
              <a:ext cx="3571900" cy="600164"/>
            </a:xfrm>
            <a:prstGeom prst="rect">
              <a:avLst/>
            </a:prstGeom>
            <a:noFill/>
          </p:spPr>
          <p:txBody>
            <a:bodyPr wrap="square" rtlCol="0">
              <a:spAutoFit/>
            </a:bodyPr>
            <a:lstStyle/>
            <a:p>
              <a:pPr>
                <a:buFont typeface="Arial" pitchFamily="34" charset="0"/>
                <a:buChar char="•"/>
              </a:pPr>
              <a:r>
                <a:rPr lang="fr-FR" sz="1100" dirty="0" smtClean="0"/>
                <a:t> La consommation des biens de luxe par les HNW </a:t>
              </a:r>
              <a:r>
                <a:rPr lang="fr-FR" sz="1100" dirty="0" err="1" smtClean="0"/>
                <a:t>Ia</a:t>
              </a:r>
              <a:r>
                <a:rPr lang="fr-FR" sz="1100" dirty="0" smtClean="0"/>
                <a:t> baissé suite à la crise financière. Secteurs les plus touchés: automobiles, bateaux, jets…</a:t>
              </a:r>
              <a:endParaRPr lang="fr-FR" sz="1100" dirty="0"/>
            </a:p>
          </p:txBody>
        </p:sp>
        <p:sp>
          <p:nvSpPr>
            <p:cNvPr id="25" name="ZoneTexte 24"/>
            <p:cNvSpPr txBox="1"/>
            <p:nvPr/>
          </p:nvSpPr>
          <p:spPr>
            <a:xfrm>
              <a:off x="4429124" y="4000504"/>
              <a:ext cx="4071966" cy="769441"/>
            </a:xfrm>
            <a:prstGeom prst="rect">
              <a:avLst/>
            </a:prstGeom>
            <a:noFill/>
          </p:spPr>
          <p:txBody>
            <a:bodyPr wrap="square" rtlCol="0">
              <a:spAutoFit/>
            </a:bodyPr>
            <a:lstStyle/>
            <a:p>
              <a:pPr>
                <a:buFont typeface="Arial" pitchFamily="34" charset="0"/>
                <a:buChar char="•"/>
              </a:pPr>
              <a:r>
                <a:rPr lang="fr-FR" sz="1100" dirty="0" smtClean="0"/>
                <a:t> Les HNWI se sont tournés vers des produits plus sûrs sur le long-terme comme les objets d’arts (peintures classiques) et les bijoux et pierres précieuses</a:t>
              </a:r>
            </a:p>
            <a:p>
              <a:pPr>
                <a:buFont typeface="Arial" pitchFamily="34" charset="0"/>
                <a:buChar char="•"/>
              </a:pPr>
              <a:endParaRPr lang="fr-FR" sz="1100" dirty="0" smtClean="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27"/>
                                        </p:tgtEl>
                                      </p:cBhvr>
                                    </p:animEffect>
                                    <p:set>
                                      <p:cBhvr>
                                        <p:cTn id="7" dur="1" fill="hold">
                                          <p:stCondLst>
                                            <p:cond delay="999"/>
                                          </p:stCondLst>
                                        </p:cTn>
                                        <p:tgtEl>
                                          <p:spTgt spid="27"/>
                                        </p:tgtEl>
                                        <p:attrNameLst>
                                          <p:attrName>style.visibility</p:attrName>
                                        </p:attrNameLst>
                                      </p:cBhvr>
                                      <p:to>
                                        <p:strVal val="hidden"/>
                                      </p:to>
                                    </p:se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13</a:t>
            </a:fld>
            <a:endParaRPr lang="fr-BE" b="1" dirty="0"/>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p:nvSpPr>
          <p:cNvPr id="9" name="Rectangle 8"/>
          <p:cNvSpPr/>
          <p:nvPr/>
        </p:nvSpPr>
        <p:spPr>
          <a:xfrm>
            <a:off x="0" y="142852"/>
            <a:ext cx="9329542" cy="461665"/>
          </a:xfrm>
          <a:prstGeom prst="rect">
            <a:avLst/>
          </a:prstGeom>
        </p:spPr>
        <p:txBody>
          <a:bodyPr wrap="none">
            <a:spAutoFit/>
          </a:bodyPr>
          <a:lstStyle/>
          <a:p>
            <a:r>
              <a:rPr lang="fr-FR" sz="2400" dirty="0" smtClean="0">
                <a:solidFill>
                  <a:schemeClr val="accent1"/>
                </a:solidFill>
              </a:rPr>
              <a:t>Une perte de confiance des HNWI pour leurs gestionnaire de patrimoine</a:t>
            </a:r>
            <a:endParaRPr lang="fr-FR" sz="2400" dirty="0"/>
          </a:p>
        </p:txBody>
      </p:sp>
      <p:cxnSp>
        <p:nvCxnSpPr>
          <p:cNvPr id="10" name="Connecteur droit 9"/>
          <p:cNvCxnSpPr/>
          <p:nvPr/>
        </p:nvCxnSpPr>
        <p:spPr>
          <a:xfrm>
            <a:off x="142844" y="714356"/>
            <a:ext cx="8786874" cy="1588"/>
          </a:xfrm>
          <a:prstGeom prst="line">
            <a:avLst/>
          </a:prstGeom>
          <a:ln/>
        </p:spPr>
        <p:style>
          <a:lnRef idx="2">
            <a:schemeClr val="accent3"/>
          </a:lnRef>
          <a:fillRef idx="0">
            <a:schemeClr val="accent3"/>
          </a:fillRef>
          <a:effectRef idx="1">
            <a:schemeClr val="accent3"/>
          </a:effectRef>
          <a:fontRef idx="minor">
            <a:schemeClr val="tx1"/>
          </a:fontRef>
        </p:style>
      </p:cxnSp>
      <p:sp>
        <p:nvSpPr>
          <p:cNvPr id="17" name="Espace réservé du contenu 2"/>
          <p:cNvSpPr txBox="1">
            <a:spLocks/>
          </p:cNvSpPr>
          <p:nvPr/>
        </p:nvSpPr>
        <p:spPr>
          <a:xfrm>
            <a:off x="642910" y="1071546"/>
            <a:ext cx="7858180" cy="2643206"/>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19" name="ZoneTexte 18"/>
          <p:cNvSpPr txBox="1"/>
          <p:nvPr/>
        </p:nvSpPr>
        <p:spPr>
          <a:xfrm>
            <a:off x="857224" y="928670"/>
            <a:ext cx="5786478" cy="584775"/>
          </a:xfrm>
          <a:prstGeom prst="rect">
            <a:avLst/>
          </a:prstGeom>
        </p:spPr>
        <p:txBody>
          <a:bodyPr wrap="square" rtlCol="0">
            <a:spAutoFit/>
          </a:bodyPr>
          <a:lstStyle/>
          <a:p>
            <a:pPr marL="0" lvl="1"/>
            <a:r>
              <a:rPr lang="fr-FR" sz="1400" b="1" dirty="0" smtClean="0">
                <a:solidFill>
                  <a:schemeClr val="accent1"/>
                </a:solidFill>
                <a:latin typeface="Arial" pitchFamily="34" charset="0"/>
                <a:cs typeface="Arial" pitchFamily="34" charset="0"/>
              </a:rPr>
              <a:t>Les difficultés des gestionnaires de patrimoine face à leurs clients</a:t>
            </a:r>
          </a:p>
          <a:p>
            <a:endParaRPr lang="fr-FR" dirty="0"/>
          </a:p>
        </p:txBody>
      </p:sp>
      <p:sp>
        <p:nvSpPr>
          <p:cNvPr id="21" name="ZoneTexte 20"/>
          <p:cNvSpPr txBox="1"/>
          <p:nvPr/>
        </p:nvSpPr>
        <p:spPr>
          <a:xfrm>
            <a:off x="714348" y="1357298"/>
            <a:ext cx="3571900" cy="2031325"/>
          </a:xfrm>
          <a:prstGeom prst="rect">
            <a:avLst/>
          </a:prstGeom>
          <a:noFill/>
        </p:spPr>
        <p:txBody>
          <a:bodyPr wrap="square" rtlCol="0">
            <a:spAutoFit/>
          </a:bodyPr>
          <a:lstStyle/>
          <a:p>
            <a:pPr>
              <a:buFont typeface="Arial" pitchFamily="34" charset="0"/>
              <a:buChar char="•"/>
            </a:pPr>
            <a:r>
              <a:rPr lang="fr-FR" sz="1400" dirty="0" smtClean="0"/>
              <a:t> La crise financière a fait perdre la confiance qu’avait les HNWI en les acteurs des marchés, les institutions financières, et la gestion de portefeuille</a:t>
            </a:r>
          </a:p>
          <a:p>
            <a:endParaRPr lang="fr-FR" sz="1400" dirty="0" smtClean="0"/>
          </a:p>
          <a:p>
            <a:endParaRPr lang="fr-FR" sz="1400" dirty="0" smtClean="0"/>
          </a:p>
          <a:p>
            <a:pPr>
              <a:buFont typeface="Arial" pitchFamily="34" charset="0"/>
              <a:buChar char="•"/>
            </a:pPr>
            <a:r>
              <a:rPr lang="fr-FR" sz="1400" dirty="0" smtClean="0"/>
              <a:t>Environ 30% des HNWI ont changé de gestionnaire ou ont retiré une partie de leur patrimoine suite à la crise financière</a:t>
            </a:r>
            <a:endParaRPr lang="fr-FR" sz="1400" dirty="0"/>
          </a:p>
        </p:txBody>
      </p:sp>
      <p:sp>
        <p:nvSpPr>
          <p:cNvPr id="22" name="ZoneTexte 21"/>
          <p:cNvSpPr txBox="1"/>
          <p:nvPr/>
        </p:nvSpPr>
        <p:spPr>
          <a:xfrm>
            <a:off x="4429124" y="1285860"/>
            <a:ext cx="4071966" cy="2200602"/>
          </a:xfrm>
          <a:prstGeom prst="rect">
            <a:avLst/>
          </a:prstGeom>
          <a:noFill/>
        </p:spPr>
        <p:txBody>
          <a:bodyPr wrap="square" rtlCol="0">
            <a:spAutoFit/>
          </a:bodyPr>
          <a:lstStyle/>
          <a:p>
            <a:pPr>
              <a:buFont typeface="Arial" pitchFamily="34" charset="0"/>
              <a:buChar char="•"/>
            </a:pPr>
            <a:r>
              <a:rPr lang="fr-FR" sz="1400" dirty="0" smtClean="0"/>
              <a:t> Cette baisse de la quantité d’actifs gérés par les </a:t>
            </a:r>
            <a:r>
              <a:rPr lang="fr-FR" sz="1400" dirty="0" err="1" smtClean="0"/>
              <a:t>Family</a:t>
            </a:r>
            <a:r>
              <a:rPr lang="fr-FR" sz="1400" dirty="0" smtClean="0"/>
              <a:t> Office à entraîner certaines difficultés dans la profession, bien qu’elles soient passées inaperçus en raison des difficultés des autres activités de l’industrie bancaire.</a:t>
            </a:r>
          </a:p>
          <a:p>
            <a:pPr>
              <a:buFont typeface="Arial" pitchFamily="34" charset="0"/>
              <a:buChar char="•"/>
            </a:pPr>
            <a:endParaRPr lang="fr-FR" sz="1400" dirty="0" smtClean="0"/>
          </a:p>
          <a:p>
            <a:pPr>
              <a:buFont typeface="Arial" pitchFamily="34" charset="0"/>
              <a:buChar char="•"/>
            </a:pPr>
            <a:r>
              <a:rPr lang="fr-FR" sz="1400" dirty="0" smtClean="0"/>
              <a:t> Les </a:t>
            </a:r>
            <a:r>
              <a:rPr lang="fr-FR" sz="1400" dirty="0" err="1" smtClean="0"/>
              <a:t>Family</a:t>
            </a:r>
            <a:r>
              <a:rPr lang="fr-FR" sz="1400" dirty="0" smtClean="0"/>
              <a:t> Office font actuellement face à un problème de compréhension et de satisfaction de leurs clients</a:t>
            </a:r>
          </a:p>
          <a:p>
            <a:pPr>
              <a:buFont typeface="Arial" pitchFamily="34" charset="0"/>
              <a:buChar char="•"/>
            </a:pPr>
            <a:endParaRPr lang="fr-FR" sz="1100" dirty="0" smtClean="0"/>
          </a:p>
        </p:txBody>
      </p:sp>
      <p:sp>
        <p:nvSpPr>
          <p:cNvPr id="25" name="Espace réservé du contenu 2"/>
          <p:cNvSpPr txBox="1">
            <a:spLocks/>
          </p:cNvSpPr>
          <p:nvPr/>
        </p:nvSpPr>
        <p:spPr>
          <a:xfrm>
            <a:off x="571472" y="3991301"/>
            <a:ext cx="7858180" cy="2643206"/>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26" name="ZoneTexte 25"/>
          <p:cNvSpPr txBox="1"/>
          <p:nvPr/>
        </p:nvSpPr>
        <p:spPr>
          <a:xfrm>
            <a:off x="785786" y="3848425"/>
            <a:ext cx="3857652" cy="584775"/>
          </a:xfrm>
          <a:prstGeom prst="rect">
            <a:avLst/>
          </a:prstGeom>
        </p:spPr>
        <p:txBody>
          <a:bodyPr wrap="square" rtlCol="0">
            <a:spAutoFit/>
          </a:bodyPr>
          <a:lstStyle/>
          <a:p>
            <a:pPr marL="0" lvl="1"/>
            <a:r>
              <a:rPr lang="fr-FR" sz="1400" b="1" dirty="0" smtClean="0">
                <a:solidFill>
                  <a:schemeClr val="accent1"/>
                </a:solidFill>
                <a:latin typeface="Arial" pitchFamily="34" charset="0"/>
                <a:cs typeface="Arial" pitchFamily="34" charset="0"/>
              </a:rPr>
              <a:t>Challenges à relever pour les </a:t>
            </a:r>
            <a:r>
              <a:rPr lang="fr-FR" sz="1400" b="1" dirty="0" err="1" smtClean="0">
                <a:solidFill>
                  <a:schemeClr val="accent1"/>
                </a:solidFill>
                <a:latin typeface="Arial" pitchFamily="34" charset="0"/>
                <a:cs typeface="Arial" pitchFamily="34" charset="0"/>
              </a:rPr>
              <a:t>Family</a:t>
            </a:r>
            <a:r>
              <a:rPr lang="fr-FR" sz="1400" b="1" dirty="0" smtClean="0">
                <a:solidFill>
                  <a:schemeClr val="accent1"/>
                </a:solidFill>
                <a:latin typeface="Arial" pitchFamily="34" charset="0"/>
                <a:cs typeface="Arial" pitchFamily="34" charset="0"/>
              </a:rPr>
              <a:t> Office</a:t>
            </a:r>
          </a:p>
          <a:p>
            <a:endParaRPr lang="fr-FR" dirty="0"/>
          </a:p>
        </p:txBody>
      </p:sp>
      <p:sp>
        <p:nvSpPr>
          <p:cNvPr id="27" name="ZoneTexte 26"/>
          <p:cNvSpPr txBox="1"/>
          <p:nvPr/>
        </p:nvSpPr>
        <p:spPr>
          <a:xfrm>
            <a:off x="642910" y="4286256"/>
            <a:ext cx="4071966" cy="2308324"/>
          </a:xfrm>
          <a:prstGeom prst="rect">
            <a:avLst/>
          </a:prstGeom>
          <a:noFill/>
        </p:spPr>
        <p:txBody>
          <a:bodyPr wrap="square" rtlCol="0">
            <a:spAutoFit/>
          </a:bodyPr>
          <a:lstStyle/>
          <a:p>
            <a:pPr>
              <a:buFont typeface="Arial" pitchFamily="34" charset="0"/>
              <a:buChar char="•"/>
            </a:pPr>
            <a:r>
              <a:rPr lang="fr-FR" sz="1600" dirty="0" smtClean="0"/>
              <a:t> </a:t>
            </a:r>
            <a:r>
              <a:rPr lang="fr-FR" sz="1400" dirty="0" smtClean="0"/>
              <a:t>Refonte des processus de mesure et de gestion du risque afin d’améliorer la gestion</a:t>
            </a:r>
          </a:p>
          <a:p>
            <a:pPr>
              <a:buFont typeface="Arial" pitchFamily="34" charset="0"/>
              <a:buChar char="•"/>
            </a:pPr>
            <a:endParaRPr lang="fr-FR" sz="1400" dirty="0" smtClean="0"/>
          </a:p>
          <a:p>
            <a:pPr>
              <a:buFont typeface="Arial" pitchFamily="34" charset="0"/>
              <a:buChar char="•"/>
            </a:pPr>
            <a:r>
              <a:rPr lang="fr-FR" sz="1400" dirty="0" smtClean="0"/>
              <a:t> Plus grande attention sur les désirs du clients et amélioration de l’expérience client</a:t>
            </a:r>
          </a:p>
          <a:p>
            <a:pPr>
              <a:buFont typeface="Arial" pitchFamily="34" charset="0"/>
              <a:buChar char="•"/>
            </a:pPr>
            <a:endParaRPr lang="fr-FR" sz="1400" dirty="0" smtClean="0"/>
          </a:p>
          <a:p>
            <a:pPr>
              <a:buFont typeface="Arial" pitchFamily="34" charset="0"/>
              <a:buChar char="•"/>
            </a:pPr>
            <a:r>
              <a:rPr lang="fr-FR" sz="1400" dirty="0" smtClean="0"/>
              <a:t> Plus de transparence dans la communication en terme de due diligence et de risque des investissements</a:t>
            </a:r>
          </a:p>
          <a:p>
            <a:endParaRPr lang="fr-FR" sz="1600" dirty="0" smtClean="0"/>
          </a:p>
        </p:txBody>
      </p:sp>
      <p:sp>
        <p:nvSpPr>
          <p:cNvPr id="28" name="ZoneTexte 27"/>
          <p:cNvSpPr txBox="1"/>
          <p:nvPr/>
        </p:nvSpPr>
        <p:spPr>
          <a:xfrm>
            <a:off x="5715008" y="4929198"/>
            <a:ext cx="2786082" cy="754053"/>
          </a:xfrm>
          <a:prstGeom prst="rect">
            <a:avLst/>
          </a:prstGeom>
          <a:noFill/>
        </p:spPr>
        <p:txBody>
          <a:bodyPr wrap="square" rtlCol="0">
            <a:spAutoFit/>
          </a:bodyPr>
          <a:lstStyle/>
          <a:p>
            <a:pPr algn="ctr"/>
            <a:r>
              <a:rPr lang="fr-FR" sz="1600" b="1" dirty="0" smtClean="0"/>
              <a:t>Regain de la confiance des clients</a:t>
            </a:r>
          </a:p>
          <a:p>
            <a:pPr>
              <a:buFont typeface="Arial" pitchFamily="34" charset="0"/>
              <a:buChar char="•"/>
            </a:pPr>
            <a:endParaRPr lang="fr-FR" sz="1100" dirty="0" smtClean="0"/>
          </a:p>
        </p:txBody>
      </p:sp>
      <p:cxnSp>
        <p:nvCxnSpPr>
          <p:cNvPr id="30" name="Connecteur droit avec flèche 29"/>
          <p:cNvCxnSpPr/>
          <p:nvPr/>
        </p:nvCxnSpPr>
        <p:spPr>
          <a:xfrm>
            <a:off x="4572000" y="5143512"/>
            <a:ext cx="1071570" cy="1588"/>
          </a:xfrm>
          <a:prstGeom prst="straightConnector1">
            <a:avLst/>
          </a:prstGeom>
          <a:ln w="666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3071810"/>
            <a:ext cx="7805766" cy="785834"/>
          </a:xfrm>
        </p:spPr>
        <p:txBody>
          <a:bodyPr vert="horz" anchor="b">
            <a:normAutofit fontScale="90000"/>
          </a:bodyPr>
          <a:lstStyle/>
          <a:p>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Quel nouveau fonctionnement pour les </a:t>
            </a:r>
            <a:r>
              <a:rPr lang="fr-FR" sz="4000" dirty="0" err="1" smtClean="0">
                <a:solidFill>
                  <a:schemeClr val="accent1"/>
                </a:solidFill>
              </a:rPr>
              <a:t>Family</a:t>
            </a:r>
            <a:r>
              <a:rPr lang="fr-FR" sz="4000" dirty="0" smtClean="0">
                <a:solidFill>
                  <a:schemeClr val="accent1"/>
                </a:solidFill>
              </a:rPr>
              <a:t> Office?</a:t>
            </a:r>
            <a:br>
              <a:rPr lang="fr-FR" sz="4000" dirty="0" smtClean="0">
                <a:solidFill>
                  <a:schemeClr val="accent1"/>
                </a:solidFill>
              </a:rPr>
            </a:br>
            <a:endParaRPr lang="fr-FR" sz="4000" dirty="0">
              <a:solidFill>
                <a:schemeClr val="accent1"/>
              </a:solidFill>
            </a:endParaRPr>
          </a:p>
        </p:txBody>
      </p:sp>
      <p:sp>
        <p:nvSpPr>
          <p:cNvPr id="4" name="Espace réservé du numéro de diapositive 3"/>
          <p:cNvSpPr>
            <a:spLocks noGrp="1"/>
          </p:cNvSpPr>
          <p:nvPr>
            <p:ph type="sldNum" sz="quarter" idx="4294967295"/>
          </p:nvPr>
        </p:nvSpPr>
        <p:spPr>
          <a:xfrm>
            <a:off x="8143900" y="5857892"/>
            <a:ext cx="609600" cy="521208"/>
          </a:xfrm>
          <a:prstGeom prst="rect">
            <a:avLst/>
          </a:prstGeom>
        </p:spPr>
        <p:txBody>
          <a:bodyPr/>
          <a:lstStyle/>
          <a:p>
            <a:fld id="{CF4668DC-857F-487D-BFFA-8C0CA5037977}" type="slidenum">
              <a:rPr lang="fr-BE" b="1" smtClean="0"/>
              <a:pPr/>
              <a:t>14</a:t>
            </a:fld>
            <a:endParaRPr lang="fr-BE" b="1" dirty="0"/>
          </a:p>
        </p:txBody>
      </p:sp>
      <p:cxnSp>
        <p:nvCxnSpPr>
          <p:cNvPr id="12" name="Connecteur droit 11"/>
          <p:cNvCxnSpPr/>
          <p:nvPr/>
        </p:nvCxnSpPr>
        <p:spPr>
          <a:xfrm>
            <a:off x="571472" y="3857628"/>
            <a:ext cx="8072494" cy="1588"/>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13" name="Connecteur droit 12"/>
          <p:cNvCxnSpPr/>
          <p:nvPr/>
        </p:nvCxnSpPr>
        <p:spPr>
          <a:xfrm>
            <a:off x="500034" y="2143116"/>
            <a:ext cx="8072494" cy="1588"/>
          </a:xfrm>
          <a:prstGeom prst="line">
            <a:avLst/>
          </a:prstGeom>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15</a:t>
            </a:fld>
            <a:endParaRPr lang="fr-BE" b="1" dirty="0"/>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p:nvSpPr>
          <p:cNvPr id="9" name="Rectangle 8"/>
          <p:cNvSpPr/>
          <p:nvPr/>
        </p:nvSpPr>
        <p:spPr>
          <a:xfrm>
            <a:off x="2060355" y="214290"/>
            <a:ext cx="4648068" cy="461665"/>
          </a:xfrm>
          <a:prstGeom prst="rect">
            <a:avLst/>
          </a:prstGeom>
        </p:spPr>
        <p:txBody>
          <a:bodyPr wrap="none">
            <a:spAutoFit/>
          </a:bodyPr>
          <a:lstStyle/>
          <a:p>
            <a:pPr algn="ctr"/>
            <a:r>
              <a:rPr lang="fr-FR" sz="2400" dirty="0" smtClean="0">
                <a:solidFill>
                  <a:schemeClr val="accent1"/>
                </a:solidFill>
              </a:rPr>
              <a:t>Des méthodes souvent inadéquates</a:t>
            </a:r>
            <a:endParaRPr lang="fr-FR" sz="2400" dirty="0"/>
          </a:p>
        </p:txBody>
      </p:sp>
      <p:cxnSp>
        <p:nvCxnSpPr>
          <p:cNvPr id="10" name="Connecteur droit 9"/>
          <p:cNvCxnSpPr/>
          <p:nvPr/>
        </p:nvCxnSpPr>
        <p:spPr>
          <a:xfrm>
            <a:off x="142844" y="714356"/>
            <a:ext cx="8786874" cy="1588"/>
          </a:xfrm>
          <a:prstGeom prst="line">
            <a:avLst/>
          </a:prstGeom>
          <a:ln/>
        </p:spPr>
        <p:style>
          <a:lnRef idx="2">
            <a:schemeClr val="accent3"/>
          </a:lnRef>
          <a:fillRef idx="0">
            <a:schemeClr val="accent3"/>
          </a:fillRef>
          <a:effectRef idx="1">
            <a:schemeClr val="accent3"/>
          </a:effectRef>
          <a:fontRef idx="minor">
            <a:schemeClr val="tx1"/>
          </a:fontRef>
        </p:style>
      </p:cxnSp>
      <p:sp>
        <p:nvSpPr>
          <p:cNvPr id="17" name="Espace réservé du contenu 2"/>
          <p:cNvSpPr txBox="1">
            <a:spLocks/>
          </p:cNvSpPr>
          <p:nvPr/>
        </p:nvSpPr>
        <p:spPr>
          <a:xfrm>
            <a:off x="642910" y="1071546"/>
            <a:ext cx="7786742" cy="2857520"/>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19" name="ZoneTexte 18"/>
          <p:cNvSpPr txBox="1"/>
          <p:nvPr/>
        </p:nvSpPr>
        <p:spPr>
          <a:xfrm>
            <a:off x="785786" y="857232"/>
            <a:ext cx="6715172" cy="646331"/>
          </a:xfrm>
          <a:prstGeom prst="rect">
            <a:avLst/>
          </a:prstGeom>
        </p:spPr>
        <p:txBody>
          <a:bodyPr wrap="square" rtlCol="0">
            <a:spAutoFit/>
          </a:bodyPr>
          <a:lstStyle/>
          <a:p>
            <a:pPr marL="0" lvl="1"/>
            <a:r>
              <a:rPr lang="fr-FR" b="1" dirty="0" smtClean="0">
                <a:solidFill>
                  <a:schemeClr val="accent1"/>
                </a:solidFill>
                <a:latin typeface="Arial" pitchFamily="34" charset="0"/>
                <a:cs typeface="Arial" pitchFamily="34" charset="0"/>
              </a:rPr>
              <a:t>La facturation des Services des </a:t>
            </a:r>
            <a:r>
              <a:rPr lang="fr-FR" b="1" dirty="0" err="1" smtClean="0">
                <a:solidFill>
                  <a:schemeClr val="accent1"/>
                </a:solidFill>
                <a:latin typeface="Arial" pitchFamily="34" charset="0"/>
                <a:cs typeface="Arial" pitchFamily="34" charset="0"/>
              </a:rPr>
              <a:t>Family</a:t>
            </a:r>
            <a:r>
              <a:rPr lang="fr-FR" b="1" dirty="0" smtClean="0">
                <a:solidFill>
                  <a:schemeClr val="accent1"/>
                </a:solidFill>
                <a:latin typeface="Arial" pitchFamily="34" charset="0"/>
                <a:cs typeface="Arial" pitchFamily="34" charset="0"/>
              </a:rPr>
              <a:t> Office reste opaque</a:t>
            </a:r>
          </a:p>
          <a:p>
            <a:endParaRPr lang="fr-FR" dirty="0"/>
          </a:p>
        </p:txBody>
      </p:sp>
      <p:sp>
        <p:nvSpPr>
          <p:cNvPr id="21" name="ZoneTexte 20"/>
          <p:cNvSpPr txBox="1"/>
          <p:nvPr/>
        </p:nvSpPr>
        <p:spPr>
          <a:xfrm>
            <a:off x="714348" y="1357298"/>
            <a:ext cx="3571900" cy="2308324"/>
          </a:xfrm>
          <a:prstGeom prst="rect">
            <a:avLst/>
          </a:prstGeom>
          <a:noFill/>
        </p:spPr>
        <p:txBody>
          <a:bodyPr wrap="square" rtlCol="0">
            <a:spAutoFit/>
          </a:bodyPr>
          <a:lstStyle/>
          <a:p>
            <a:pPr algn="just">
              <a:buFont typeface="Arial" pitchFamily="34" charset="0"/>
              <a:buChar char="•"/>
            </a:pPr>
            <a:r>
              <a:rPr lang="fr-FR" dirty="0" smtClean="0"/>
              <a:t> Cette facturation des services peu transparente favorise l’asymétrie d’information en faveur du </a:t>
            </a:r>
            <a:r>
              <a:rPr lang="fr-FR" dirty="0" err="1" smtClean="0"/>
              <a:t>Family</a:t>
            </a:r>
            <a:r>
              <a:rPr lang="fr-FR" dirty="0" smtClean="0"/>
              <a:t> office. </a:t>
            </a:r>
          </a:p>
          <a:p>
            <a:pPr algn="just">
              <a:buFont typeface="Arial" pitchFamily="34" charset="0"/>
              <a:buChar char="•"/>
            </a:pPr>
            <a:r>
              <a:rPr lang="fr-FR" dirty="0" smtClean="0"/>
              <a:t>Les clients craignent que les </a:t>
            </a:r>
            <a:r>
              <a:rPr lang="fr-FR" dirty="0" err="1" smtClean="0"/>
              <a:t>Family</a:t>
            </a:r>
            <a:r>
              <a:rPr lang="fr-FR" dirty="0" smtClean="0"/>
              <a:t> Office profitent de cette asymétrie d’information pour surfacturer leurs services.</a:t>
            </a:r>
          </a:p>
        </p:txBody>
      </p:sp>
      <p:sp>
        <p:nvSpPr>
          <p:cNvPr id="22" name="ZoneTexte 21"/>
          <p:cNvSpPr txBox="1"/>
          <p:nvPr/>
        </p:nvSpPr>
        <p:spPr>
          <a:xfrm>
            <a:off x="4357686" y="1357298"/>
            <a:ext cx="4071966" cy="2800767"/>
          </a:xfrm>
          <a:prstGeom prst="rect">
            <a:avLst/>
          </a:prstGeom>
          <a:noFill/>
        </p:spPr>
        <p:txBody>
          <a:bodyPr wrap="square" rtlCol="0">
            <a:spAutoFit/>
          </a:bodyPr>
          <a:lstStyle/>
          <a:p>
            <a:pPr algn="just">
              <a:buFont typeface="Arial" pitchFamily="34" charset="0"/>
              <a:buChar char="•"/>
            </a:pPr>
            <a:r>
              <a:rPr lang="fr-FR" sz="1400" dirty="0" smtClean="0"/>
              <a:t> </a:t>
            </a:r>
            <a:r>
              <a:rPr lang="fr-FR" dirty="0" smtClean="0"/>
              <a:t>Il est impossible pour les clients si le </a:t>
            </a:r>
            <a:r>
              <a:rPr lang="fr-FR" dirty="0" err="1" smtClean="0"/>
              <a:t>Family</a:t>
            </a:r>
            <a:r>
              <a:rPr lang="fr-FR" dirty="0" smtClean="0"/>
              <a:t> Office reçoit des commissions pour la vente de certains produits financiers</a:t>
            </a:r>
          </a:p>
          <a:p>
            <a:pPr algn="just">
              <a:buFont typeface="Arial" pitchFamily="34" charset="0"/>
              <a:buChar char="•"/>
            </a:pPr>
            <a:r>
              <a:rPr lang="fr-FR" dirty="0" smtClean="0"/>
              <a:t> Cette incertitude peut conduire les clients à penser que le </a:t>
            </a:r>
            <a:r>
              <a:rPr lang="fr-FR" dirty="0" err="1" smtClean="0"/>
              <a:t>Family</a:t>
            </a:r>
            <a:r>
              <a:rPr lang="fr-FR" dirty="0" smtClean="0"/>
              <a:t> Office lui vends des produits non adaptés à ses besoins dans le seul but de toucher une commission.</a:t>
            </a:r>
          </a:p>
          <a:p>
            <a:endParaRPr lang="fr-FR" sz="1400" dirty="0" smtClean="0"/>
          </a:p>
        </p:txBody>
      </p:sp>
      <p:sp>
        <p:nvSpPr>
          <p:cNvPr id="37" name="Espace réservé du contenu 2"/>
          <p:cNvSpPr txBox="1">
            <a:spLocks/>
          </p:cNvSpPr>
          <p:nvPr/>
        </p:nvSpPr>
        <p:spPr>
          <a:xfrm>
            <a:off x="642910" y="4286256"/>
            <a:ext cx="7786742" cy="2357454"/>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38" name="ZoneTexte 37"/>
          <p:cNvSpPr txBox="1"/>
          <p:nvPr/>
        </p:nvSpPr>
        <p:spPr>
          <a:xfrm>
            <a:off x="714348" y="4071942"/>
            <a:ext cx="4286280" cy="646331"/>
          </a:xfrm>
          <a:prstGeom prst="rect">
            <a:avLst/>
          </a:prstGeom>
        </p:spPr>
        <p:txBody>
          <a:bodyPr wrap="square" rtlCol="0">
            <a:spAutoFit/>
          </a:bodyPr>
          <a:lstStyle/>
          <a:p>
            <a:pPr marL="0" lvl="1"/>
            <a:r>
              <a:rPr lang="fr-FR" b="1" dirty="0" smtClean="0">
                <a:solidFill>
                  <a:schemeClr val="accent1"/>
                </a:solidFill>
                <a:latin typeface="Arial" pitchFamily="34" charset="0"/>
                <a:cs typeface="Arial" pitchFamily="34" charset="0"/>
              </a:rPr>
              <a:t>Une connaissance du client à parfaire</a:t>
            </a:r>
          </a:p>
          <a:p>
            <a:endParaRPr lang="fr-FR" dirty="0"/>
          </a:p>
        </p:txBody>
      </p:sp>
      <p:sp>
        <p:nvSpPr>
          <p:cNvPr id="39" name="ZoneTexte 38"/>
          <p:cNvSpPr txBox="1"/>
          <p:nvPr/>
        </p:nvSpPr>
        <p:spPr>
          <a:xfrm>
            <a:off x="714348" y="4500570"/>
            <a:ext cx="3571900" cy="2031325"/>
          </a:xfrm>
          <a:prstGeom prst="rect">
            <a:avLst/>
          </a:prstGeom>
          <a:noFill/>
        </p:spPr>
        <p:txBody>
          <a:bodyPr wrap="square" rtlCol="0">
            <a:spAutoFit/>
          </a:bodyPr>
          <a:lstStyle/>
          <a:p>
            <a:pPr algn="just">
              <a:buFont typeface="Arial" pitchFamily="34" charset="0"/>
              <a:buChar char="•"/>
            </a:pPr>
            <a:r>
              <a:rPr lang="fr-FR" dirty="0" smtClean="0"/>
              <a:t>Le </a:t>
            </a:r>
            <a:r>
              <a:rPr lang="fr-FR" dirty="0" err="1" smtClean="0"/>
              <a:t>Family</a:t>
            </a:r>
            <a:r>
              <a:rPr lang="fr-FR" dirty="0" smtClean="0"/>
              <a:t> Office ne s’appuie pas systématiquement sur les plus récentes méthodes de connaissance du client</a:t>
            </a:r>
          </a:p>
          <a:p>
            <a:pPr algn="just">
              <a:buFont typeface="Arial" pitchFamily="34" charset="0"/>
              <a:buChar char="•"/>
            </a:pPr>
            <a:r>
              <a:rPr lang="fr-FR" dirty="0" smtClean="0"/>
              <a:t>Il en résulte parfois une inadéquation entre les produits proposés et les besoins du client </a:t>
            </a:r>
          </a:p>
        </p:txBody>
      </p:sp>
      <p:sp>
        <p:nvSpPr>
          <p:cNvPr id="41" name="ZoneTexte 40"/>
          <p:cNvSpPr txBox="1"/>
          <p:nvPr/>
        </p:nvSpPr>
        <p:spPr>
          <a:xfrm>
            <a:off x="4357686" y="4500570"/>
            <a:ext cx="3571900" cy="2031325"/>
          </a:xfrm>
          <a:prstGeom prst="rect">
            <a:avLst/>
          </a:prstGeom>
          <a:noFill/>
        </p:spPr>
        <p:txBody>
          <a:bodyPr wrap="square" rtlCol="0">
            <a:spAutoFit/>
          </a:bodyPr>
          <a:lstStyle/>
          <a:p>
            <a:pPr algn="just">
              <a:buFont typeface="Arial" pitchFamily="34" charset="0"/>
              <a:buChar char="•"/>
            </a:pPr>
            <a:r>
              <a:rPr lang="fr-FR" dirty="0" smtClean="0"/>
              <a:t>Le </a:t>
            </a:r>
            <a:r>
              <a:rPr lang="fr-FR" dirty="0" err="1" smtClean="0"/>
              <a:t>Family</a:t>
            </a:r>
            <a:r>
              <a:rPr lang="fr-FR" dirty="0" smtClean="0"/>
              <a:t> Office est généralement un interlocuteur privilégie de la famille client depuis plusieurs années</a:t>
            </a:r>
          </a:p>
          <a:p>
            <a:pPr algn="just">
              <a:buFont typeface="Arial" pitchFamily="34" charset="0"/>
              <a:buChar char="•"/>
            </a:pPr>
            <a:r>
              <a:rPr lang="fr-FR" dirty="0" smtClean="0"/>
              <a:t>Il estime donc bien souvent que sa connaissance client est tout à fait complète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16</a:t>
            </a:fld>
            <a:endParaRPr lang="fr-BE" b="1" dirty="0"/>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p:nvSpPr>
          <p:cNvPr id="9" name="Rectangle 8"/>
          <p:cNvSpPr/>
          <p:nvPr/>
        </p:nvSpPr>
        <p:spPr>
          <a:xfrm>
            <a:off x="1070624" y="214290"/>
            <a:ext cx="6627520" cy="461665"/>
          </a:xfrm>
          <a:prstGeom prst="rect">
            <a:avLst/>
          </a:prstGeom>
        </p:spPr>
        <p:txBody>
          <a:bodyPr wrap="none">
            <a:spAutoFit/>
          </a:bodyPr>
          <a:lstStyle/>
          <a:p>
            <a:pPr algn="ctr"/>
            <a:r>
              <a:rPr lang="fr-FR" sz="2400" dirty="0" smtClean="0">
                <a:solidFill>
                  <a:schemeClr val="accent1"/>
                </a:solidFill>
              </a:rPr>
              <a:t>La nécessaire mise en place de meilleures pratiques</a:t>
            </a:r>
            <a:endParaRPr lang="fr-FR" sz="2400" dirty="0"/>
          </a:p>
        </p:txBody>
      </p:sp>
      <p:cxnSp>
        <p:nvCxnSpPr>
          <p:cNvPr id="10" name="Connecteur droit 9"/>
          <p:cNvCxnSpPr/>
          <p:nvPr/>
        </p:nvCxnSpPr>
        <p:spPr>
          <a:xfrm>
            <a:off x="142844" y="714356"/>
            <a:ext cx="8786874" cy="1588"/>
          </a:xfrm>
          <a:prstGeom prst="line">
            <a:avLst/>
          </a:prstGeom>
          <a:ln/>
        </p:spPr>
        <p:style>
          <a:lnRef idx="2">
            <a:schemeClr val="accent3"/>
          </a:lnRef>
          <a:fillRef idx="0">
            <a:schemeClr val="accent3"/>
          </a:fillRef>
          <a:effectRef idx="1">
            <a:schemeClr val="accent3"/>
          </a:effectRef>
          <a:fontRef idx="minor">
            <a:schemeClr val="tx1"/>
          </a:fontRef>
        </p:style>
      </p:cxnSp>
      <p:sp>
        <p:nvSpPr>
          <p:cNvPr id="17" name="Espace réservé du contenu 2"/>
          <p:cNvSpPr txBox="1">
            <a:spLocks/>
          </p:cNvSpPr>
          <p:nvPr/>
        </p:nvSpPr>
        <p:spPr>
          <a:xfrm>
            <a:off x="642910" y="1071546"/>
            <a:ext cx="3857652" cy="2500330"/>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19" name="ZoneTexte 18"/>
          <p:cNvSpPr txBox="1"/>
          <p:nvPr/>
        </p:nvSpPr>
        <p:spPr>
          <a:xfrm>
            <a:off x="785786" y="857232"/>
            <a:ext cx="2786082" cy="615553"/>
          </a:xfrm>
          <a:prstGeom prst="rect">
            <a:avLst/>
          </a:prstGeom>
        </p:spPr>
        <p:txBody>
          <a:bodyPr wrap="square" rtlCol="0">
            <a:spAutoFit/>
          </a:bodyPr>
          <a:lstStyle/>
          <a:p>
            <a:pPr marL="0" lvl="1"/>
            <a:r>
              <a:rPr lang="fr-FR" sz="1600" b="1" dirty="0" smtClean="0">
                <a:solidFill>
                  <a:schemeClr val="accent1"/>
                </a:solidFill>
                <a:latin typeface="Arial" pitchFamily="34" charset="0"/>
                <a:cs typeface="Arial" pitchFamily="34" charset="0"/>
              </a:rPr>
              <a:t>Mieux connaître son client</a:t>
            </a:r>
          </a:p>
          <a:p>
            <a:endParaRPr lang="fr-FR" dirty="0"/>
          </a:p>
        </p:txBody>
      </p:sp>
      <p:sp>
        <p:nvSpPr>
          <p:cNvPr id="21" name="ZoneTexte 20"/>
          <p:cNvSpPr txBox="1"/>
          <p:nvPr/>
        </p:nvSpPr>
        <p:spPr>
          <a:xfrm>
            <a:off x="714348" y="1214422"/>
            <a:ext cx="3571900" cy="2308324"/>
          </a:xfrm>
          <a:prstGeom prst="rect">
            <a:avLst/>
          </a:prstGeom>
          <a:noFill/>
        </p:spPr>
        <p:txBody>
          <a:bodyPr wrap="square" rtlCol="0">
            <a:spAutoFit/>
          </a:bodyPr>
          <a:lstStyle/>
          <a:p>
            <a:pPr algn="just">
              <a:buFont typeface="Arial" pitchFamily="34" charset="0"/>
              <a:buChar char="•"/>
            </a:pPr>
            <a:r>
              <a:rPr lang="fr-FR" dirty="0" smtClean="0"/>
              <a:t> Nécessité de connaître parfaitement les préférence de son client en définissant rigoureusement et régulièrement son aversion au risque ainsi et en déterminant sa volonté de laisser une partie de son patrimoine à ses héritiers.</a:t>
            </a:r>
          </a:p>
        </p:txBody>
      </p:sp>
      <p:sp>
        <p:nvSpPr>
          <p:cNvPr id="37" name="Espace réservé du contenu 2"/>
          <p:cNvSpPr txBox="1">
            <a:spLocks/>
          </p:cNvSpPr>
          <p:nvPr/>
        </p:nvSpPr>
        <p:spPr>
          <a:xfrm>
            <a:off x="571472" y="3857628"/>
            <a:ext cx="7786742" cy="2786082"/>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38" name="ZoneTexte 37"/>
          <p:cNvSpPr txBox="1"/>
          <p:nvPr/>
        </p:nvSpPr>
        <p:spPr>
          <a:xfrm>
            <a:off x="642910" y="3643314"/>
            <a:ext cx="4429156" cy="369332"/>
          </a:xfrm>
          <a:prstGeom prst="rect">
            <a:avLst/>
          </a:prstGeom>
        </p:spPr>
        <p:txBody>
          <a:bodyPr wrap="square" rtlCol="0">
            <a:spAutoFit/>
          </a:bodyPr>
          <a:lstStyle/>
          <a:p>
            <a:pPr marL="0" lvl="1"/>
            <a:r>
              <a:rPr lang="fr-FR" b="1" dirty="0" smtClean="0">
                <a:solidFill>
                  <a:schemeClr val="accent1"/>
                </a:solidFill>
                <a:latin typeface="Arial" pitchFamily="34" charset="0"/>
                <a:cs typeface="Arial" pitchFamily="34" charset="0"/>
              </a:rPr>
              <a:t>Aligner ses intérêts sur ceux du client</a:t>
            </a:r>
            <a:endParaRPr lang="fr-FR" dirty="0"/>
          </a:p>
        </p:txBody>
      </p:sp>
      <p:sp>
        <p:nvSpPr>
          <p:cNvPr id="39" name="ZoneTexte 38"/>
          <p:cNvSpPr txBox="1"/>
          <p:nvPr/>
        </p:nvSpPr>
        <p:spPr>
          <a:xfrm>
            <a:off x="642910" y="4071942"/>
            <a:ext cx="3571900" cy="2308324"/>
          </a:xfrm>
          <a:prstGeom prst="rect">
            <a:avLst/>
          </a:prstGeom>
          <a:noFill/>
        </p:spPr>
        <p:txBody>
          <a:bodyPr wrap="square" rtlCol="0">
            <a:spAutoFit/>
          </a:bodyPr>
          <a:lstStyle/>
          <a:p>
            <a:pPr algn="just">
              <a:buFont typeface="Arial" pitchFamily="34" charset="0"/>
              <a:buChar char="•"/>
            </a:pPr>
            <a:r>
              <a:rPr lang="fr-FR" dirty="0" smtClean="0"/>
              <a:t>La meilleure façon d’éviter des conflits d’intérêts avec ses clients est de faire converger les intérêts de ces derniers avec ceux du </a:t>
            </a:r>
            <a:r>
              <a:rPr lang="fr-FR" dirty="0" err="1" smtClean="0"/>
              <a:t>Family</a:t>
            </a:r>
            <a:r>
              <a:rPr lang="fr-FR" dirty="0" smtClean="0"/>
              <a:t> Office</a:t>
            </a:r>
          </a:p>
          <a:p>
            <a:pPr algn="just">
              <a:buFont typeface="Arial" pitchFamily="34" charset="0"/>
              <a:buChar char="•"/>
            </a:pPr>
            <a:r>
              <a:rPr lang="fr-FR" dirty="0" smtClean="0"/>
              <a:t>Une possibilité serait pour le </a:t>
            </a:r>
            <a:r>
              <a:rPr lang="fr-FR" dirty="0" err="1" smtClean="0"/>
              <a:t>Family</a:t>
            </a:r>
            <a:r>
              <a:rPr lang="fr-FR" dirty="0" smtClean="0"/>
              <a:t> Office d’investir ses propres deniers sur les mêmes fonds que ses clients</a:t>
            </a:r>
          </a:p>
        </p:txBody>
      </p:sp>
      <p:sp>
        <p:nvSpPr>
          <p:cNvPr id="41" name="ZoneTexte 40"/>
          <p:cNvSpPr txBox="1"/>
          <p:nvPr/>
        </p:nvSpPr>
        <p:spPr>
          <a:xfrm>
            <a:off x="4286248" y="4071942"/>
            <a:ext cx="3571900" cy="2308324"/>
          </a:xfrm>
          <a:prstGeom prst="rect">
            <a:avLst/>
          </a:prstGeom>
          <a:noFill/>
        </p:spPr>
        <p:txBody>
          <a:bodyPr wrap="square" rtlCol="0">
            <a:spAutoFit/>
          </a:bodyPr>
          <a:lstStyle/>
          <a:p>
            <a:pPr algn="just">
              <a:buFont typeface="Arial" pitchFamily="34" charset="0"/>
              <a:buChar char="•"/>
            </a:pPr>
            <a:r>
              <a:rPr lang="fr-FR" dirty="0" smtClean="0"/>
              <a:t>Le </a:t>
            </a:r>
            <a:r>
              <a:rPr lang="fr-FR" dirty="0" err="1" smtClean="0"/>
              <a:t>Family</a:t>
            </a:r>
            <a:r>
              <a:rPr lang="fr-FR" dirty="0" smtClean="0"/>
              <a:t> Office « </a:t>
            </a:r>
            <a:r>
              <a:rPr lang="fr-FR" dirty="0" err="1" smtClean="0"/>
              <a:t>Pictairn</a:t>
            </a:r>
            <a:r>
              <a:rPr lang="fr-FR" dirty="0" smtClean="0"/>
              <a:t> </a:t>
            </a:r>
            <a:r>
              <a:rPr lang="fr-FR" dirty="0" err="1" smtClean="0"/>
              <a:t>Family</a:t>
            </a:r>
            <a:r>
              <a:rPr lang="fr-FR" dirty="0" smtClean="0"/>
              <a:t> » a appliqué cette méthode afin de rassurer ses clients fortunés sur la qualité des investissements proposés.</a:t>
            </a:r>
          </a:p>
          <a:p>
            <a:pPr algn="just">
              <a:buFont typeface="Arial" pitchFamily="34" charset="0"/>
              <a:buChar char="•"/>
            </a:pPr>
            <a:r>
              <a:rPr lang="fr-FR" dirty="0" smtClean="0"/>
              <a:t> Cela n’est possible que pour les </a:t>
            </a:r>
            <a:r>
              <a:rPr lang="fr-FR" dirty="0" err="1" smtClean="0"/>
              <a:t>Family</a:t>
            </a:r>
            <a:r>
              <a:rPr lang="fr-FR" dirty="0" smtClean="0"/>
              <a:t> Office disposant d’une importante surface financière.</a:t>
            </a:r>
          </a:p>
        </p:txBody>
      </p:sp>
      <p:sp>
        <p:nvSpPr>
          <p:cNvPr id="15" name="Espace réservé du contenu 2"/>
          <p:cNvSpPr txBox="1">
            <a:spLocks/>
          </p:cNvSpPr>
          <p:nvPr/>
        </p:nvSpPr>
        <p:spPr>
          <a:xfrm>
            <a:off x="4714876" y="1071546"/>
            <a:ext cx="3643338" cy="2000264"/>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24" name="ZoneTexte 23"/>
          <p:cNvSpPr txBox="1"/>
          <p:nvPr/>
        </p:nvSpPr>
        <p:spPr>
          <a:xfrm>
            <a:off x="4857752" y="857232"/>
            <a:ext cx="2857520" cy="615553"/>
          </a:xfrm>
          <a:prstGeom prst="rect">
            <a:avLst/>
          </a:prstGeom>
        </p:spPr>
        <p:txBody>
          <a:bodyPr wrap="square" rtlCol="0">
            <a:spAutoFit/>
          </a:bodyPr>
          <a:lstStyle/>
          <a:p>
            <a:pPr marL="0" lvl="1"/>
            <a:r>
              <a:rPr lang="fr-FR" sz="1600" b="1" dirty="0" smtClean="0">
                <a:solidFill>
                  <a:schemeClr val="accent1"/>
                </a:solidFill>
                <a:latin typeface="Arial" pitchFamily="34" charset="0"/>
                <a:cs typeface="Arial" pitchFamily="34" charset="0"/>
              </a:rPr>
              <a:t>Offrir des produits adaptés</a:t>
            </a:r>
          </a:p>
          <a:p>
            <a:endParaRPr lang="fr-FR" dirty="0"/>
          </a:p>
        </p:txBody>
      </p:sp>
      <p:sp>
        <p:nvSpPr>
          <p:cNvPr id="16" name="ZoneTexte 15"/>
          <p:cNvSpPr txBox="1"/>
          <p:nvPr/>
        </p:nvSpPr>
        <p:spPr>
          <a:xfrm>
            <a:off x="4786314" y="1214422"/>
            <a:ext cx="3357586" cy="1754326"/>
          </a:xfrm>
          <a:prstGeom prst="rect">
            <a:avLst/>
          </a:prstGeom>
          <a:noFill/>
        </p:spPr>
        <p:txBody>
          <a:bodyPr wrap="square" rtlCol="0">
            <a:spAutoFit/>
          </a:bodyPr>
          <a:lstStyle/>
          <a:p>
            <a:pPr algn="just">
              <a:buFont typeface="Arial" pitchFamily="34" charset="0"/>
              <a:buChar char="•"/>
            </a:pPr>
            <a:r>
              <a:rPr lang="fr-FR" dirty="0" smtClean="0"/>
              <a:t> Proposer des produits en totale adéquation avec les préférences du client en suivant une tarification transparente qui précise l’éventuelle commission touchée par le </a:t>
            </a:r>
            <a:r>
              <a:rPr lang="fr-FR" dirty="0" err="1" smtClean="0"/>
              <a:t>Family</a:t>
            </a:r>
            <a:r>
              <a:rPr lang="fr-FR" dirty="0" smtClean="0"/>
              <a:t> Office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17</a:t>
            </a:fld>
            <a:endParaRPr lang="fr-BE" b="1" dirty="0"/>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p:nvSpPr>
          <p:cNvPr id="9" name="Rectangle 8"/>
          <p:cNvSpPr/>
          <p:nvPr/>
        </p:nvSpPr>
        <p:spPr>
          <a:xfrm>
            <a:off x="1407584" y="214290"/>
            <a:ext cx="5953618" cy="461665"/>
          </a:xfrm>
          <a:prstGeom prst="rect">
            <a:avLst/>
          </a:prstGeom>
        </p:spPr>
        <p:txBody>
          <a:bodyPr wrap="none">
            <a:spAutoFit/>
          </a:bodyPr>
          <a:lstStyle/>
          <a:p>
            <a:pPr algn="ctr"/>
            <a:r>
              <a:rPr lang="fr-FR" sz="2400" dirty="0" smtClean="0">
                <a:solidFill>
                  <a:schemeClr val="accent1"/>
                </a:solidFill>
              </a:rPr>
              <a:t>La fin annoncée des </a:t>
            </a:r>
            <a:r>
              <a:rPr lang="fr-FR" sz="2400" dirty="0" err="1" smtClean="0">
                <a:solidFill>
                  <a:schemeClr val="accent1"/>
                </a:solidFill>
              </a:rPr>
              <a:t>Family</a:t>
            </a:r>
            <a:r>
              <a:rPr lang="fr-FR" sz="2400" dirty="0" smtClean="0">
                <a:solidFill>
                  <a:schemeClr val="accent1"/>
                </a:solidFill>
              </a:rPr>
              <a:t> Offices Bancaires?</a:t>
            </a:r>
            <a:endParaRPr lang="fr-FR" sz="2400" dirty="0"/>
          </a:p>
        </p:txBody>
      </p:sp>
      <p:cxnSp>
        <p:nvCxnSpPr>
          <p:cNvPr id="10" name="Connecteur droit 9"/>
          <p:cNvCxnSpPr/>
          <p:nvPr/>
        </p:nvCxnSpPr>
        <p:spPr>
          <a:xfrm>
            <a:off x="142844" y="714356"/>
            <a:ext cx="8786874" cy="1588"/>
          </a:xfrm>
          <a:prstGeom prst="line">
            <a:avLst/>
          </a:prstGeom>
          <a:ln/>
        </p:spPr>
        <p:style>
          <a:lnRef idx="2">
            <a:schemeClr val="accent3"/>
          </a:lnRef>
          <a:fillRef idx="0">
            <a:schemeClr val="accent3"/>
          </a:fillRef>
          <a:effectRef idx="1">
            <a:schemeClr val="accent3"/>
          </a:effectRef>
          <a:fontRef idx="minor">
            <a:schemeClr val="tx1"/>
          </a:fontRef>
        </p:style>
      </p:cxnSp>
      <p:sp>
        <p:nvSpPr>
          <p:cNvPr id="17" name="Espace réservé du contenu 2"/>
          <p:cNvSpPr txBox="1">
            <a:spLocks/>
          </p:cNvSpPr>
          <p:nvPr/>
        </p:nvSpPr>
        <p:spPr>
          <a:xfrm>
            <a:off x="642910" y="1071546"/>
            <a:ext cx="3857652" cy="2214578"/>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8" name="ZoneTexte 17"/>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19" name="ZoneTexte 18"/>
          <p:cNvSpPr txBox="1"/>
          <p:nvPr/>
        </p:nvSpPr>
        <p:spPr>
          <a:xfrm>
            <a:off x="785786" y="857232"/>
            <a:ext cx="3000396" cy="615553"/>
          </a:xfrm>
          <a:prstGeom prst="rect">
            <a:avLst/>
          </a:prstGeom>
        </p:spPr>
        <p:txBody>
          <a:bodyPr wrap="square" rtlCol="0">
            <a:spAutoFit/>
          </a:bodyPr>
          <a:lstStyle/>
          <a:p>
            <a:pPr marL="0" lvl="1"/>
            <a:r>
              <a:rPr lang="fr-FR" sz="1600" b="1" dirty="0" smtClean="0">
                <a:solidFill>
                  <a:schemeClr val="accent1"/>
                </a:solidFill>
                <a:latin typeface="Arial" pitchFamily="34" charset="0"/>
                <a:cs typeface="Arial" pitchFamily="34" charset="0"/>
              </a:rPr>
              <a:t>Impact de la Crise Financière</a:t>
            </a:r>
          </a:p>
          <a:p>
            <a:endParaRPr lang="fr-FR" dirty="0"/>
          </a:p>
        </p:txBody>
      </p:sp>
      <p:sp>
        <p:nvSpPr>
          <p:cNvPr id="21" name="ZoneTexte 20"/>
          <p:cNvSpPr txBox="1"/>
          <p:nvPr/>
        </p:nvSpPr>
        <p:spPr>
          <a:xfrm>
            <a:off x="714348" y="1214422"/>
            <a:ext cx="3571900" cy="2031325"/>
          </a:xfrm>
          <a:prstGeom prst="rect">
            <a:avLst/>
          </a:prstGeom>
          <a:noFill/>
        </p:spPr>
        <p:txBody>
          <a:bodyPr wrap="square" rtlCol="0">
            <a:spAutoFit/>
          </a:bodyPr>
          <a:lstStyle/>
          <a:p>
            <a:pPr algn="just">
              <a:buFont typeface="Arial" pitchFamily="34" charset="0"/>
              <a:buChar char="•"/>
            </a:pPr>
            <a:r>
              <a:rPr lang="fr-FR" dirty="0" smtClean="0"/>
              <a:t> Crise financière a conduit à une défiance accrue envers les produits proposés par les banques: Les </a:t>
            </a:r>
            <a:r>
              <a:rPr lang="fr-FR" dirty="0" err="1" smtClean="0"/>
              <a:t>Family</a:t>
            </a:r>
            <a:r>
              <a:rPr lang="fr-FR" dirty="0" smtClean="0"/>
              <a:t> Office bancaires sont, à tort ou à raison, associées aux excès causés par les produits structurés bancaires</a:t>
            </a:r>
          </a:p>
        </p:txBody>
      </p:sp>
      <p:sp>
        <p:nvSpPr>
          <p:cNvPr id="37" name="Espace réservé du contenu 2"/>
          <p:cNvSpPr txBox="1">
            <a:spLocks/>
          </p:cNvSpPr>
          <p:nvPr/>
        </p:nvSpPr>
        <p:spPr>
          <a:xfrm>
            <a:off x="857224" y="5000636"/>
            <a:ext cx="7572428" cy="1000132"/>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39" name="ZoneTexte 38"/>
          <p:cNvSpPr txBox="1"/>
          <p:nvPr/>
        </p:nvSpPr>
        <p:spPr>
          <a:xfrm>
            <a:off x="928662" y="5000636"/>
            <a:ext cx="7358114" cy="1015663"/>
          </a:xfrm>
          <a:prstGeom prst="rect">
            <a:avLst/>
          </a:prstGeom>
          <a:noFill/>
        </p:spPr>
        <p:txBody>
          <a:bodyPr wrap="square" rtlCol="0">
            <a:spAutoFit/>
          </a:bodyPr>
          <a:lstStyle/>
          <a:p>
            <a:pPr algn="just"/>
            <a:r>
              <a:rPr lang="fr-FR" sz="2000" dirty="0" smtClean="0"/>
              <a:t>Aux yeux des personnes fortunées, l’indépendance financière du </a:t>
            </a:r>
            <a:r>
              <a:rPr lang="fr-FR" sz="2000" dirty="0" err="1" smtClean="0"/>
              <a:t>Family</a:t>
            </a:r>
            <a:r>
              <a:rPr lang="fr-FR" sz="2000" dirty="0" smtClean="0"/>
              <a:t> Office est aujourd’hui une condition nécessaire pour envisager de recourir à leurs services</a:t>
            </a:r>
          </a:p>
        </p:txBody>
      </p:sp>
      <p:sp>
        <p:nvSpPr>
          <p:cNvPr id="15" name="Espace réservé du contenu 2"/>
          <p:cNvSpPr txBox="1">
            <a:spLocks/>
          </p:cNvSpPr>
          <p:nvPr/>
        </p:nvSpPr>
        <p:spPr>
          <a:xfrm>
            <a:off x="4714876" y="1071546"/>
            <a:ext cx="3643338" cy="2428892"/>
          </a:xfrm>
          <a:prstGeom prst="roundRect">
            <a:avLst>
              <a:gd name="adj" fmla="val 7343"/>
            </a:avLst>
          </a:prstGeom>
          <a:ln w="19050">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24" name="ZoneTexte 23"/>
          <p:cNvSpPr txBox="1"/>
          <p:nvPr/>
        </p:nvSpPr>
        <p:spPr>
          <a:xfrm>
            <a:off x="4857752" y="857232"/>
            <a:ext cx="3286148" cy="615553"/>
          </a:xfrm>
          <a:prstGeom prst="rect">
            <a:avLst/>
          </a:prstGeom>
        </p:spPr>
        <p:txBody>
          <a:bodyPr wrap="square" rtlCol="0">
            <a:spAutoFit/>
          </a:bodyPr>
          <a:lstStyle/>
          <a:p>
            <a:pPr marL="0" lvl="1"/>
            <a:r>
              <a:rPr lang="fr-FR" sz="1600" b="1" dirty="0" smtClean="0">
                <a:solidFill>
                  <a:schemeClr val="accent1"/>
                </a:solidFill>
                <a:latin typeface="Arial" pitchFamily="34" charset="0"/>
                <a:cs typeface="Arial" pitchFamily="34" charset="0"/>
              </a:rPr>
              <a:t>Risque accru de conflit d’intérêt</a:t>
            </a:r>
          </a:p>
          <a:p>
            <a:endParaRPr lang="fr-FR" dirty="0"/>
          </a:p>
        </p:txBody>
      </p:sp>
      <p:sp>
        <p:nvSpPr>
          <p:cNvPr id="16" name="ZoneTexte 15"/>
          <p:cNvSpPr txBox="1"/>
          <p:nvPr/>
        </p:nvSpPr>
        <p:spPr>
          <a:xfrm>
            <a:off x="4786314" y="1214422"/>
            <a:ext cx="3357586" cy="2585323"/>
          </a:xfrm>
          <a:prstGeom prst="rect">
            <a:avLst/>
          </a:prstGeom>
          <a:noFill/>
        </p:spPr>
        <p:txBody>
          <a:bodyPr wrap="square" rtlCol="0">
            <a:spAutoFit/>
          </a:bodyPr>
          <a:lstStyle/>
          <a:p>
            <a:pPr algn="just">
              <a:buFont typeface="Arial" pitchFamily="34" charset="0"/>
              <a:buChar char="•"/>
            </a:pPr>
            <a:r>
              <a:rPr lang="fr-FR" dirty="0" smtClean="0"/>
              <a:t> Les </a:t>
            </a:r>
            <a:r>
              <a:rPr lang="fr-FR" dirty="0" err="1" smtClean="0"/>
              <a:t>Family</a:t>
            </a:r>
            <a:r>
              <a:rPr lang="fr-FR" dirty="0" smtClean="0"/>
              <a:t> office bancaires commercialise en priorité les produits et services de la structure à laquelle il est adossé d’où un risque de vente « forcée » de produits non adaptés au client dans le but d’atteindre des objectifs commerciaux.</a:t>
            </a:r>
          </a:p>
          <a:p>
            <a:pPr algn="just">
              <a:buFont typeface="Arial" pitchFamily="34" charset="0"/>
              <a:buChar char="•"/>
            </a:pPr>
            <a:endParaRPr lang="fr-FR" dirty="0" smtClean="0"/>
          </a:p>
        </p:txBody>
      </p:sp>
      <p:sp>
        <p:nvSpPr>
          <p:cNvPr id="22" name="Flèche vers le bas 21"/>
          <p:cNvSpPr/>
          <p:nvPr/>
        </p:nvSpPr>
        <p:spPr>
          <a:xfrm>
            <a:off x="4429124" y="3643314"/>
            <a:ext cx="214314"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18</a:t>
            </a:fld>
            <a:endParaRPr lang="fr-BE" b="1" dirty="0"/>
          </a:p>
        </p:txBody>
      </p:sp>
      <p:sp>
        <p:nvSpPr>
          <p:cNvPr id="7" name="Espace réservé du contenu 2"/>
          <p:cNvSpPr txBox="1">
            <a:spLocks/>
          </p:cNvSpPr>
          <p:nvPr/>
        </p:nvSpPr>
        <p:spPr>
          <a:xfrm>
            <a:off x="214282" y="642918"/>
            <a:ext cx="8643998" cy="3786214"/>
          </a:xfrm>
          <a:prstGeom prst="roundRect">
            <a:avLst>
              <a:gd name="adj" fmla="val 7343"/>
            </a:avLst>
          </a:prstGeom>
          <a:ln w="28575">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useBgFill="1">
        <p:nvSpPr>
          <p:cNvPr id="6" name="ZoneTexte 5"/>
          <p:cNvSpPr txBox="1"/>
          <p:nvPr/>
        </p:nvSpPr>
        <p:spPr>
          <a:xfrm>
            <a:off x="857224" y="357166"/>
            <a:ext cx="6429420" cy="461665"/>
          </a:xfrm>
          <a:prstGeom prst="rect">
            <a:avLst/>
          </a:prstGeom>
        </p:spPr>
        <p:txBody>
          <a:bodyPr wrap="square" rtlCol="0">
            <a:spAutoFit/>
          </a:bodyPr>
          <a:lstStyle/>
          <a:p>
            <a:pPr marL="0" lvl="1"/>
            <a:r>
              <a:rPr lang="fr-FR" sz="2400" b="1" dirty="0" smtClean="0">
                <a:solidFill>
                  <a:schemeClr val="accent1"/>
                </a:solidFill>
              </a:rPr>
              <a:t>Conclusion: Quel avenir pour les </a:t>
            </a:r>
            <a:r>
              <a:rPr lang="fr-FR" sz="2400" b="1" dirty="0" err="1" smtClean="0">
                <a:solidFill>
                  <a:schemeClr val="accent1"/>
                </a:solidFill>
              </a:rPr>
              <a:t>Family</a:t>
            </a:r>
            <a:r>
              <a:rPr lang="fr-FR" sz="2400" b="1" dirty="0" smtClean="0">
                <a:solidFill>
                  <a:schemeClr val="accent1"/>
                </a:solidFill>
              </a:rPr>
              <a:t> Office?</a:t>
            </a:r>
            <a:endParaRPr lang="fr-FR" sz="2000" dirty="0"/>
          </a:p>
        </p:txBody>
      </p:sp>
      <p:sp>
        <p:nvSpPr>
          <p:cNvPr id="8" name="ZoneTexte 7"/>
          <p:cNvSpPr txBox="1"/>
          <p:nvPr/>
        </p:nvSpPr>
        <p:spPr>
          <a:xfrm>
            <a:off x="357158" y="571480"/>
            <a:ext cx="8358246" cy="3754874"/>
          </a:xfrm>
          <a:prstGeom prst="rect">
            <a:avLst/>
          </a:prstGeom>
          <a:noFill/>
        </p:spPr>
        <p:txBody>
          <a:bodyPr wrap="square" rtlCol="0">
            <a:spAutoFit/>
          </a:bodyPr>
          <a:lstStyle/>
          <a:p>
            <a:pPr algn="just"/>
            <a:endParaRPr lang="fr-FR" dirty="0" smtClean="0"/>
          </a:p>
          <a:p>
            <a:pPr algn="just">
              <a:buFont typeface="Arial" pitchFamily="34" charset="0"/>
              <a:buChar char="•"/>
            </a:pPr>
            <a:r>
              <a:rPr lang="fr-FR" sz="2000" dirty="0" smtClean="0"/>
              <a:t>Le </a:t>
            </a:r>
            <a:r>
              <a:rPr lang="fr-FR" sz="2000" dirty="0" err="1" smtClean="0"/>
              <a:t>Family</a:t>
            </a:r>
            <a:r>
              <a:rPr lang="fr-FR" sz="2000" dirty="0" smtClean="0"/>
              <a:t> Office reste un interlocuteur privilégié pour tout ce qui touche à une diversité de problématiques (financières, juridiques, fiscales). </a:t>
            </a:r>
          </a:p>
          <a:p>
            <a:pPr algn="just"/>
            <a:endParaRPr lang="fr-FR" sz="2000" dirty="0" smtClean="0"/>
          </a:p>
          <a:p>
            <a:pPr algn="just">
              <a:buFont typeface="Arial" pitchFamily="34" charset="0"/>
              <a:buChar char="•"/>
            </a:pPr>
            <a:r>
              <a:rPr lang="fr-FR" sz="2000" dirty="0" smtClean="0"/>
              <a:t>La crise financière va forcer les </a:t>
            </a:r>
            <a:r>
              <a:rPr lang="fr-FR" sz="2000" dirty="0" err="1" smtClean="0"/>
              <a:t>Family</a:t>
            </a:r>
            <a:r>
              <a:rPr lang="fr-FR" sz="2000" dirty="0" smtClean="0"/>
              <a:t> Office a adopter les meilleures pratiques en conseil financier tout en développant une expertise pointue sur les problématiques non financières.</a:t>
            </a:r>
          </a:p>
          <a:p>
            <a:pPr algn="just">
              <a:buFont typeface="Arial" pitchFamily="34" charset="0"/>
              <a:buChar char="•"/>
            </a:pPr>
            <a:endParaRPr lang="fr-FR" sz="2000" dirty="0" smtClean="0"/>
          </a:p>
          <a:p>
            <a:pPr algn="just">
              <a:buFont typeface="Arial" pitchFamily="34" charset="0"/>
              <a:buChar char="•"/>
            </a:pPr>
            <a:r>
              <a:rPr lang="fr-FR" sz="2000" dirty="0" smtClean="0"/>
              <a:t> La pérennité des </a:t>
            </a:r>
            <a:r>
              <a:rPr lang="fr-FR" sz="2000" dirty="0" err="1" smtClean="0"/>
              <a:t>Family</a:t>
            </a:r>
            <a:r>
              <a:rPr lang="fr-FR" sz="2000" dirty="0" smtClean="0"/>
              <a:t> Office passe donc par, non une totale remise en cause de leur modèle, mais une adaptation aux nouvelles attentes de leur clientèle qui souhaiter que leur patrimoine soit géré de la meilleure façon possible.</a:t>
            </a:r>
            <a:endParaRPr lang="fr-F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85776"/>
            <a:ext cx="7467600" cy="1143000"/>
          </a:xfrm>
        </p:spPr>
        <p:txBody>
          <a:bodyPr vert="horz" anchor="b">
            <a:normAutofit/>
          </a:bodyPr>
          <a:lstStyle/>
          <a:p>
            <a:pPr algn="ctr"/>
            <a:r>
              <a:rPr lang="fr-FR" sz="4000" dirty="0" smtClean="0">
                <a:solidFill>
                  <a:schemeClr val="accent1"/>
                </a:solidFill>
              </a:rPr>
              <a:t>Plan de la présentation</a:t>
            </a:r>
            <a:endParaRPr lang="fr-FR" sz="4000" dirty="0">
              <a:solidFill>
                <a:schemeClr val="accent1"/>
              </a:solidFill>
            </a:endParaRPr>
          </a:p>
        </p:txBody>
      </p:sp>
      <p:sp>
        <p:nvSpPr>
          <p:cNvPr id="4" name="Espace réservé du numéro de diapositive 3"/>
          <p:cNvSpPr>
            <a:spLocks noGrp="1"/>
          </p:cNvSpPr>
          <p:nvPr>
            <p:ph type="sldNum" sz="quarter" idx="4294967295"/>
          </p:nvPr>
        </p:nvSpPr>
        <p:spPr>
          <a:xfrm>
            <a:off x="8358214" y="6072206"/>
            <a:ext cx="609600" cy="521208"/>
          </a:xfrm>
          <a:prstGeom prst="rect">
            <a:avLst/>
          </a:prstGeom>
        </p:spPr>
        <p:txBody>
          <a:bodyPr/>
          <a:lstStyle/>
          <a:p>
            <a:fld id="{CF4668DC-857F-487D-BFFA-8C0CA5037977}" type="slidenum">
              <a:rPr lang="fr-BE" b="1" smtClean="0"/>
              <a:pPr/>
              <a:t>2</a:t>
            </a:fld>
            <a:endParaRPr lang="fr-BE" b="1" dirty="0"/>
          </a:p>
        </p:txBody>
      </p:sp>
      <p:sp>
        <p:nvSpPr>
          <p:cNvPr id="7" name="Espace réservé du contenu 2"/>
          <p:cNvSpPr txBox="1">
            <a:spLocks/>
          </p:cNvSpPr>
          <p:nvPr/>
        </p:nvSpPr>
        <p:spPr>
          <a:xfrm>
            <a:off x="214282" y="1214422"/>
            <a:ext cx="8143932" cy="5286412"/>
          </a:xfrm>
          <a:prstGeom prst="roundRect">
            <a:avLst>
              <a:gd name="adj" fmla="val 7343"/>
            </a:avLst>
          </a:prstGeom>
          <a:ln w="28575">
            <a:solidFill>
              <a:schemeClr val="accent1"/>
            </a:solidFill>
          </a:ln>
          <a:scene3d>
            <a:camera prst="orthographicFront"/>
            <a:lightRig rig="threePt" dir="t"/>
          </a:scene3d>
          <a:sp3d/>
        </p:spPr>
        <p:txBody>
          <a:bodyPr vert="horz" lIns="90000" tIns="216000">
            <a:norm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12" name="Connecteur droit 11"/>
          <p:cNvCxnSpPr/>
          <p:nvPr/>
        </p:nvCxnSpPr>
        <p:spPr>
          <a:xfrm>
            <a:off x="571472" y="847684"/>
            <a:ext cx="8072494" cy="1588"/>
          </a:xfrm>
          <a:prstGeom prst="line">
            <a:avLst/>
          </a:prstGeom>
          <a:ln/>
        </p:spPr>
        <p:style>
          <a:lnRef idx="2">
            <a:schemeClr val="accent3"/>
          </a:lnRef>
          <a:fillRef idx="0">
            <a:schemeClr val="accent3"/>
          </a:fillRef>
          <a:effectRef idx="1">
            <a:schemeClr val="accent3"/>
          </a:effectRef>
          <a:fontRef idx="minor">
            <a:schemeClr val="tx1"/>
          </a:fontRef>
        </p:style>
      </p:cxnSp>
      <p:sp>
        <p:nvSpPr>
          <p:cNvPr id="14" name="ZoneTexte 13"/>
          <p:cNvSpPr txBox="1"/>
          <p:nvPr/>
        </p:nvSpPr>
        <p:spPr>
          <a:xfrm>
            <a:off x="357158" y="1428737"/>
            <a:ext cx="8358246" cy="5416868"/>
          </a:xfrm>
          <a:prstGeom prst="rect">
            <a:avLst/>
          </a:prstGeom>
          <a:noFill/>
        </p:spPr>
        <p:txBody>
          <a:bodyPr wrap="square" rtlCol="0">
            <a:spAutoFit/>
          </a:bodyPr>
          <a:lstStyle/>
          <a:p>
            <a:pPr marL="400050" indent="-400050">
              <a:buFont typeface="+mj-lt"/>
              <a:buAutoNum type="romanUcPeriod"/>
            </a:pPr>
            <a:r>
              <a:rPr lang="fr-FR" u="sng" dirty="0" smtClean="0"/>
              <a:t>Présentation du secteur du </a:t>
            </a:r>
            <a:r>
              <a:rPr lang="fr-FR" u="sng" dirty="0" err="1" smtClean="0"/>
              <a:t>Family</a:t>
            </a:r>
            <a:r>
              <a:rPr lang="fr-FR" u="sng" dirty="0" smtClean="0"/>
              <a:t> Office</a:t>
            </a:r>
          </a:p>
          <a:p>
            <a:pPr marL="400050" indent="-400050"/>
            <a:endParaRPr lang="fr-FR" dirty="0" smtClean="0"/>
          </a:p>
          <a:p>
            <a:pPr marL="800100" lvl="1" indent="-342900">
              <a:buFont typeface="+mj-lt"/>
              <a:buAutoNum type="alphaLcPeriod"/>
            </a:pPr>
            <a:r>
              <a:rPr lang="fr-FR" sz="1600" dirty="0" smtClean="0"/>
              <a:t>Qu’est ce qu’un </a:t>
            </a:r>
            <a:r>
              <a:rPr lang="fr-FR" sz="1600" dirty="0" err="1" smtClean="0"/>
              <a:t>Family</a:t>
            </a:r>
            <a:r>
              <a:rPr lang="fr-FR" sz="1600" dirty="0" smtClean="0"/>
              <a:t> Office ?</a:t>
            </a:r>
          </a:p>
          <a:p>
            <a:pPr marL="800100" lvl="1" indent="-342900">
              <a:buFont typeface="+mj-lt"/>
              <a:buAutoNum type="alphaLcPeriod"/>
            </a:pPr>
            <a:r>
              <a:rPr lang="fr-FR" sz="1600" dirty="0" smtClean="0"/>
              <a:t>Les différents modèles de </a:t>
            </a:r>
            <a:r>
              <a:rPr lang="fr-FR" sz="1600" dirty="0" err="1" smtClean="0"/>
              <a:t>Family</a:t>
            </a:r>
            <a:r>
              <a:rPr lang="fr-FR" sz="1600" dirty="0" smtClean="0"/>
              <a:t> Office</a:t>
            </a:r>
          </a:p>
          <a:p>
            <a:pPr marL="800100" lvl="1" indent="-342900">
              <a:buFont typeface="+mj-lt"/>
              <a:buAutoNum type="alphaLcPeriod"/>
            </a:pPr>
            <a:r>
              <a:rPr lang="fr-FR" sz="1600" dirty="0" smtClean="0"/>
              <a:t>Qu’est ce qui différencie le </a:t>
            </a:r>
            <a:r>
              <a:rPr lang="fr-FR" sz="1600" dirty="0" err="1" smtClean="0"/>
              <a:t>Family</a:t>
            </a:r>
            <a:r>
              <a:rPr lang="fr-FR" sz="1600" dirty="0" smtClean="0"/>
              <a:t> Office des autres services patrimoniaux?</a:t>
            </a:r>
          </a:p>
          <a:p>
            <a:pPr marL="800100" lvl="1" indent="-342900"/>
            <a:endParaRPr lang="fr-FR" dirty="0" smtClean="0"/>
          </a:p>
          <a:p>
            <a:pPr marL="400050" indent="-400050">
              <a:buFont typeface="+mj-lt"/>
              <a:buAutoNum type="romanUcPeriod" startAt="2"/>
            </a:pPr>
            <a:r>
              <a:rPr lang="fr-FR" u="sng" dirty="0" smtClean="0"/>
              <a:t>L’impact de la crise financière sur les High Net Worth </a:t>
            </a:r>
            <a:r>
              <a:rPr lang="fr-FR" u="sng" dirty="0" err="1" smtClean="0"/>
              <a:t>Individual</a:t>
            </a:r>
            <a:r>
              <a:rPr lang="fr-FR" u="sng" dirty="0" smtClean="0"/>
              <a:t> (HNWI)</a:t>
            </a:r>
          </a:p>
          <a:p>
            <a:pPr lvl="0"/>
            <a:endParaRPr lang="fr-FR" sz="1600" dirty="0" smtClean="0"/>
          </a:p>
          <a:p>
            <a:pPr marL="800100" lvl="1" indent="-342900">
              <a:buFont typeface="+mj-lt"/>
              <a:buAutoNum type="alphaLcPeriod"/>
            </a:pPr>
            <a:r>
              <a:rPr lang="fr-FR" sz="1600" dirty="0" smtClean="0"/>
              <a:t>Une importante baisse du patrimoine des HNWI</a:t>
            </a:r>
          </a:p>
          <a:p>
            <a:pPr marL="800100" lvl="1" indent="-342900">
              <a:buFont typeface="+mj-lt"/>
              <a:buAutoNum type="alphaLcPeriod"/>
            </a:pPr>
            <a:r>
              <a:rPr lang="fr-FR" sz="1600" dirty="0" smtClean="0"/>
              <a:t>Une plus grande aversion au risque dans le choix des placements financiers</a:t>
            </a:r>
          </a:p>
          <a:p>
            <a:pPr marL="800100" lvl="1" indent="-342900">
              <a:buFont typeface="+mj-lt"/>
              <a:buAutoNum type="alphaLcPeriod"/>
            </a:pPr>
            <a:r>
              <a:rPr lang="fr-FR" sz="1600" dirty="0" smtClean="0"/>
              <a:t>Une méfiance accrue envers les produits qui leur sont proposés </a:t>
            </a:r>
          </a:p>
          <a:p>
            <a:pPr marL="400050" indent="-400050">
              <a:buFont typeface="+mj-lt"/>
              <a:buAutoNum type="romanUcPeriod" startAt="2"/>
            </a:pPr>
            <a:endParaRPr lang="fr-FR" dirty="0" smtClean="0"/>
          </a:p>
          <a:p>
            <a:pPr marL="400050" indent="-400050">
              <a:buFont typeface="+mj-lt"/>
              <a:buAutoNum type="romanUcPeriod" startAt="3"/>
            </a:pPr>
            <a:r>
              <a:rPr lang="fr-FR" u="sng" dirty="0" smtClean="0"/>
              <a:t>Une nécessaire remise en cause du mode de fonctionnement des FO</a:t>
            </a:r>
          </a:p>
          <a:p>
            <a:pPr marL="400050" indent="-400050"/>
            <a:endParaRPr lang="fr-FR" dirty="0" smtClean="0"/>
          </a:p>
          <a:p>
            <a:pPr marL="800100" lvl="1" indent="-342900">
              <a:buFont typeface="+mj-lt"/>
              <a:buAutoNum type="alphaLcPeriod"/>
            </a:pPr>
            <a:r>
              <a:rPr lang="fr-FR" dirty="0" smtClean="0"/>
              <a:t>Des méthodes souvent inadéquates</a:t>
            </a:r>
          </a:p>
          <a:p>
            <a:pPr marL="800100" lvl="1" indent="-342900">
              <a:buFont typeface="+mj-lt"/>
              <a:buAutoNum type="alphaLcPeriod"/>
            </a:pPr>
            <a:r>
              <a:rPr lang="fr-FR" dirty="0" smtClean="0"/>
              <a:t>La nécessaire mise en place des meilleures pratiques</a:t>
            </a:r>
          </a:p>
          <a:p>
            <a:pPr marL="800100" lvl="1" indent="-342900">
              <a:buFont typeface="+mj-lt"/>
              <a:buAutoNum type="alphaLcPeriod"/>
            </a:pPr>
            <a:r>
              <a:rPr lang="fr-FR" dirty="0" smtClean="0"/>
              <a:t>La fin des </a:t>
            </a:r>
            <a:r>
              <a:rPr lang="fr-FR" dirty="0" err="1" smtClean="0"/>
              <a:t>Family</a:t>
            </a:r>
            <a:r>
              <a:rPr lang="fr-FR" dirty="0" smtClean="0"/>
              <a:t> Office « bancaires » ?</a:t>
            </a:r>
          </a:p>
          <a:p>
            <a:pPr marL="400050" indent="-400050"/>
            <a:endParaRPr lang="fr-FR" u="sng" dirty="0" smtClean="0"/>
          </a:p>
          <a:p>
            <a:pPr marL="400050" indent="-400050">
              <a:buFont typeface="+mj-lt"/>
              <a:buAutoNum type="romanUcPeriod" startAt="3"/>
            </a:pPr>
            <a:endParaRPr lang="fr-FR" dirty="0" smtClean="0"/>
          </a:p>
          <a:p>
            <a:pPr marL="400050" indent="-400050">
              <a:buFont typeface="+mj-lt"/>
              <a:buAutoNum type="romanUcPeriod" startAt="3"/>
            </a:pPr>
            <a:endParaRPr lang="fr-F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3071810"/>
            <a:ext cx="7805766" cy="785834"/>
          </a:xfrm>
        </p:spPr>
        <p:txBody>
          <a:bodyPr vert="horz" anchor="b">
            <a:normAutofit fontScale="90000"/>
          </a:bodyPr>
          <a:lstStyle/>
          <a:p>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Présentation du secteur du </a:t>
            </a:r>
            <a:r>
              <a:rPr lang="fr-FR" sz="4000" dirty="0" err="1" smtClean="0">
                <a:solidFill>
                  <a:schemeClr val="accent1"/>
                </a:solidFill>
              </a:rPr>
              <a:t>Family</a:t>
            </a:r>
            <a:r>
              <a:rPr lang="fr-FR" sz="4000" dirty="0" smtClean="0">
                <a:solidFill>
                  <a:schemeClr val="accent1"/>
                </a:solidFill>
              </a:rPr>
              <a:t> Office</a:t>
            </a:r>
            <a:br>
              <a:rPr lang="fr-FR" sz="4000" dirty="0" smtClean="0">
                <a:solidFill>
                  <a:schemeClr val="accent1"/>
                </a:solidFill>
              </a:rPr>
            </a:br>
            <a:endParaRPr lang="fr-FR" sz="4000" dirty="0">
              <a:solidFill>
                <a:schemeClr val="accent1"/>
              </a:solidFill>
            </a:endParaRPr>
          </a:p>
        </p:txBody>
      </p:sp>
      <p:sp>
        <p:nvSpPr>
          <p:cNvPr id="4" name="Espace réservé du numéro de diapositive 3"/>
          <p:cNvSpPr>
            <a:spLocks noGrp="1"/>
          </p:cNvSpPr>
          <p:nvPr>
            <p:ph type="sldNum" sz="quarter" idx="4294967295"/>
          </p:nvPr>
        </p:nvSpPr>
        <p:spPr>
          <a:xfrm>
            <a:off x="8143900" y="5857892"/>
            <a:ext cx="609600" cy="521208"/>
          </a:xfrm>
          <a:prstGeom prst="rect">
            <a:avLst/>
          </a:prstGeom>
        </p:spPr>
        <p:txBody>
          <a:bodyPr/>
          <a:lstStyle/>
          <a:p>
            <a:fld id="{CF4668DC-857F-487D-BFFA-8C0CA5037977}" type="slidenum">
              <a:rPr lang="fr-BE" b="1" smtClean="0"/>
              <a:pPr/>
              <a:t>3</a:t>
            </a:fld>
            <a:endParaRPr lang="fr-BE" b="1" dirty="0"/>
          </a:p>
        </p:txBody>
      </p:sp>
      <p:cxnSp>
        <p:nvCxnSpPr>
          <p:cNvPr id="12" name="Connecteur droit 11"/>
          <p:cNvCxnSpPr/>
          <p:nvPr/>
        </p:nvCxnSpPr>
        <p:spPr>
          <a:xfrm>
            <a:off x="571472" y="3857628"/>
            <a:ext cx="8072494" cy="1588"/>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13" name="Connecteur droit 12"/>
          <p:cNvCxnSpPr/>
          <p:nvPr/>
        </p:nvCxnSpPr>
        <p:spPr>
          <a:xfrm>
            <a:off x="500034" y="2143116"/>
            <a:ext cx="8072494" cy="1588"/>
          </a:xfrm>
          <a:prstGeom prst="line">
            <a:avLst/>
          </a:prstGeom>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286776" y="6215082"/>
            <a:ext cx="609600" cy="521208"/>
          </a:xfrm>
          <a:prstGeom prst="rect">
            <a:avLst/>
          </a:prstGeom>
        </p:spPr>
        <p:txBody>
          <a:bodyPr/>
          <a:lstStyle/>
          <a:p>
            <a:fld id="{CF4668DC-857F-487D-BFFA-8C0CA5037977}" type="slidenum">
              <a:rPr lang="fr-BE" b="1" smtClean="0"/>
              <a:pPr/>
              <a:t>4</a:t>
            </a:fld>
            <a:endParaRPr lang="fr-BE" b="1" dirty="0"/>
          </a:p>
        </p:txBody>
      </p:sp>
      <p:sp>
        <p:nvSpPr>
          <p:cNvPr id="7" name="Espace réservé du contenu 2"/>
          <p:cNvSpPr txBox="1">
            <a:spLocks/>
          </p:cNvSpPr>
          <p:nvPr/>
        </p:nvSpPr>
        <p:spPr>
          <a:xfrm>
            <a:off x="428596" y="500042"/>
            <a:ext cx="8429684" cy="5786478"/>
          </a:xfrm>
          <a:prstGeom prst="roundRect">
            <a:avLst>
              <a:gd name="adj" fmla="val 7343"/>
            </a:avLst>
          </a:prstGeom>
          <a:ln w="28575">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re 1"/>
          <p:cNvSpPr txBox="1">
            <a:spLocks/>
          </p:cNvSpPr>
          <p:nvPr/>
        </p:nvSpPr>
        <p:spPr>
          <a:xfrm>
            <a:off x="714348" y="285728"/>
            <a:ext cx="4000528" cy="357182"/>
          </a:xfrm>
          <a:prstGeom prst="rect">
            <a:avLst/>
          </a:prstGeom>
          <a:solidFill>
            <a:schemeClr val="bg1"/>
          </a:solidFill>
        </p:spPr>
        <p:txBody>
          <a:bodyPr vert="horz" anchor="b">
            <a:noAutofit/>
          </a:bodyPr>
          <a:lstStyle/>
          <a:p>
            <a:pPr lvl="0" algn="ctr">
              <a:spcBef>
                <a:spcPct val="0"/>
              </a:spcBef>
              <a:defRPr/>
            </a:pPr>
            <a:r>
              <a:rPr lang="fr-FR" sz="2000" b="1" dirty="0" smtClean="0">
                <a:solidFill>
                  <a:schemeClr val="accent1"/>
                </a:solidFill>
              </a:rPr>
              <a:t>a. Qu’est ce qu’un </a:t>
            </a:r>
            <a:r>
              <a:rPr lang="fr-FR" sz="2000" b="1" dirty="0" err="1" smtClean="0">
                <a:solidFill>
                  <a:schemeClr val="accent1"/>
                </a:solidFill>
              </a:rPr>
              <a:t>Family</a:t>
            </a:r>
            <a:r>
              <a:rPr lang="fr-FR" sz="2000" b="1" dirty="0" smtClean="0">
                <a:solidFill>
                  <a:schemeClr val="accent1"/>
                </a:solidFill>
              </a:rPr>
              <a:t> Office</a:t>
            </a:r>
            <a:endParaRPr kumimoji="0" lang="fr-FR" sz="2000" b="1" i="0" u="none" strike="noStrike" kern="1200" cap="small" spc="0" normalizeH="0" baseline="0" noProof="0" dirty="0">
              <a:ln>
                <a:noFill/>
              </a:ln>
              <a:solidFill>
                <a:schemeClr val="accent1"/>
              </a:solidFill>
              <a:effectLst/>
              <a:uLnTx/>
              <a:uFillTx/>
              <a:latin typeface="+mj-lt"/>
              <a:ea typeface="+mj-ea"/>
              <a:cs typeface="+mj-cs"/>
            </a:endParaRPr>
          </a:p>
        </p:txBody>
      </p:sp>
      <p:sp>
        <p:nvSpPr>
          <p:cNvPr id="20" name="ZoneTexte 19"/>
          <p:cNvSpPr txBox="1"/>
          <p:nvPr/>
        </p:nvSpPr>
        <p:spPr>
          <a:xfrm>
            <a:off x="642910" y="785794"/>
            <a:ext cx="8072494" cy="5355312"/>
          </a:xfrm>
          <a:prstGeom prst="rect">
            <a:avLst/>
          </a:prstGeom>
          <a:noFill/>
        </p:spPr>
        <p:txBody>
          <a:bodyPr wrap="square" rtlCol="0">
            <a:spAutoFit/>
          </a:bodyPr>
          <a:lstStyle/>
          <a:p>
            <a:r>
              <a:rPr lang="fr-FR" i="1" dirty="0" smtClean="0"/>
              <a:t>Définition:</a:t>
            </a:r>
          </a:p>
          <a:p>
            <a:pPr>
              <a:buFontTx/>
              <a:buChar char="-"/>
            </a:pPr>
            <a:endParaRPr lang="fr-FR" dirty="0" smtClean="0"/>
          </a:p>
          <a:p>
            <a:pPr>
              <a:buFontTx/>
              <a:buChar char="-"/>
            </a:pPr>
            <a:r>
              <a:rPr lang="fr-FR" dirty="0" smtClean="0"/>
              <a:t>Services proposés par les banques privées ou des boutiques indépendantes pour leurs clients les plus fortunés</a:t>
            </a:r>
          </a:p>
          <a:p>
            <a:endParaRPr lang="fr-FR" dirty="0" smtClean="0"/>
          </a:p>
          <a:p>
            <a:r>
              <a:rPr lang="fr-FR" i="1" dirty="0" smtClean="0"/>
              <a:t>Objectif:</a:t>
            </a:r>
          </a:p>
          <a:p>
            <a:endParaRPr lang="fr-FR" dirty="0" smtClean="0"/>
          </a:p>
          <a:p>
            <a:pPr>
              <a:buFontTx/>
              <a:buChar char="-"/>
            </a:pPr>
            <a:r>
              <a:rPr lang="fr-FR" dirty="0" smtClean="0"/>
              <a:t>Conserver, de gérer et de transmettre le patrimoine financier, professionnel, social          et familial d'une famille sur plusieurs générations</a:t>
            </a:r>
          </a:p>
          <a:p>
            <a:endParaRPr lang="fr-FR" dirty="0" smtClean="0"/>
          </a:p>
          <a:p>
            <a:pPr algn="just">
              <a:buFontTx/>
              <a:buChar char="-"/>
            </a:pPr>
            <a:r>
              <a:rPr lang="fr-FR" dirty="0" smtClean="0"/>
              <a:t>La gestion de la fortune familiale, l’allocation d’actifs, la supervision d’établissements bancaires, le </a:t>
            </a:r>
            <a:r>
              <a:rPr lang="fr-FR" dirty="0" err="1" smtClean="0"/>
              <a:t>reporting</a:t>
            </a:r>
            <a:r>
              <a:rPr lang="fr-FR" dirty="0" smtClean="0"/>
              <a:t> consolidé, l’attribution de performances à l’optimalisation juridique et fiscale du patrimoine, sa dévolution successorale, ou encore la gestion du parc immobilier de la famille</a:t>
            </a:r>
          </a:p>
          <a:p>
            <a:pPr algn="just"/>
            <a:endParaRPr lang="fr-FR" dirty="0" smtClean="0"/>
          </a:p>
          <a:p>
            <a:pPr algn="just">
              <a:buFontTx/>
              <a:buChar char="-"/>
            </a:pPr>
            <a:r>
              <a:rPr lang="fr-FR" dirty="0" smtClean="0"/>
              <a:t>Les </a:t>
            </a:r>
            <a:r>
              <a:rPr lang="fr-FR" dirty="0" err="1" smtClean="0"/>
              <a:t>Family</a:t>
            </a:r>
            <a:r>
              <a:rPr lang="fr-FR" dirty="0" smtClean="0"/>
              <a:t> Offices prennent également en charge les affaires personnelles de leurs clients tels que: prise en charge de services de conciergerie, la politique de philanthropie,  l’organisation de voyages ou les études des enfants, ...</a:t>
            </a:r>
          </a:p>
          <a:p>
            <a:r>
              <a:rPr lang="fr-FR"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286776" y="6215082"/>
            <a:ext cx="609600" cy="521208"/>
          </a:xfrm>
          <a:prstGeom prst="rect">
            <a:avLst/>
          </a:prstGeom>
        </p:spPr>
        <p:txBody>
          <a:bodyPr/>
          <a:lstStyle/>
          <a:p>
            <a:fld id="{CF4668DC-857F-487D-BFFA-8C0CA5037977}" type="slidenum">
              <a:rPr lang="fr-BE" b="1" smtClean="0"/>
              <a:pPr/>
              <a:t>5</a:t>
            </a:fld>
            <a:endParaRPr lang="fr-BE" b="1" dirty="0"/>
          </a:p>
        </p:txBody>
      </p:sp>
      <p:sp>
        <p:nvSpPr>
          <p:cNvPr id="7" name="Espace réservé du contenu 2"/>
          <p:cNvSpPr txBox="1">
            <a:spLocks/>
          </p:cNvSpPr>
          <p:nvPr/>
        </p:nvSpPr>
        <p:spPr>
          <a:xfrm>
            <a:off x="214282" y="714356"/>
            <a:ext cx="8643998" cy="5500726"/>
          </a:xfrm>
          <a:prstGeom prst="roundRect">
            <a:avLst>
              <a:gd name="adj" fmla="val 7343"/>
            </a:avLst>
          </a:prstGeom>
          <a:ln w="28575">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re 1"/>
          <p:cNvSpPr txBox="1">
            <a:spLocks/>
          </p:cNvSpPr>
          <p:nvPr/>
        </p:nvSpPr>
        <p:spPr>
          <a:xfrm>
            <a:off x="714348" y="428604"/>
            <a:ext cx="4714908" cy="357182"/>
          </a:xfrm>
          <a:prstGeom prst="rect">
            <a:avLst/>
          </a:prstGeom>
          <a:solidFill>
            <a:schemeClr val="bg1"/>
          </a:solidFill>
        </p:spPr>
        <p:txBody>
          <a:bodyPr vert="horz" anchor="b">
            <a:noAutofit/>
          </a:bodyPr>
          <a:lstStyle/>
          <a:p>
            <a:pPr algn="ctr">
              <a:spcBef>
                <a:spcPct val="0"/>
              </a:spcBef>
              <a:defRPr/>
            </a:pPr>
            <a:r>
              <a:rPr lang="fr-FR" sz="2000" b="1" dirty="0" smtClean="0">
                <a:solidFill>
                  <a:schemeClr val="accent1"/>
                </a:solidFill>
              </a:rPr>
              <a:t>b. Les différents modèles de </a:t>
            </a:r>
            <a:r>
              <a:rPr lang="fr-FR" sz="2000" b="1" dirty="0" err="1" smtClean="0">
                <a:solidFill>
                  <a:schemeClr val="accent1"/>
                </a:solidFill>
              </a:rPr>
              <a:t>Family</a:t>
            </a:r>
            <a:r>
              <a:rPr lang="fr-FR" sz="2000" b="1" dirty="0" smtClean="0">
                <a:solidFill>
                  <a:schemeClr val="accent1"/>
                </a:solidFill>
              </a:rPr>
              <a:t> Office</a:t>
            </a:r>
            <a:endParaRPr kumimoji="0" lang="fr-FR" sz="2000" b="1" i="0" u="none" strike="noStrike" kern="1200" cap="small" spc="0" normalizeH="0" baseline="0" noProof="0" dirty="0">
              <a:ln>
                <a:noFill/>
              </a:ln>
              <a:solidFill>
                <a:schemeClr val="accent1"/>
              </a:solidFill>
              <a:effectLst/>
              <a:uLnTx/>
              <a:uFillTx/>
              <a:latin typeface="+mj-lt"/>
              <a:ea typeface="+mj-ea"/>
              <a:cs typeface="+mj-cs"/>
            </a:endParaRPr>
          </a:p>
        </p:txBody>
      </p:sp>
      <p:sp>
        <p:nvSpPr>
          <p:cNvPr id="20" name="ZoneTexte 19"/>
          <p:cNvSpPr txBox="1"/>
          <p:nvPr/>
        </p:nvSpPr>
        <p:spPr>
          <a:xfrm>
            <a:off x="357158" y="1000108"/>
            <a:ext cx="8358246" cy="4924425"/>
          </a:xfrm>
          <a:prstGeom prst="rect">
            <a:avLst/>
          </a:prstGeom>
          <a:noFill/>
        </p:spPr>
        <p:txBody>
          <a:bodyPr wrap="square" rtlCol="0">
            <a:spAutoFit/>
          </a:bodyPr>
          <a:lstStyle/>
          <a:p>
            <a:pPr>
              <a:buFont typeface="Wingdings" pitchFamily="2" charset="2"/>
              <a:buChar char="v"/>
            </a:pPr>
            <a:r>
              <a:rPr lang="fr-FR" dirty="0" smtClean="0"/>
              <a:t> </a:t>
            </a:r>
            <a:r>
              <a:rPr lang="fr-FR" sz="2000" i="1" dirty="0" smtClean="0"/>
              <a:t>Le mono-</a:t>
            </a:r>
            <a:r>
              <a:rPr lang="fr-FR" sz="2000" i="1" dirty="0" err="1" smtClean="0"/>
              <a:t>Family</a:t>
            </a:r>
            <a:r>
              <a:rPr lang="fr-FR" sz="2000" i="1" dirty="0" smtClean="0"/>
              <a:t> Office</a:t>
            </a:r>
          </a:p>
          <a:p>
            <a:endParaRPr lang="fr-FR" dirty="0" smtClean="0"/>
          </a:p>
          <a:p>
            <a:pPr algn="just"/>
            <a:r>
              <a:rPr lang="fr-FR" dirty="0" smtClean="0"/>
              <a:t>Le mono-</a:t>
            </a:r>
            <a:r>
              <a:rPr lang="fr-FR" dirty="0" err="1" smtClean="0"/>
              <a:t>Family</a:t>
            </a:r>
            <a:r>
              <a:rPr lang="fr-FR" dirty="0" smtClean="0"/>
              <a:t> Office est dédié à la gestion exclusive du patrimoine d’une seule famille et lui consacre la totalité de son activité.</a:t>
            </a:r>
          </a:p>
          <a:p>
            <a:pPr algn="just"/>
            <a:endParaRPr lang="fr-FR" dirty="0" smtClean="0"/>
          </a:p>
          <a:p>
            <a:pPr algn="just">
              <a:buFont typeface="Wingdings" pitchFamily="2" charset="2"/>
              <a:buChar char="v"/>
            </a:pPr>
            <a:r>
              <a:rPr lang="fr-FR" dirty="0" smtClean="0"/>
              <a:t> </a:t>
            </a:r>
            <a:r>
              <a:rPr lang="fr-FR" sz="2000" i="1" dirty="0" smtClean="0"/>
              <a:t>Le multi-</a:t>
            </a:r>
            <a:r>
              <a:rPr lang="fr-FR" sz="2000" i="1" dirty="0" err="1" smtClean="0"/>
              <a:t>Family</a:t>
            </a:r>
            <a:r>
              <a:rPr lang="fr-FR" sz="2000" i="1" dirty="0" smtClean="0"/>
              <a:t> Office (MFO)</a:t>
            </a:r>
          </a:p>
          <a:p>
            <a:pPr algn="just">
              <a:buFont typeface="Wingdings" pitchFamily="2" charset="2"/>
              <a:buChar char="v"/>
            </a:pPr>
            <a:endParaRPr lang="fr-FR" sz="2000" i="1" dirty="0" smtClean="0"/>
          </a:p>
          <a:p>
            <a:pPr algn="ctr"/>
            <a:r>
              <a:rPr lang="fr-FR" i="1" dirty="0" smtClean="0"/>
              <a:t>Le MFO est constitué de plusieurs familles, et peut se créer de trois façons:</a:t>
            </a:r>
          </a:p>
          <a:p>
            <a:pPr algn="just"/>
            <a:endParaRPr lang="fr-FR" sz="2000" i="1" dirty="0" smtClean="0"/>
          </a:p>
          <a:p>
            <a:pPr>
              <a:buFontTx/>
              <a:buChar char="-"/>
            </a:pPr>
            <a:r>
              <a:rPr lang="fr-FR" dirty="0" smtClean="0"/>
              <a:t>Un mono-</a:t>
            </a:r>
            <a:r>
              <a:rPr lang="fr-FR" dirty="0" err="1" smtClean="0"/>
              <a:t>family</a:t>
            </a:r>
            <a:r>
              <a:rPr lang="fr-FR" dirty="0" smtClean="0"/>
              <a:t> office s’ouvre à de nouvelles familles ou fusionne avec un autre mono-</a:t>
            </a:r>
            <a:r>
              <a:rPr lang="fr-FR" dirty="0" err="1" smtClean="0"/>
              <a:t>family</a:t>
            </a:r>
            <a:r>
              <a:rPr lang="fr-FR" dirty="0" smtClean="0"/>
              <a:t> office</a:t>
            </a:r>
          </a:p>
          <a:p>
            <a:endParaRPr lang="fr-FR" dirty="0" smtClean="0"/>
          </a:p>
          <a:p>
            <a:pPr>
              <a:buFontTx/>
              <a:buChar char="-"/>
            </a:pPr>
            <a:r>
              <a:rPr lang="fr-FR" dirty="0" smtClean="0"/>
              <a:t> Comme une entreprise classique (boutique indépendante) comprenant un ensemble de conseillers spécialisés, et donc associés en tant que « personnes physiques »</a:t>
            </a:r>
          </a:p>
          <a:p>
            <a:endParaRPr lang="fr-FR" dirty="0" smtClean="0"/>
          </a:p>
          <a:p>
            <a:pPr>
              <a:buFontTx/>
              <a:buChar char="-"/>
            </a:pPr>
            <a:r>
              <a:rPr lang="fr-FR" dirty="0" smtClean="0"/>
              <a:t> Une institution financière (banques ou courtiers) possède une branche/division dédiée à cette activité et donc à ses clients très fortunés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215338" y="6143644"/>
            <a:ext cx="609600" cy="521208"/>
          </a:xfrm>
          <a:prstGeom prst="rect">
            <a:avLst/>
          </a:prstGeom>
        </p:spPr>
        <p:txBody>
          <a:bodyPr/>
          <a:lstStyle/>
          <a:p>
            <a:fld id="{CF4668DC-857F-487D-BFFA-8C0CA5037977}" type="slidenum">
              <a:rPr lang="fr-BE" b="1" smtClean="0"/>
              <a:pPr/>
              <a:t>6</a:t>
            </a:fld>
            <a:endParaRPr lang="fr-BE" b="1" dirty="0"/>
          </a:p>
        </p:txBody>
      </p:sp>
      <p:sp>
        <p:nvSpPr>
          <p:cNvPr id="7" name="Espace réservé du contenu 2"/>
          <p:cNvSpPr txBox="1">
            <a:spLocks/>
          </p:cNvSpPr>
          <p:nvPr/>
        </p:nvSpPr>
        <p:spPr>
          <a:xfrm>
            <a:off x="428596" y="571480"/>
            <a:ext cx="8501122" cy="5857916"/>
          </a:xfrm>
          <a:prstGeom prst="roundRect">
            <a:avLst>
              <a:gd name="adj" fmla="val 7343"/>
            </a:avLst>
          </a:prstGeom>
          <a:ln w="28575">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re 1"/>
          <p:cNvSpPr txBox="1">
            <a:spLocks/>
          </p:cNvSpPr>
          <p:nvPr/>
        </p:nvSpPr>
        <p:spPr>
          <a:xfrm>
            <a:off x="1142976" y="357166"/>
            <a:ext cx="1714512" cy="357182"/>
          </a:xfrm>
          <a:prstGeom prst="rect">
            <a:avLst/>
          </a:prstGeom>
          <a:solidFill>
            <a:schemeClr val="bg1"/>
          </a:solidFill>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2000" b="1" cap="small" dirty="0" smtClean="0">
                <a:solidFill>
                  <a:schemeClr val="accent1"/>
                </a:solidFill>
                <a:latin typeface="+mj-lt"/>
                <a:ea typeface="+mj-ea"/>
                <a:cs typeface="+mj-cs"/>
              </a:rPr>
              <a:t>Exemples 1</a:t>
            </a:r>
            <a:endParaRPr kumimoji="0" lang="fr-FR" sz="2000" b="1" i="0" u="none" strike="noStrike" kern="1200" cap="small" spc="0" normalizeH="0" baseline="0" noProof="0" dirty="0">
              <a:ln>
                <a:noFill/>
              </a:ln>
              <a:solidFill>
                <a:schemeClr val="accent1"/>
              </a:solidFill>
              <a:effectLst/>
              <a:uLnTx/>
              <a:uFillTx/>
              <a:latin typeface="+mj-lt"/>
              <a:ea typeface="+mj-ea"/>
              <a:cs typeface="+mj-cs"/>
            </a:endParaRPr>
          </a:p>
        </p:txBody>
      </p:sp>
      <p:sp>
        <p:nvSpPr>
          <p:cNvPr id="14" name="ZoneTexte 13"/>
          <p:cNvSpPr txBox="1"/>
          <p:nvPr/>
        </p:nvSpPr>
        <p:spPr>
          <a:xfrm>
            <a:off x="571472" y="928670"/>
            <a:ext cx="8401402" cy="4524315"/>
          </a:xfrm>
          <a:prstGeom prst="rect">
            <a:avLst/>
          </a:prstGeom>
          <a:noFill/>
        </p:spPr>
        <p:txBody>
          <a:bodyPr wrap="none" rtlCol="0">
            <a:spAutoFit/>
          </a:bodyPr>
          <a:lstStyle/>
          <a:p>
            <a:endParaRPr lang="fr-FR" dirty="0" smtClean="0"/>
          </a:p>
          <a:p>
            <a:r>
              <a:rPr lang="fr-FR" i="1" dirty="0" smtClean="0"/>
              <a:t>INDEPENDANTS:</a:t>
            </a:r>
          </a:p>
          <a:p>
            <a:endParaRPr lang="fr-FR" dirty="0" smtClean="0"/>
          </a:p>
          <a:p>
            <a:pPr>
              <a:buFont typeface="Arial" pitchFamily="34" charset="0"/>
              <a:buChar char="•"/>
            </a:pPr>
            <a:r>
              <a:rPr lang="fr-FR" dirty="0" smtClean="0"/>
              <a:t>The Water Street, </a:t>
            </a:r>
            <a:r>
              <a:rPr lang="fr-FR" dirty="0" err="1" smtClean="0"/>
              <a:t>Tolleson</a:t>
            </a:r>
            <a:r>
              <a:rPr lang="fr-FR" dirty="0" smtClean="0"/>
              <a:t> </a:t>
            </a:r>
            <a:r>
              <a:rPr lang="fr-FR" dirty="0" err="1" smtClean="0"/>
              <a:t>Wealth</a:t>
            </a:r>
            <a:r>
              <a:rPr lang="fr-FR" dirty="0" smtClean="0"/>
              <a:t> Management, </a:t>
            </a:r>
            <a:r>
              <a:rPr lang="fr-FR" dirty="0" err="1" smtClean="0"/>
              <a:t>Geller</a:t>
            </a:r>
            <a:r>
              <a:rPr lang="fr-FR" dirty="0" smtClean="0"/>
              <a:t> &amp; </a:t>
            </a:r>
            <a:r>
              <a:rPr lang="fr-FR" dirty="0" err="1" smtClean="0"/>
              <a:t>Company</a:t>
            </a:r>
            <a:r>
              <a:rPr lang="fr-FR" dirty="0" smtClean="0"/>
              <a:t> LLC</a:t>
            </a:r>
          </a:p>
          <a:p>
            <a:pPr>
              <a:buFont typeface="Arial" pitchFamily="34" charset="0"/>
              <a:buChar char="•"/>
            </a:pPr>
            <a:r>
              <a:rPr lang="fr-FR" dirty="0" smtClean="0"/>
              <a:t> </a:t>
            </a:r>
            <a:r>
              <a:rPr lang="fr-FR" dirty="0" err="1" smtClean="0"/>
              <a:t>Meeschaert</a:t>
            </a:r>
            <a:r>
              <a:rPr lang="fr-FR" dirty="0" smtClean="0"/>
              <a:t> </a:t>
            </a:r>
            <a:r>
              <a:rPr lang="fr-FR" dirty="0" err="1" smtClean="0"/>
              <a:t>Family</a:t>
            </a:r>
            <a:r>
              <a:rPr lang="fr-FR" dirty="0" smtClean="0"/>
              <a:t> Office, </a:t>
            </a:r>
            <a:r>
              <a:rPr lang="fr-FR" dirty="0" err="1" smtClean="0"/>
              <a:t>Hottinger</a:t>
            </a:r>
            <a:r>
              <a:rPr lang="fr-FR" dirty="0" smtClean="0"/>
              <a:t> Group, Pictet </a:t>
            </a:r>
            <a:r>
              <a:rPr lang="fr-FR" dirty="0" err="1" smtClean="0"/>
              <a:t>Private</a:t>
            </a:r>
            <a:r>
              <a:rPr lang="fr-FR" dirty="0" smtClean="0"/>
              <a:t> </a:t>
            </a:r>
            <a:r>
              <a:rPr lang="fr-FR" dirty="0" err="1" smtClean="0"/>
              <a:t>Banker</a:t>
            </a:r>
            <a:endParaRPr lang="fr-FR" dirty="0" smtClean="0"/>
          </a:p>
          <a:p>
            <a:endParaRPr lang="fr-FR" dirty="0" smtClean="0"/>
          </a:p>
          <a:p>
            <a:endParaRPr lang="fr-FR" dirty="0" smtClean="0"/>
          </a:p>
          <a:p>
            <a:r>
              <a:rPr lang="en-US" i="1" dirty="0" smtClean="0"/>
              <a:t>FAMILY OFFICES AVEC LIGNEES</a:t>
            </a:r>
          </a:p>
          <a:p>
            <a:r>
              <a:rPr lang="en-US" dirty="0" smtClean="0"/>
              <a:t> </a:t>
            </a:r>
            <a:br>
              <a:rPr lang="en-US" dirty="0" smtClean="0"/>
            </a:br>
            <a:r>
              <a:rPr lang="en-US" dirty="0" smtClean="0"/>
              <a:t>• </a:t>
            </a:r>
            <a:r>
              <a:rPr lang="en-US" b="1" dirty="0" smtClean="0"/>
              <a:t>The Rockefeller family </a:t>
            </a:r>
            <a:r>
              <a:rPr lang="en-US" dirty="0" err="1" smtClean="0"/>
              <a:t>fonda</a:t>
            </a:r>
            <a:r>
              <a:rPr lang="en-US" dirty="0" smtClean="0"/>
              <a:t> son </a:t>
            </a:r>
            <a:r>
              <a:rPr lang="en-US" dirty="0" err="1" smtClean="0"/>
              <a:t>propre</a:t>
            </a:r>
            <a:r>
              <a:rPr lang="en-US" dirty="0" smtClean="0"/>
              <a:t> bureau et </a:t>
            </a:r>
            <a:r>
              <a:rPr lang="en-US" dirty="0" err="1" smtClean="0"/>
              <a:t>conseille</a:t>
            </a:r>
            <a:r>
              <a:rPr lang="en-US" dirty="0" smtClean="0"/>
              <a:t> </a:t>
            </a:r>
            <a:r>
              <a:rPr lang="en-US" dirty="0" err="1" smtClean="0"/>
              <a:t>aujourd’hui</a:t>
            </a:r>
            <a:r>
              <a:rPr lang="en-US" dirty="0" smtClean="0"/>
              <a:t> 180 </a:t>
            </a:r>
            <a:r>
              <a:rPr lang="en-US" dirty="0" err="1" smtClean="0"/>
              <a:t>familles</a:t>
            </a:r>
            <a:r>
              <a:rPr lang="en-US" dirty="0" smtClean="0"/>
              <a:t/>
            </a:r>
            <a:br>
              <a:rPr lang="en-US" dirty="0" smtClean="0"/>
            </a:br>
            <a:r>
              <a:rPr lang="en-US" dirty="0" smtClean="0"/>
              <a:t>• </a:t>
            </a:r>
            <a:r>
              <a:rPr lang="en-US" b="1" dirty="0" smtClean="0"/>
              <a:t>The Grace family</a:t>
            </a:r>
            <a:r>
              <a:rPr lang="en-US" dirty="0" smtClean="0"/>
              <a:t> </a:t>
            </a:r>
            <a:r>
              <a:rPr lang="en-US" dirty="0" err="1" smtClean="0"/>
              <a:t>transforma</a:t>
            </a:r>
            <a:r>
              <a:rPr lang="en-US" dirty="0" smtClean="0"/>
              <a:t> son bureau en </a:t>
            </a:r>
            <a:r>
              <a:rPr lang="en-US" dirty="0" err="1" smtClean="0"/>
              <a:t>Ashbridge</a:t>
            </a:r>
            <a:r>
              <a:rPr lang="en-US" dirty="0" smtClean="0"/>
              <a:t> Investment Management</a:t>
            </a:r>
            <a:br>
              <a:rPr lang="en-US" dirty="0" smtClean="0"/>
            </a:br>
            <a:r>
              <a:rPr lang="en-US" dirty="0" smtClean="0"/>
              <a:t>•  Whittier Trust Co., </a:t>
            </a:r>
            <a:r>
              <a:rPr lang="en-US" dirty="0" err="1" smtClean="0"/>
              <a:t>fondé</a:t>
            </a:r>
            <a:r>
              <a:rPr lang="en-US" dirty="0" smtClean="0"/>
              <a:t> par la </a:t>
            </a:r>
            <a:r>
              <a:rPr lang="en-US" dirty="0" err="1" smtClean="0"/>
              <a:t>famille</a:t>
            </a:r>
            <a:r>
              <a:rPr lang="en-US" dirty="0" smtClean="0"/>
              <a:t> “</a:t>
            </a:r>
            <a:r>
              <a:rPr lang="en-US" dirty="0" err="1" smtClean="0"/>
              <a:t>pétrolière</a:t>
            </a:r>
            <a:r>
              <a:rPr lang="en-US" dirty="0" smtClean="0"/>
              <a:t>” </a:t>
            </a:r>
            <a:r>
              <a:rPr lang="en-US" b="1" dirty="0" smtClean="0"/>
              <a:t>Whittier family</a:t>
            </a:r>
            <a:r>
              <a:rPr lang="en-US" dirty="0" smtClean="0"/>
              <a:t>, </a:t>
            </a:r>
            <a:r>
              <a:rPr lang="en-US" dirty="0" err="1" smtClean="0"/>
              <a:t>sert</a:t>
            </a:r>
            <a:r>
              <a:rPr lang="en-US" dirty="0" smtClean="0"/>
              <a:t> </a:t>
            </a:r>
          </a:p>
          <a:p>
            <a:r>
              <a:rPr lang="en-US" dirty="0" err="1" smtClean="0"/>
              <a:t>aujourd’hui</a:t>
            </a:r>
            <a:r>
              <a:rPr lang="en-US" dirty="0" smtClean="0"/>
              <a:t> 150 clients</a:t>
            </a:r>
          </a:p>
          <a:p>
            <a:endParaRPr lang="en-US" dirty="0" smtClean="0"/>
          </a:p>
          <a:p>
            <a:endParaRPr lang="fr-FR" dirty="0" smtClean="0"/>
          </a:p>
          <a:p>
            <a:r>
              <a:rPr lang="fr-FR" dirty="0" smtClean="0"/>
              <a:t>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7</a:t>
            </a:fld>
            <a:endParaRPr lang="fr-BE" b="1" dirty="0"/>
          </a:p>
        </p:txBody>
      </p:sp>
      <p:sp>
        <p:nvSpPr>
          <p:cNvPr id="7" name="Espace réservé du contenu 2"/>
          <p:cNvSpPr txBox="1">
            <a:spLocks/>
          </p:cNvSpPr>
          <p:nvPr/>
        </p:nvSpPr>
        <p:spPr>
          <a:xfrm>
            <a:off x="214282" y="428604"/>
            <a:ext cx="8643998" cy="6143668"/>
          </a:xfrm>
          <a:prstGeom prst="roundRect">
            <a:avLst>
              <a:gd name="adj" fmla="val 7343"/>
            </a:avLst>
          </a:prstGeom>
          <a:ln w="28575">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re 1"/>
          <p:cNvSpPr txBox="1">
            <a:spLocks/>
          </p:cNvSpPr>
          <p:nvPr/>
        </p:nvSpPr>
        <p:spPr>
          <a:xfrm>
            <a:off x="1142976" y="285728"/>
            <a:ext cx="1714512" cy="357182"/>
          </a:xfrm>
          <a:prstGeom prst="rect">
            <a:avLst/>
          </a:prstGeom>
          <a:solidFill>
            <a:schemeClr val="bg1"/>
          </a:solidFill>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2400" b="1" cap="small" dirty="0" smtClean="0">
                <a:solidFill>
                  <a:schemeClr val="accent1"/>
                </a:solidFill>
                <a:latin typeface="+mj-lt"/>
                <a:ea typeface="+mj-ea"/>
                <a:cs typeface="+mj-cs"/>
              </a:rPr>
              <a:t>Exemples 2</a:t>
            </a:r>
            <a:endParaRPr kumimoji="0" lang="fr-FR" sz="2400" b="1" i="0" u="none" strike="noStrike" kern="1200" cap="small" spc="0" normalizeH="0" baseline="0" noProof="0" dirty="0">
              <a:ln>
                <a:noFill/>
              </a:ln>
              <a:solidFill>
                <a:schemeClr val="accent1"/>
              </a:solidFill>
              <a:effectLst/>
              <a:uLnTx/>
              <a:uFillTx/>
              <a:latin typeface="+mj-lt"/>
              <a:ea typeface="+mj-ea"/>
              <a:cs typeface="+mj-cs"/>
            </a:endParaRPr>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en-US" dirty="0" smtClean="0"/>
          </a:p>
          <a:p>
            <a:endParaRPr lang="fr-FR" dirty="0" smtClean="0"/>
          </a:p>
          <a:p>
            <a:r>
              <a:rPr lang="fr-FR" dirty="0" smtClean="0"/>
              <a:t> </a:t>
            </a:r>
            <a:endParaRPr lang="fr-FR" dirty="0"/>
          </a:p>
        </p:txBody>
      </p:sp>
      <p:graphicFrame>
        <p:nvGraphicFramePr>
          <p:cNvPr id="8" name="Tableau 7"/>
          <p:cNvGraphicFramePr>
            <a:graphicFrameLocks noGrp="1"/>
          </p:cNvGraphicFramePr>
          <p:nvPr/>
        </p:nvGraphicFramePr>
        <p:xfrm>
          <a:off x="285720" y="785794"/>
          <a:ext cx="8379787" cy="5572164"/>
        </p:xfrm>
        <a:graphic>
          <a:graphicData uri="http://schemas.openxmlformats.org/drawingml/2006/table">
            <a:tbl>
              <a:tblPr/>
              <a:tblGrid>
                <a:gridCol w="2762270"/>
                <a:gridCol w="1688427"/>
                <a:gridCol w="3929090"/>
              </a:tblGrid>
              <a:tr h="361077">
                <a:tc>
                  <a:txBody>
                    <a:bodyPr/>
                    <a:lstStyle/>
                    <a:p>
                      <a:pPr algn="ctr">
                        <a:lnSpc>
                          <a:spcPct val="115000"/>
                        </a:lnSpc>
                        <a:spcAft>
                          <a:spcPts val="0"/>
                        </a:spcAft>
                      </a:pPr>
                      <a:r>
                        <a:rPr lang="fr-FR" sz="1400" b="1" dirty="0">
                          <a:latin typeface="Times New Roman"/>
                          <a:ea typeface="Times New Roman"/>
                          <a:cs typeface="Times New Roman"/>
                        </a:rPr>
                        <a:t>FAMILY OFFICE </a:t>
                      </a:r>
                      <a:endParaRPr lang="fr-FR" sz="1400" b="1" dirty="0">
                        <a:latin typeface="Calibri"/>
                        <a:ea typeface="Calibri"/>
                        <a:cs typeface="Times New Roman"/>
                      </a:endParaRPr>
                    </a:p>
                  </a:txBody>
                  <a:tcPr marL="25000" marR="25000" marT="25000" marB="25000">
                    <a:lnL>
                      <a:noFill/>
                    </a:lnL>
                    <a:lnR>
                      <a:noFill/>
                    </a:lnR>
                    <a:lnT>
                      <a:noFill/>
                    </a:lnT>
                    <a:lnB>
                      <a:noFill/>
                    </a:lnB>
                    <a:solidFill>
                      <a:srgbClr val="FABF8F"/>
                    </a:solidFill>
                  </a:tcPr>
                </a:tc>
                <a:tc>
                  <a:txBody>
                    <a:bodyPr/>
                    <a:lstStyle/>
                    <a:p>
                      <a:pPr algn="ctr">
                        <a:lnSpc>
                          <a:spcPct val="115000"/>
                        </a:lnSpc>
                        <a:spcAft>
                          <a:spcPts val="0"/>
                        </a:spcAft>
                      </a:pPr>
                      <a:r>
                        <a:rPr lang="fr-FR" sz="1400" b="1">
                          <a:latin typeface="Times New Roman"/>
                          <a:ea typeface="Times New Roman"/>
                          <a:cs typeface="Times New Roman"/>
                        </a:rPr>
                        <a:t>MINIMUM </a:t>
                      </a:r>
                      <a:endParaRPr lang="fr-FR" sz="1400" b="1">
                        <a:latin typeface="Calibri"/>
                        <a:ea typeface="Calibri"/>
                        <a:cs typeface="Times New Roman"/>
                      </a:endParaRPr>
                    </a:p>
                  </a:txBody>
                  <a:tcPr marL="25000" marR="25000" marT="25000" marB="25000">
                    <a:lnL>
                      <a:noFill/>
                    </a:lnL>
                    <a:lnR>
                      <a:noFill/>
                    </a:lnR>
                    <a:lnT>
                      <a:noFill/>
                    </a:lnT>
                    <a:lnB>
                      <a:noFill/>
                    </a:lnB>
                    <a:solidFill>
                      <a:srgbClr val="FABF8F"/>
                    </a:solidFill>
                  </a:tcPr>
                </a:tc>
                <a:tc>
                  <a:txBody>
                    <a:bodyPr/>
                    <a:lstStyle/>
                    <a:p>
                      <a:pPr algn="ctr">
                        <a:lnSpc>
                          <a:spcPct val="115000"/>
                        </a:lnSpc>
                        <a:spcAft>
                          <a:spcPts val="0"/>
                        </a:spcAft>
                      </a:pPr>
                      <a:r>
                        <a:rPr lang="fr-FR" sz="1400" b="1" dirty="0">
                          <a:latin typeface="Times New Roman"/>
                          <a:ea typeface="Times New Roman"/>
                          <a:cs typeface="Times New Roman"/>
                        </a:rPr>
                        <a:t>SALES PITCH </a:t>
                      </a:r>
                      <a:endParaRPr lang="fr-FR" sz="1400" b="1" dirty="0">
                        <a:latin typeface="Calibri"/>
                        <a:ea typeface="Calibri"/>
                        <a:cs typeface="Times New Roman"/>
                      </a:endParaRPr>
                    </a:p>
                  </a:txBody>
                  <a:tcPr marL="25000" marR="25000" marT="25000" marB="25000">
                    <a:lnL>
                      <a:noFill/>
                    </a:lnL>
                    <a:lnR>
                      <a:noFill/>
                    </a:lnR>
                    <a:lnT>
                      <a:noFill/>
                    </a:lnT>
                    <a:lnB>
                      <a:noFill/>
                    </a:lnB>
                    <a:solidFill>
                      <a:srgbClr val="FABF8F"/>
                    </a:solidFill>
                  </a:tcPr>
                </a:tc>
              </a:tr>
              <a:tr h="1780703">
                <a:tc>
                  <a:txBody>
                    <a:bodyPr/>
                    <a:lstStyle/>
                    <a:p>
                      <a:pPr algn="ctr">
                        <a:lnSpc>
                          <a:spcPct val="115000"/>
                        </a:lnSpc>
                        <a:spcAft>
                          <a:spcPts val="0"/>
                        </a:spcAft>
                      </a:pPr>
                      <a:r>
                        <a:rPr lang="en-US" sz="1400" b="1" dirty="0">
                          <a:latin typeface="+mn-lt"/>
                          <a:ea typeface="Times New Roman"/>
                          <a:cs typeface="Times New Roman"/>
                        </a:rPr>
                        <a:t>Rockefeller &amp; Co</a:t>
                      </a:r>
                      <a:r>
                        <a:rPr lang="en-US" sz="1400" dirty="0" smtClean="0">
                          <a:latin typeface="+mn-lt"/>
                          <a:ea typeface="Times New Roman"/>
                          <a:cs typeface="Times New Roman"/>
                        </a:rPr>
                        <a:t>.</a:t>
                      </a:r>
                    </a:p>
                    <a:p>
                      <a:pPr algn="ctr">
                        <a:lnSpc>
                          <a:spcPct val="115000"/>
                        </a:lnSpc>
                        <a:spcAft>
                          <a:spcPts val="0"/>
                        </a:spcAft>
                      </a:pPr>
                      <a:r>
                        <a:rPr lang="en-US" sz="1400" dirty="0" smtClean="0">
                          <a:latin typeface="+mn-lt"/>
                          <a:ea typeface="Times New Roman"/>
                          <a:cs typeface="Times New Roman"/>
                        </a:rPr>
                        <a:t> </a:t>
                      </a:r>
                      <a:r>
                        <a:rPr lang="en-US" sz="1400" dirty="0">
                          <a:latin typeface="+mn-lt"/>
                          <a:ea typeface="Times New Roman"/>
                          <a:cs typeface="Times New Roman"/>
                        </a:rPr>
                        <a:t/>
                      </a:r>
                      <a:br>
                        <a:rPr lang="en-US" sz="1400" dirty="0">
                          <a:latin typeface="+mn-lt"/>
                          <a:ea typeface="Times New Roman"/>
                          <a:cs typeface="Times New Roman"/>
                        </a:rPr>
                      </a:br>
                      <a:r>
                        <a:rPr lang="en-US" sz="1400" dirty="0">
                          <a:latin typeface="+mn-lt"/>
                          <a:ea typeface="Times New Roman"/>
                          <a:cs typeface="Times New Roman"/>
                        </a:rPr>
                        <a:t>New York, N.Y.. </a:t>
                      </a:r>
                      <a:br>
                        <a:rPr lang="en-US" sz="1400" dirty="0">
                          <a:latin typeface="+mn-lt"/>
                          <a:ea typeface="Times New Roman"/>
                          <a:cs typeface="Times New Roman"/>
                        </a:rPr>
                      </a:br>
                      <a:r>
                        <a:rPr lang="en-US" sz="1400" dirty="0">
                          <a:latin typeface="+mn-lt"/>
                          <a:ea typeface="Times New Roman"/>
                          <a:cs typeface="Times New Roman"/>
                        </a:rPr>
                        <a:t>180 </a:t>
                      </a:r>
                      <a:r>
                        <a:rPr lang="en-US" sz="1400" dirty="0" err="1" smtClean="0">
                          <a:latin typeface="+mn-lt"/>
                          <a:ea typeface="Times New Roman"/>
                          <a:cs typeface="Times New Roman"/>
                        </a:rPr>
                        <a:t>familles</a:t>
                      </a:r>
                      <a:r>
                        <a:rPr lang="en-US" sz="1400" dirty="0" smtClean="0">
                          <a:latin typeface="+mn-lt"/>
                          <a:ea typeface="Times New Roman"/>
                          <a:cs typeface="Times New Roman"/>
                        </a:rPr>
                        <a:t>; environ </a:t>
                      </a:r>
                      <a:r>
                        <a:rPr lang="en-US" sz="1400" dirty="0">
                          <a:latin typeface="+mn-lt"/>
                          <a:ea typeface="Times New Roman"/>
                          <a:cs typeface="Times New Roman"/>
                        </a:rPr>
                        <a:t>$4 </a:t>
                      </a:r>
                      <a:r>
                        <a:rPr lang="en-US" sz="1400" dirty="0" smtClean="0">
                          <a:latin typeface="+mn-lt"/>
                          <a:ea typeface="Times New Roman"/>
                          <a:cs typeface="Times New Roman"/>
                        </a:rPr>
                        <a:t>milliards </a:t>
                      </a:r>
                      <a:r>
                        <a:rPr lang="en-US" sz="1400" dirty="0" err="1" smtClean="0">
                          <a:latin typeface="+mn-lt"/>
                          <a:ea typeface="Times New Roman"/>
                          <a:cs typeface="Times New Roman"/>
                        </a:rPr>
                        <a:t>sous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gérance</a:t>
                      </a:r>
                      <a:endParaRPr lang="fr-FR" sz="1400" dirty="0">
                        <a:latin typeface="+mn-lt"/>
                        <a:ea typeface="Calibri"/>
                        <a:cs typeface="Times New Roman"/>
                      </a:endParaRPr>
                    </a:p>
                  </a:txBody>
                  <a:tcPr marL="25000" marR="25000" marT="25000" marB="25000">
                    <a:lnL>
                      <a:noFill/>
                    </a:lnL>
                    <a:lnR>
                      <a:noFill/>
                    </a:lnR>
                    <a:lnT>
                      <a:noFill/>
                    </a:lnT>
                    <a:lnB>
                      <a:noFill/>
                    </a:lnB>
                    <a:solidFill>
                      <a:srgbClr val="FDE9D9"/>
                    </a:solidFill>
                  </a:tcPr>
                </a:tc>
                <a:tc>
                  <a:txBody>
                    <a:bodyPr/>
                    <a:lstStyle/>
                    <a:p>
                      <a:pPr algn="ctr">
                        <a:lnSpc>
                          <a:spcPct val="115000"/>
                        </a:lnSpc>
                        <a:spcAft>
                          <a:spcPts val="0"/>
                        </a:spcAft>
                      </a:pPr>
                      <a:endParaRPr lang="en-US" sz="1200" dirty="0" smtClean="0">
                        <a:latin typeface="+mn-lt"/>
                        <a:ea typeface="Times New Roman"/>
                        <a:cs typeface="Times New Roman"/>
                      </a:endParaRPr>
                    </a:p>
                    <a:p>
                      <a:pPr algn="ctr">
                        <a:lnSpc>
                          <a:spcPct val="115000"/>
                        </a:lnSpc>
                        <a:spcAft>
                          <a:spcPts val="0"/>
                        </a:spcAft>
                      </a:pPr>
                      <a:endParaRPr lang="en-US" sz="1200" dirty="0" smtClean="0">
                        <a:latin typeface="+mn-lt"/>
                        <a:ea typeface="Times New Roman"/>
                        <a:cs typeface="Times New Roman"/>
                      </a:endParaRPr>
                    </a:p>
                    <a:p>
                      <a:pPr algn="ctr">
                        <a:lnSpc>
                          <a:spcPct val="115000"/>
                        </a:lnSpc>
                        <a:spcAft>
                          <a:spcPts val="0"/>
                        </a:spcAft>
                      </a:pPr>
                      <a:r>
                        <a:rPr lang="en-US" sz="1200" dirty="0" smtClean="0">
                          <a:latin typeface="+mn-lt"/>
                          <a:ea typeface="Times New Roman"/>
                          <a:cs typeface="Times New Roman"/>
                        </a:rPr>
                        <a:t>$</a:t>
                      </a:r>
                      <a:r>
                        <a:rPr lang="en-US" sz="1200" dirty="0">
                          <a:latin typeface="+mn-lt"/>
                          <a:ea typeface="Times New Roman"/>
                          <a:cs typeface="Times New Roman"/>
                        </a:rPr>
                        <a:t>50 million </a:t>
                      </a:r>
                      <a:endParaRPr lang="en-US" sz="1200" dirty="0" smtClean="0">
                        <a:latin typeface="+mn-lt"/>
                        <a:ea typeface="Times New Roman"/>
                        <a:cs typeface="Times New Roman"/>
                      </a:endParaRPr>
                    </a:p>
                    <a:p>
                      <a:pPr algn="ctr">
                        <a:lnSpc>
                          <a:spcPct val="115000"/>
                        </a:lnSpc>
                        <a:spcAft>
                          <a:spcPts val="0"/>
                        </a:spcAft>
                      </a:pPr>
                      <a:endParaRPr lang="en-US" sz="1200" dirty="0" smtClean="0">
                        <a:latin typeface="+mn-lt"/>
                        <a:ea typeface="Times New Roman"/>
                        <a:cs typeface="Times New Roman"/>
                      </a:endParaRPr>
                    </a:p>
                    <a:p>
                      <a:pPr algn="ctr">
                        <a:lnSpc>
                          <a:spcPct val="115000"/>
                        </a:lnSpc>
                        <a:spcAft>
                          <a:spcPts val="0"/>
                        </a:spcAft>
                      </a:pPr>
                      <a:r>
                        <a:rPr lang="en-US" sz="1200" dirty="0" smtClean="0">
                          <a:latin typeface="+mn-lt"/>
                          <a:ea typeface="Times New Roman"/>
                          <a:cs typeface="Times New Roman"/>
                        </a:rPr>
                        <a:t>Pour</a:t>
                      </a:r>
                      <a:r>
                        <a:rPr lang="en-US" sz="1200" baseline="0" dirty="0" smtClean="0">
                          <a:latin typeface="+mn-lt"/>
                          <a:ea typeface="Times New Roman"/>
                          <a:cs typeface="Times New Roman"/>
                        </a:rPr>
                        <a:t> </a:t>
                      </a:r>
                      <a:r>
                        <a:rPr lang="en-US" sz="1200" baseline="0" dirty="0" err="1" smtClean="0">
                          <a:latin typeface="+mn-lt"/>
                          <a:ea typeface="Times New Roman"/>
                          <a:cs typeface="Times New Roman"/>
                        </a:rPr>
                        <a:t>recevoir</a:t>
                      </a:r>
                      <a:r>
                        <a:rPr lang="en-US" sz="1200" baseline="0" dirty="0" smtClean="0">
                          <a:latin typeface="+mn-lt"/>
                          <a:ea typeface="Times New Roman"/>
                          <a:cs typeface="Times New Roman"/>
                        </a:rPr>
                        <a:t> les </a:t>
                      </a:r>
                      <a:r>
                        <a:rPr lang="en-US" sz="1200" baseline="0" dirty="0" err="1" smtClean="0">
                          <a:latin typeface="+mn-lt"/>
                          <a:ea typeface="Times New Roman"/>
                          <a:cs typeface="Times New Roman"/>
                        </a:rPr>
                        <a:t>pleins</a:t>
                      </a:r>
                      <a:r>
                        <a:rPr lang="en-US" sz="1200" baseline="0" dirty="0" smtClean="0">
                          <a:latin typeface="+mn-lt"/>
                          <a:ea typeface="Times New Roman"/>
                          <a:cs typeface="Times New Roman"/>
                        </a:rPr>
                        <a:t> services</a:t>
                      </a:r>
                      <a:r>
                        <a:rPr lang="en-US" sz="1200" dirty="0" smtClean="0">
                          <a:latin typeface="+mn-lt"/>
                          <a:ea typeface="Times New Roman"/>
                          <a:cs typeface="Times New Roman"/>
                        </a:rPr>
                        <a:t> </a:t>
                      </a:r>
                      <a:endParaRPr lang="fr-FR" sz="1200" dirty="0">
                        <a:latin typeface="+mn-lt"/>
                        <a:ea typeface="Calibri"/>
                        <a:cs typeface="Times New Roman"/>
                      </a:endParaRPr>
                    </a:p>
                  </a:txBody>
                  <a:tcPr marL="25000" marR="25000" marT="25000" marB="25000">
                    <a:lnL>
                      <a:noFill/>
                    </a:lnL>
                    <a:lnR>
                      <a:noFill/>
                    </a:lnR>
                    <a:lnT>
                      <a:noFill/>
                    </a:lnT>
                    <a:lnB>
                      <a:noFill/>
                    </a:lnB>
                    <a:solidFill>
                      <a:srgbClr val="FDE9D9"/>
                    </a:solidFill>
                  </a:tcPr>
                </a:tc>
                <a:tc>
                  <a:txBody>
                    <a:bodyPr/>
                    <a:lstStyle/>
                    <a:p>
                      <a:pPr algn="ctr">
                        <a:lnSpc>
                          <a:spcPct val="115000"/>
                        </a:lnSpc>
                        <a:spcAft>
                          <a:spcPts val="0"/>
                        </a:spcAft>
                      </a:pPr>
                      <a:endParaRPr lang="en-US" sz="1200" dirty="0" smtClean="0">
                        <a:latin typeface="+mn-lt"/>
                        <a:ea typeface="Times New Roman"/>
                        <a:cs typeface="Times New Roman"/>
                      </a:endParaRPr>
                    </a:p>
                    <a:p>
                      <a:pPr algn="ctr">
                        <a:lnSpc>
                          <a:spcPct val="115000"/>
                        </a:lnSpc>
                        <a:spcAft>
                          <a:spcPts val="0"/>
                        </a:spcAft>
                      </a:pPr>
                      <a:endParaRPr lang="en-US" sz="1200" dirty="0" smtClean="0">
                        <a:latin typeface="+mn-lt"/>
                        <a:ea typeface="Times New Roman"/>
                        <a:cs typeface="Times New Roman"/>
                      </a:endParaRPr>
                    </a:p>
                    <a:p>
                      <a:pPr algn="ctr">
                        <a:lnSpc>
                          <a:spcPct val="115000"/>
                        </a:lnSpc>
                        <a:spcAft>
                          <a:spcPts val="0"/>
                        </a:spcAft>
                      </a:pPr>
                      <a:r>
                        <a:rPr lang="en-US" sz="1400" dirty="0" err="1" smtClean="0">
                          <a:latin typeface="+mn-lt"/>
                          <a:ea typeface="Times New Roman"/>
                          <a:cs typeface="Times New Roman"/>
                        </a:rPr>
                        <a:t>Emploie</a:t>
                      </a:r>
                      <a:r>
                        <a:rPr lang="en-US" sz="1400" baseline="0" dirty="0" smtClean="0">
                          <a:latin typeface="+mn-lt"/>
                          <a:ea typeface="Times New Roman"/>
                          <a:cs typeface="Times New Roman"/>
                        </a:rPr>
                        <a:t> les </a:t>
                      </a:r>
                      <a:r>
                        <a:rPr lang="en-US" sz="1400" baseline="0" dirty="0" err="1" smtClean="0">
                          <a:latin typeface="+mn-lt"/>
                          <a:ea typeface="Times New Roman"/>
                          <a:cs typeface="Times New Roman"/>
                        </a:rPr>
                        <a:t>mêmes</a:t>
                      </a:r>
                      <a:r>
                        <a:rPr lang="en-US" sz="1400" baseline="0" dirty="0" smtClean="0">
                          <a:latin typeface="+mn-lt"/>
                          <a:ea typeface="Times New Roman"/>
                          <a:cs typeface="Times New Roman"/>
                        </a:rPr>
                        <a:t> experts </a:t>
                      </a:r>
                      <a:r>
                        <a:rPr lang="en-US" sz="1400" baseline="0" dirty="0" err="1" smtClean="0">
                          <a:latin typeface="+mn-lt"/>
                          <a:ea typeface="Times New Roman"/>
                          <a:cs typeface="Times New Roman"/>
                        </a:rPr>
                        <a:t>que</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ceux</a:t>
                      </a:r>
                      <a:r>
                        <a:rPr lang="en-US" sz="1400" baseline="0" dirty="0" smtClean="0">
                          <a:latin typeface="+mn-lt"/>
                          <a:ea typeface="Times New Roman"/>
                          <a:cs typeface="Times New Roman"/>
                        </a:rPr>
                        <a:t> </a:t>
                      </a:r>
                      <a:r>
                        <a:rPr lang="en-US" sz="1400" dirty="0" smtClean="0">
                          <a:latin typeface="+mn-lt"/>
                          <a:ea typeface="Times New Roman"/>
                          <a:cs typeface="Times New Roman"/>
                        </a:rPr>
                        <a:t> qui</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ont</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géré</a:t>
                      </a:r>
                      <a:r>
                        <a:rPr lang="en-US" sz="1400" baseline="0" dirty="0" smtClean="0">
                          <a:latin typeface="+mn-lt"/>
                          <a:ea typeface="Times New Roman"/>
                          <a:cs typeface="Times New Roman"/>
                        </a:rPr>
                        <a:t> la fortune des</a:t>
                      </a:r>
                      <a:r>
                        <a:rPr lang="en-US" sz="1400" dirty="0" smtClean="0">
                          <a:latin typeface="+mn-lt"/>
                          <a:ea typeface="Times New Roman"/>
                          <a:cs typeface="Times New Roman"/>
                        </a:rPr>
                        <a:t> Rockefeller. </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Très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populaire</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auprès</a:t>
                      </a:r>
                      <a:r>
                        <a:rPr lang="en-US" sz="1400" baseline="0" dirty="0" smtClean="0">
                          <a:latin typeface="+mn-lt"/>
                          <a:ea typeface="Times New Roman"/>
                          <a:cs typeface="Times New Roman"/>
                        </a:rPr>
                        <a:t> des </a:t>
                      </a:r>
                      <a:r>
                        <a:rPr lang="en-US" sz="1400" baseline="0" dirty="0" err="1" smtClean="0">
                          <a:latin typeface="+mn-lt"/>
                          <a:ea typeface="Times New Roman"/>
                          <a:cs typeface="Times New Roman"/>
                        </a:rPr>
                        <a:t>familles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philantropiques</a:t>
                      </a:r>
                      <a:r>
                        <a:rPr lang="en-US" sz="1400" dirty="0" smtClean="0">
                          <a:latin typeface="+mn-lt"/>
                          <a:ea typeface="Times New Roman"/>
                          <a:cs typeface="Times New Roman"/>
                        </a:rPr>
                        <a:t>. </a:t>
                      </a:r>
                      <a:r>
                        <a:rPr lang="fr-FR" sz="1400" dirty="0" smtClean="0">
                          <a:latin typeface="+mn-lt"/>
                          <a:ea typeface="Times New Roman"/>
                          <a:cs typeface="Times New Roman"/>
                        </a:rPr>
                        <a:t>Très</a:t>
                      </a:r>
                      <a:r>
                        <a:rPr lang="fr-FR" sz="1400" baseline="0" dirty="0" smtClean="0">
                          <a:latin typeface="+mn-lt"/>
                          <a:ea typeface="Times New Roman"/>
                          <a:cs typeface="Times New Roman"/>
                        </a:rPr>
                        <a:t> experte aussi pour les </a:t>
                      </a:r>
                      <a:r>
                        <a:rPr lang="fr-FR" sz="1400" baseline="0" dirty="0" err="1" smtClean="0">
                          <a:latin typeface="+mn-lt"/>
                          <a:ea typeface="Times New Roman"/>
                          <a:cs typeface="Times New Roman"/>
                        </a:rPr>
                        <a:t>problèmatiques</a:t>
                      </a:r>
                      <a:r>
                        <a:rPr lang="fr-FR" sz="1400" baseline="0" dirty="0" smtClean="0">
                          <a:latin typeface="+mn-lt"/>
                          <a:ea typeface="Times New Roman"/>
                          <a:cs typeface="Times New Roman"/>
                        </a:rPr>
                        <a:t> d’héritages</a:t>
                      </a:r>
                      <a:r>
                        <a:rPr lang="fr-FR" sz="1400" dirty="0" smtClean="0">
                          <a:latin typeface="+mn-lt"/>
                          <a:ea typeface="Times New Roman"/>
                          <a:cs typeface="Times New Roman"/>
                        </a:rPr>
                        <a:t>. </a:t>
                      </a:r>
                      <a:endParaRPr lang="fr-FR" sz="1400" dirty="0">
                        <a:latin typeface="+mn-lt"/>
                        <a:ea typeface="Calibri"/>
                        <a:cs typeface="Times New Roman"/>
                      </a:endParaRPr>
                    </a:p>
                  </a:txBody>
                  <a:tcPr marL="25000" marR="25000" marT="25000" marB="25000">
                    <a:lnL>
                      <a:noFill/>
                    </a:lnL>
                    <a:lnR>
                      <a:noFill/>
                    </a:lnR>
                    <a:lnT>
                      <a:noFill/>
                    </a:lnT>
                    <a:lnB>
                      <a:noFill/>
                    </a:lnB>
                    <a:solidFill>
                      <a:srgbClr val="FDE9D9"/>
                    </a:solidFill>
                  </a:tcPr>
                </a:tc>
              </a:tr>
              <a:tr h="1780703">
                <a:tc>
                  <a:txBody>
                    <a:bodyPr/>
                    <a:lstStyle/>
                    <a:p>
                      <a:pPr algn="ctr">
                        <a:lnSpc>
                          <a:spcPct val="115000"/>
                        </a:lnSpc>
                        <a:spcAft>
                          <a:spcPts val="0"/>
                        </a:spcAft>
                      </a:pPr>
                      <a:r>
                        <a:rPr lang="en-US" sz="1400" b="1" dirty="0">
                          <a:latin typeface="+mn-lt"/>
                          <a:ea typeface="Times New Roman"/>
                          <a:cs typeface="Times New Roman"/>
                        </a:rPr>
                        <a:t>Asset Management Advisors LLC</a:t>
                      </a:r>
                      <a:r>
                        <a:rPr lang="en-US" sz="1400" dirty="0">
                          <a:latin typeface="+mn-lt"/>
                          <a:ea typeface="Times New Roman"/>
                          <a:cs typeface="Times New Roman"/>
                        </a:rPr>
                        <a:t>. </a:t>
                      </a:r>
                      <a:endParaRPr lang="en-US" sz="1400" dirty="0" smtClean="0">
                        <a:latin typeface="+mn-lt"/>
                        <a:ea typeface="Times New Roman"/>
                        <a:cs typeface="Times New Roman"/>
                      </a:endParaRPr>
                    </a:p>
                    <a:p>
                      <a:pPr algn="ctr">
                        <a:lnSpc>
                          <a:spcPct val="115000"/>
                        </a:lnSpc>
                        <a:spcAft>
                          <a:spcPts val="0"/>
                        </a:spcAft>
                      </a:pPr>
                      <a:r>
                        <a:rPr lang="en-US" sz="1400" dirty="0">
                          <a:latin typeface="+mn-lt"/>
                          <a:ea typeface="Times New Roman"/>
                          <a:cs typeface="Times New Roman"/>
                        </a:rPr>
                        <a:t/>
                      </a:r>
                      <a:br>
                        <a:rPr lang="en-US" sz="1400" dirty="0">
                          <a:latin typeface="+mn-lt"/>
                          <a:ea typeface="Times New Roman"/>
                          <a:cs typeface="Times New Roman"/>
                        </a:rPr>
                      </a:br>
                      <a:r>
                        <a:rPr lang="en-US" sz="1400" dirty="0">
                          <a:latin typeface="+mn-lt"/>
                          <a:ea typeface="Times New Roman"/>
                          <a:cs typeface="Times New Roman"/>
                        </a:rPr>
                        <a:t>Palm Beach Gardens,</a:t>
                      </a:r>
                      <a:br>
                        <a:rPr lang="en-US" sz="1400" dirty="0">
                          <a:latin typeface="+mn-lt"/>
                          <a:ea typeface="Times New Roman"/>
                          <a:cs typeface="Times New Roman"/>
                        </a:rPr>
                      </a:br>
                      <a:r>
                        <a:rPr lang="en-US" sz="1400" dirty="0">
                          <a:latin typeface="+mn-lt"/>
                          <a:ea typeface="Times New Roman"/>
                          <a:cs typeface="Times New Roman"/>
                        </a:rPr>
                        <a:t>250 </a:t>
                      </a:r>
                      <a:r>
                        <a:rPr lang="en-US" sz="1400" dirty="0" err="1" smtClean="0">
                          <a:latin typeface="+mn-lt"/>
                          <a:ea typeface="Times New Roman"/>
                          <a:cs typeface="Times New Roman"/>
                        </a:rPr>
                        <a:t>familles</a:t>
                      </a:r>
                      <a:r>
                        <a:rPr lang="en-US" sz="1400" dirty="0" smtClean="0">
                          <a:latin typeface="+mn-lt"/>
                          <a:ea typeface="Times New Roman"/>
                          <a:cs typeface="Times New Roman"/>
                        </a:rPr>
                        <a:t>;     </a:t>
                      </a:r>
                      <a:r>
                        <a:rPr lang="en-US" sz="1400" dirty="0">
                          <a:latin typeface="+mn-lt"/>
                          <a:ea typeface="Times New Roman"/>
                          <a:cs typeface="Times New Roman"/>
                        </a:rPr>
                        <a:t>$8 </a:t>
                      </a:r>
                      <a:r>
                        <a:rPr lang="en-US" sz="1400" dirty="0" smtClean="0">
                          <a:latin typeface="+mn-lt"/>
                          <a:ea typeface="Times New Roman"/>
                          <a:cs typeface="Times New Roman"/>
                        </a:rPr>
                        <a:t>milliards </a:t>
                      </a:r>
                      <a:r>
                        <a:rPr lang="en-US" sz="1400" dirty="0" err="1" smtClean="0">
                          <a:latin typeface="+mn-lt"/>
                          <a:ea typeface="Times New Roman"/>
                          <a:cs typeface="Times New Roman"/>
                        </a:rPr>
                        <a:t>sous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gérance</a:t>
                      </a:r>
                      <a:endParaRPr lang="fr-FR" sz="1400" dirty="0">
                        <a:latin typeface="+mn-lt"/>
                        <a:ea typeface="Calibri"/>
                        <a:cs typeface="Times New Roman"/>
                      </a:endParaRPr>
                    </a:p>
                  </a:txBody>
                  <a:tcPr marL="25000" marR="25000" marT="25000" marB="25000">
                    <a:lnL>
                      <a:noFill/>
                    </a:lnL>
                    <a:lnR>
                      <a:noFill/>
                    </a:lnR>
                    <a:lnT>
                      <a:noFill/>
                    </a:lnT>
                    <a:lnB>
                      <a:noFill/>
                    </a:lnB>
                    <a:solidFill>
                      <a:srgbClr val="FDE9D9"/>
                    </a:solidFill>
                  </a:tcPr>
                </a:tc>
                <a:tc>
                  <a:txBody>
                    <a:bodyPr/>
                    <a:lstStyle/>
                    <a:p>
                      <a:pPr algn="ctr">
                        <a:lnSpc>
                          <a:spcPct val="115000"/>
                        </a:lnSpc>
                        <a:spcAft>
                          <a:spcPts val="0"/>
                        </a:spcAft>
                      </a:pPr>
                      <a:endParaRPr lang="fr-FR" sz="1200" dirty="0" smtClean="0">
                        <a:latin typeface="+mn-lt"/>
                        <a:ea typeface="Times New Roman"/>
                        <a:cs typeface="Times New Roman"/>
                      </a:endParaRPr>
                    </a:p>
                    <a:p>
                      <a:pPr algn="ctr">
                        <a:lnSpc>
                          <a:spcPct val="115000"/>
                        </a:lnSpc>
                        <a:spcAft>
                          <a:spcPts val="0"/>
                        </a:spcAft>
                      </a:pPr>
                      <a:endParaRPr lang="fr-FR" sz="1200" dirty="0" smtClean="0">
                        <a:latin typeface="+mn-lt"/>
                        <a:ea typeface="Times New Roman"/>
                        <a:cs typeface="Times New Roman"/>
                      </a:endParaRPr>
                    </a:p>
                    <a:p>
                      <a:pPr algn="ctr">
                        <a:lnSpc>
                          <a:spcPct val="115000"/>
                        </a:lnSpc>
                        <a:spcAft>
                          <a:spcPts val="0"/>
                        </a:spcAft>
                      </a:pPr>
                      <a:r>
                        <a:rPr lang="fr-FR" sz="1200" dirty="0" smtClean="0">
                          <a:latin typeface="+mn-lt"/>
                          <a:ea typeface="Times New Roman"/>
                          <a:cs typeface="Times New Roman"/>
                        </a:rPr>
                        <a:t>$</a:t>
                      </a:r>
                      <a:r>
                        <a:rPr lang="fr-FR" sz="1200" dirty="0">
                          <a:latin typeface="+mn-lt"/>
                          <a:ea typeface="Times New Roman"/>
                          <a:cs typeface="Times New Roman"/>
                        </a:rPr>
                        <a:t>10 million </a:t>
                      </a:r>
                      <a:endParaRPr lang="fr-FR" sz="1200" dirty="0">
                        <a:latin typeface="+mn-lt"/>
                        <a:ea typeface="Calibri"/>
                        <a:cs typeface="Times New Roman"/>
                      </a:endParaRPr>
                    </a:p>
                  </a:txBody>
                  <a:tcPr marL="25000" marR="25000" marT="25000" marB="25000">
                    <a:lnL>
                      <a:noFill/>
                    </a:lnL>
                    <a:lnR>
                      <a:noFill/>
                    </a:lnR>
                    <a:lnT>
                      <a:noFill/>
                    </a:lnT>
                    <a:lnB>
                      <a:noFill/>
                    </a:lnB>
                    <a:solidFill>
                      <a:srgbClr val="FDE9D9"/>
                    </a:solidFill>
                  </a:tcPr>
                </a:tc>
                <a:tc>
                  <a:txBody>
                    <a:bodyPr/>
                    <a:lstStyle/>
                    <a:p>
                      <a:pPr algn="ctr">
                        <a:lnSpc>
                          <a:spcPct val="115000"/>
                        </a:lnSpc>
                        <a:spcAft>
                          <a:spcPts val="0"/>
                        </a:spcAft>
                      </a:pPr>
                      <a:endParaRPr lang="en-US" sz="1200" dirty="0" smtClean="0">
                        <a:latin typeface="+mn-lt"/>
                        <a:ea typeface="Times New Roman"/>
                        <a:cs typeface="Times New Roman"/>
                      </a:endParaRPr>
                    </a:p>
                    <a:p>
                      <a:pPr algn="ctr">
                        <a:lnSpc>
                          <a:spcPct val="115000"/>
                        </a:lnSpc>
                        <a:spcAft>
                          <a:spcPts val="0"/>
                        </a:spcAft>
                      </a:pPr>
                      <a:endParaRPr lang="en-US" sz="1200" dirty="0" smtClean="0">
                        <a:latin typeface="+mn-lt"/>
                        <a:ea typeface="Times New Roman"/>
                        <a:cs typeface="Times New Roman"/>
                      </a:endParaRPr>
                    </a:p>
                    <a:p>
                      <a:pPr algn="ctr">
                        <a:lnSpc>
                          <a:spcPct val="115000"/>
                        </a:lnSpc>
                        <a:spcAft>
                          <a:spcPts val="0"/>
                        </a:spcAft>
                      </a:pPr>
                      <a:r>
                        <a:rPr lang="en-US" sz="1400" dirty="0" err="1" smtClean="0">
                          <a:latin typeface="+mn-lt"/>
                          <a:ea typeface="Times New Roman"/>
                          <a:cs typeface="Times New Roman"/>
                        </a:rPr>
                        <a:t>Leur</a:t>
                      </a:r>
                      <a:r>
                        <a:rPr lang="en-US" sz="1400" baseline="0" dirty="0" err="1" smtClean="0">
                          <a:latin typeface="+mn-lt"/>
                          <a:ea typeface="Times New Roman"/>
                          <a:cs typeface="Times New Roman"/>
                        </a:rPr>
                        <a:t>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compétences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vont</a:t>
                      </a:r>
                      <a:r>
                        <a:rPr lang="en-US" sz="1400" baseline="0" dirty="0" smtClean="0">
                          <a:latin typeface="+mn-lt"/>
                          <a:ea typeface="Times New Roman"/>
                          <a:cs typeface="Times New Roman"/>
                        </a:rPr>
                        <a:t> du</a:t>
                      </a:r>
                      <a:r>
                        <a:rPr lang="en-US" sz="1400" dirty="0" smtClean="0">
                          <a:latin typeface="+mn-lt"/>
                          <a:ea typeface="Times New Roman"/>
                          <a:cs typeface="Times New Roman"/>
                        </a:rPr>
                        <a:t> </a:t>
                      </a:r>
                      <a:r>
                        <a:rPr lang="en-US" sz="1400" dirty="0">
                          <a:latin typeface="+mn-lt"/>
                          <a:ea typeface="Times New Roman"/>
                          <a:cs typeface="Times New Roman"/>
                        </a:rPr>
                        <a:t>portfolio management </a:t>
                      </a:r>
                      <a:r>
                        <a:rPr lang="en-US" sz="1400" dirty="0" smtClean="0">
                          <a:latin typeface="+mn-lt"/>
                          <a:ea typeface="Times New Roman"/>
                          <a:cs typeface="Times New Roman"/>
                        </a:rPr>
                        <a:t>au</a:t>
                      </a:r>
                      <a:r>
                        <a:rPr lang="en-US" sz="1400" baseline="0" dirty="0" smtClean="0">
                          <a:latin typeface="+mn-lt"/>
                          <a:ea typeface="Times New Roman"/>
                          <a:cs typeface="Times New Roman"/>
                        </a:rPr>
                        <a:t> management des </a:t>
                      </a:r>
                      <a:r>
                        <a:rPr lang="en-US" sz="1400" baseline="0" dirty="0" err="1" smtClean="0">
                          <a:latin typeface="+mn-lt"/>
                          <a:ea typeface="Times New Roman"/>
                          <a:cs typeface="Times New Roman"/>
                        </a:rPr>
                        <a:t>biens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immobiliers</a:t>
                      </a:r>
                      <a:r>
                        <a:rPr lang="en-US" sz="1400" dirty="0" smtClean="0">
                          <a:latin typeface="+mn-lt"/>
                          <a:ea typeface="Times New Roman"/>
                          <a:cs typeface="Times New Roman"/>
                        </a:rPr>
                        <a:t>, </a:t>
                      </a:r>
                      <a:r>
                        <a:rPr lang="en-US" sz="1400" dirty="0" err="1" smtClean="0">
                          <a:latin typeface="+mn-lt"/>
                          <a:ea typeface="Times New Roman"/>
                          <a:cs typeface="Times New Roman"/>
                        </a:rPr>
                        <a:t>philantropiques</a:t>
                      </a:r>
                      <a:r>
                        <a:rPr lang="en-US" sz="1400" baseline="0" dirty="0" smtClean="0">
                          <a:latin typeface="+mn-lt"/>
                          <a:ea typeface="Times New Roman"/>
                          <a:cs typeface="Times New Roman"/>
                        </a:rPr>
                        <a:t> et </a:t>
                      </a:r>
                      <a:r>
                        <a:rPr lang="en-US" sz="1400" baseline="0" dirty="0" err="1" smtClean="0">
                          <a:latin typeface="+mn-lt"/>
                          <a:ea typeface="Times New Roman"/>
                          <a:cs typeface="Times New Roman"/>
                        </a:rPr>
                        <a:t>ce</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que</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l’on</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appelle</a:t>
                      </a:r>
                      <a:r>
                        <a:rPr lang="en-US" sz="1400" baseline="0" dirty="0" smtClean="0">
                          <a:latin typeface="+mn-lt"/>
                          <a:ea typeface="Times New Roman"/>
                          <a:cs typeface="Times New Roman"/>
                        </a:rPr>
                        <a:t> encore </a:t>
                      </a:r>
                      <a:r>
                        <a:rPr lang="en-US" sz="1400" dirty="0" smtClean="0">
                          <a:latin typeface="+mn-lt"/>
                          <a:ea typeface="Times New Roman"/>
                          <a:cs typeface="Times New Roman"/>
                        </a:rPr>
                        <a:t>"human </a:t>
                      </a:r>
                      <a:r>
                        <a:rPr lang="en-US" sz="1400" dirty="0">
                          <a:latin typeface="+mn-lt"/>
                          <a:ea typeface="Times New Roman"/>
                          <a:cs typeface="Times New Roman"/>
                        </a:rPr>
                        <a:t>and intellectual capital." </a:t>
                      </a:r>
                      <a:endParaRPr lang="fr-FR" sz="1400" dirty="0">
                        <a:latin typeface="+mn-lt"/>
                        <a:ea typeface="Calibri"/>
                        <a:cs typeface="Times New Roman"/>
                      </a:endParaRPr>
                    </a:p>
                  </a:txBody>
                  <a:tcPr marL="25000" marR="25000" marT="25000" marB="25000">
                    <a:lnL>
                      <a:noFill/>
                    </a:lnL>
                    <a:lnR>
                      <a:noFill/>
                    </a:lnR>
                    <a:lnT>
                      <a:noFill/>
                    </a:lnT>
                    <a:lnB>
                      <a:noFill/>
                    </a:lnB>
                    <a:solidFill>
                      <a:srgbClr val="FDE9D9"/>
                    </a:solidFill>
                  </a:tcPr>
                </a:tc>
              </a:tr>
              <a:tr h="1649681">
                <a:tc>
                  <a:txBody>
                    <a:bodyPr/>
                    <a:lstStyle/>
                    <a:p>
                      <a:pPr algn="ctr">
                        <a:lnSpc>
                          <a:spcPct val="115000"/>
                        </a:lnSpc>
                        <a:spcAft>
                          <a:spcPts val="0"/>
                        </a:spcAft>
                      </a:pPr>
                      <a:r>
                        <a:rPr lang="en-US" sz="1400" b="1" dirty="0" err="1">
                          <a:latin typeface="+mn-lt"/>
                          <a:ea typeface="Times New Roman"/>
                          <a:cs typeface="Times New Roman"/>
                        </a:rPr>
                        <a:t>Stillpoint</a:t>
                      </a:r>
                      <a:r>
                        <a:rPr lang="en-US" sz="1400" b="1" dirty="0">
                          <a:latin typeface="+mn-lt"/>
                          <a:ea typeface="Times New Roman"/>
                          <a:cs typeface="Times New Roman"/>
                        </a:rPr>
                        <a:t> Advisors Inc</a:t>
                      </a:r>
                      <a:r>
                        <a:rPr lang="en-US" sz="1400" dirty="0" smtClean="0">
                          <a:latin typeface="+mn-lt"/>
                          <a:ea typeface="Times New Roman"/>
                          <a:cs typeface="Times New Roman"/>
                        </a:rPr>
                        <a:t>.</a:t>
                      </a:r>
                    </a:p>
                    <a:p>
                      <a:pPr algn="ctr">
                        <a:lnSpc>
                          <a:spcPct val="115000"/>
                        </a:lnSpc>
                        <a:spcAft>
                          <a:spcPts val="0"/>
                        </a:spcAft>
                      </a:pPr>
                      <a:r>
                        <a:rPr lang="en-US" sz="1400" dirty="0" smtClean="0">
                          <a:latin typeface="+mn-lt"/>
                          <a:ea typeface="Times New Roman"/>
                          <a:cs typeface="Times New Roman"/>
                        </a:rPr>
                        <a:t> </a:t>
                      </a:r>
                      <a:r>
                        <a:rPr lang="en-US" sz="1400" dirty="0">
                          <a:latin typeface="+mn-lt"/>
                          <a:ea typeface="Times New Roman"/>
                          <a:cs typeface="Times New Roman"/>
                        </a:rPr>
                        <a:t/>
                      </a:r>
                      <a:br>
                        <a:rPr lang="en-US" sz="1400" dirty="0">
                          <a:latin typeface="+mn-lt"/>
                          <a:ea typeface="Times New Roman"/>
                          <a:cs typeface="Times New Roman"/>
                        </a:rPr>
                      </a:br>
                      <a:r>
                        <a:rPr lang="en-US" sz="1400" dirty="0">
                          <a:latin typeface="+mn-lt"/>
                          <a:ea typeface="Times New Roman"/>
                          <a:cs typeface="Times New Roman"/>
                        </a:rPr>
                        <a:t>Atlanta, Ga. </a:t>
                      </a:r>
                      <a:br>
                        <a:rPr lang="en-US" sz="1400" dirty="0">
                          <a:latin typeface="+mn-lt"/>
                          <a:ea typeface="Times New Roman"/>
                          <a:cs typeface="Times New Roman"/>
                        </a:rPr>
                      </a:br>
                      <a:r>
                        <a:rPr lang="en-US" sz="1400" dirty="0">
                          <a:latin typeface="+mn-lt"/>
                          <a:ea typeface="Times New Roman"/>
                          <a:cs typeface="Times New Roman"/>
                        </a:rPr>
                        <a:t>$1 </a:t>
                      </a:r>
                      <a:r>
                        <a:rPr lang="en-US" sz="1400" dirty="0" smtClean="0">
                          <a:latin typeface="+mn-lt"/>
                          <a:ea typeface="Times New Roman"/>
                          <a:cs typeface="Times New Roman"/>
                        </a:rPr>
                        <a:t>milliard </a:t>
                      </a:r>
                      <a:r>
                        <a:rPr lang="en-US" sz="1400" dirty="0" err="1" smtClean="0">
                          <a:latin typeface="+mn-lt"/>
                          <a:ea typeface="Times New Roman"/>
                          <a:cs typeface="Times New Roman"/>
                        </a:rPr>
                        <a:t>sous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gérance</a:t>
                      </a:r>
                      <a:r>
                        <a:rPr lang="en-US" sz="1400" dirty="0" smtClean="0">
                          <a:latin typeface="+mn-lt"/>
                          <a:ea typeface="Times New Roman"/>
                          <a:cs typeface="Times New Roman"/>
                        </a:rPr>
                        <a:t>; ne</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dévoile</a:t>
                      </a:r>
                      <a:r>
                        <a:rPr lang="en-US" sz="1400" baseline="0" dirty="0" smtClean="0">
                          <a:latin typeface="+mn-lt"/>
                          <a:ea typeface="Times New Roman"/>
                          <a:cs typeface="Times New Roman"/>
                        </a:rPr>
                        <a:t> pas son </a:t>
                      </a:r>
                      <a:r>
                        <a:rPr lang="en-US" sz="1400" baseline="0" dirty="0" err="1" smtClean="0">
                          <a:latin typeface="+mn-lt"/>
                          <a:ea typeface="Times New Roman"/>
                          <a:cs typeface="Times New Roman"/>
                        </a:rPr>
                        <a:t>nombre</a:t>
                      </a:r>
                      <a:r>
                        <a:rPr lang="en-US" sz="1400" baseline="0" dirty="0" smtClean="0">
                          <a:latin typeface="+mn-lt"/>
                          <a:ea typeface="Times New Roman"/>
                          <a:cs typeface="Times New Roman"/>
                        </a:rPr>
                        <a:t> de clients</a:t>
                      </a:r>
                      <a:r>
                        <a:rPr lang="en-US" sz="1400" dirty="0" smtClean="0">
                          <a:latin typeface="+mn-lt"/>
                          <a:ea typeface="Times New Roman"/>
                          <a:cs typeface="Times New Roman"/>
                        </a:rPr>
                        <a:t> </a:t>
                      </a:r>
                      <a:endParaRPr lang="fr-FR" sz="1400" dirty="0">
                        <a:latin typeface="+mn-lt"/>
                        <a:ea typeface="Calibri"/>
                        <a:cs typeface="Times New Roman"/>
                      </a:endParaRPr>
                    </a:p>
                  </a:txBody>
                  <a:tcPr marL="25000" marR="25000" marT="25000" marB="25000">
                    <a:lnL>
                      <a:noFill/>
                    </a:lnL>
                    <a:lnR>
                      <a:noFill/>
                    </a:lnR>
                    <a:lnT>
                      <a:noFill/>
                    </a:lnT>
                    <a:lnB>
                      <a:noFill/>
                    </a:lnB>
                    <a:solidFill>
                      <a:srgbClr val="FDE9D9"/>
                    </a:solidFill>
                  </a:tcPr>
                </a:tc>
                <a:tc>
                  <a:txBody>
                    <a:bodyPr/>
                    <a:lstStyle/>
                    <a:p>
                      <a:pPr algn="ctr">
                        <a:lnSpc>
                          <a:spcPct val="115000"/>
                        </a:lnSpc>
                        <a:spcAft>
                          <a:spcPts val="0"/>
                        </a:spcAft>
                      </a:pPr>
                      <a:endParaRPr lang="fr-FR" sz="1200" dirty="0" smtClean="0">
                        <a:latin typeface="+mn-lt"/>
                        <a:ea typeface="Times New Roman"/>
                        <a:cs typeface="Times New Roman"/>
                      </a:endParaRPr>
                    </a:p>
                    <a:p>
                      <a:pPr algn="ctr">
                        <a:lnSpc>
                          <a:spcPct val="115000"/>
                        </a:lnSpc>
                        <a:spcAft>
                          <a:spcPts val="0"/>
                        </a:spcAft>
                      </a:pPr>
                      <a:endParaRPr lang="fr-FR" sz="1200" dirty="0" smtClean="0">
                        <a:latin typeface="+mn-lt"/>
                        <a:ea typeface="Times New Roman"/>
                        <a:cs typeface="Times New Roman"/>
                      </a:endParaRPr>
                    </a:p>
                    <a:p>
                      <a:pPr algn="ctr">
                        <a:lnSpc>
                          <a:spcPct val="115000"/>
                        </a:lnSpc>
                        <a:spcAft>
                          <a:spcPts val="0"/>
                        </a:spcAft>
                      </a:pPr>
                      <a:r>
                        <a:rPr lang="fr-FR" sz="1200" dirty="0" smtClean="0">
                          <a:latin typeface="+mn-lt"/>
                          <a:ea typeface="Times New Roman"/>
                          <a:cs typeface="Times New Roman"/>
                        </a:rPr>
                        <a:t>$</a:t>
                      </a:r>
                      <a:r>
                        <a:rPr lang="fr-FR" sz="1200" dirty="0">
                          <a:latin typeface="+mn-lt"/>
                          <a:ea typeface="Times New Roman"/>
                          <a:cs typeface="Times New Roman"/>
                        </a:rPr>
                        <a:t>5 million </a:t>
                      </a:r>
                      <a:endParaRPr lang="fr-FR" sz="1200" dirty="0">
                        <a:latin typeface="+mn-lt"/>
                        <a:ea typeface="Calibri"/>
                        <a:cs typeface="Times New Roman"/>
                      </a:endParaRPr>
                    </a:p>
                  </a:txBody>
                  <a:tcPr marL="25000" marR="25000" marT="25000" marB="25000">
                    <a:lnL>
                      <a:noFill/>
                    </a:lnL>
                    <a:lnR>
                      <a:noFill/>
                    </a:lnR>
                    <a:lnT>
                      <a:noFill/>
                    </a:lnT>
                    <a:lnB>
                      <a:noFill/>
                    </a:lnB>
                    <a:solidFill>
                      <a:srgbClr val="FDE9D9"/>
                    </a:solidFill>
                  </a:tcPr>
                </a:tc>
                <a:tc>
                  <a:txBody>
                    <a:bodyPr/>
                    <a:lstStyle/>
                    <a:p>
                      <a:pPr algn="ctr">
                        <a:lnSpc>
                          <a:spcPct val="115000"/>
                        </a:lnSpc>
                        <a:spcAft>
                          <a:spcPts val="0"/>
                        </a:spcAft>
                      </a:pPr>
                      <a:endParaRPr lang="en-US" sz="1400" dirty="0" smtClean="0">
                        <a:latin typeface="+mn-lt"/>
                        <a:ea typeface="Times New Roman"/>
                        <a:cs typeface="Times New Roman"/>
                      </a:endParaRPr>
                    </a:p>
                    <a:p>
                      <a:pPr algn="ctr">
                        <a:lnSpc>
                          <a:spcPct val="115000"/>
                        </a:lnSpc>
                        <a:spcAft>
                          <a:spcPts val="0"/>
                        </a:spcAft>
                      </a:pPr>
                      <a:r>
                        <a:rPr lang="en-US" sz="1400" dirty="0" smtClean="0">
                          <a:latin typeface="+mn-lt"/>
                          <a:ea typeface="Times New Roman"/>
                          <a:cs typeface="Times New Roman"/>
                        </a:rPr>
                        <a:t>Brash </a:t>
                      </a:r>
                      <a:r>
                        <a:rPr lang="en-US" sz="1400" dirty="0" err="1" smtClean="0">
                          <a:latin typeface="+mn-lt"/>
                          <a:ea typeface="Times New Roman"/>
                          <a:cs typeface="Times New Roman"/>
                        </a:rPr>
                        <a:t>est</a:t>
                      </a:r>
                      <a:r>
                        <a:rPr lang="en-US" sz="1400" baseline="0" dirty="0" smtClean="0">
                          <a:latin typeface="+mn-lt"/>
                          <a:ea typeface="Times New Roman"/>
                          <a:cs typeface="Times New Roman"/>
                        </a:rPr>
                        <a:t> un nouveau venue </a:t>
                      </a:r>
                      <a:r>
                        <a:rPr lang="en-US" sz="1400" baseline="0" dirty="0" err="1" smtClean="0">
                          <a:latin typeface="+mn-lt"/>
                          <a:ea typeface="Times New Roman"/>
                          <a:cs typeface="Times New Roman"/>
                        </a:rPr>
                        <a:t>sur</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ce</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secteur</a:t>
                      </a:r>
                      <a:r>
                        <a:rPr lang="en-US" sz="1400" dirty="0" smtClean="0">
                          <a:latin typeface="+mn-lt"/>
                          <a:ea typeface="Times New Roman"/>
                          <a:cs typeface="Times New Roman"/>
                        </a:rPr>
                        <a:t>.</a:t>
                      </a:r>
                      <a:r>
                        <a:rPr lang="en-US" sz="1400" baseline="0" dirty="0" smtClean="0">
                          <a:latin typeface="+mn-lt"/>
                          <a:ea typeface="Times New Roman"/>
                          <a:cs typeface="Times New Roman"/>
                        </a:rPr>
                        <a:t> Sa </a:t>
                      </a:r>
                      <a:r>
                        <a:rPr lang="en-US" sz="1400" baseline="0" dirty="0" err="1" smtClean="0">
                          <a:latin typeface="+mn-lt"/>
                          <a:ea typeface="Times New Roman"/>
                          <a:cs typeface="Times New Roman"/>
                        </a:rPr>
                        <a:t>technologie</a:t>
                      </a:r>
                      <a:r>
                        <a:rPr lang="en-US" sz="1400" baseline="0" dirty="0" smtClean="0">
                          <a:latin typeface="+mn-lt"/>
                          <a:ea typeface="Times New Roman"/>
                          <a:cs typeface="Times New Roman"/>
                        </a:rPr>
                        <a:t> unique </a:t>
                      </a:r>
                      <a:r>
                        <a:rPr lang="en-US" sz="1400" baseline="0" dirty="0" err="1" smtClean="0">
                          <a:latin typeface="+mn-lt"/>
                          <a:ea typeface="Times New Roman"/>
                          <a:cs typeface="Times New Roman"/>
                        </a:rPr>
                        <a:t>l’autorise</a:t>
                      </a:r>
                      <a:r>
                        <a:rPr lang="en-US" sz="1400" baseline="0" dirty="0" smtClean="0">
                          <a:latin typeface="+mn-lt"/>
                          <a:ea typeface="Times New Roman"/>
                          <a:cs typeface="Times New Roman"/>
                        </a:rPr>
                        <a:t> à accepter des clients avec des gains </a:t>
                      </a:r>
                      <a:r>
                        <a:rPr lang="en-US" sz="1400" baseline="0" dirty="0" err="1" smtClean="0">
                          <a:latin typeface="+mn-lt"/>
                          <a:ea typeface="Times New Roman"/>
                          <a:cs typeface="Times New Roman"/>
                        </a:rPr>
                        <a:t>moitiés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moins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importants</a:t>
                      </a:r>
                      <a:r>
                        <a:rPr lang="en-US" sz="1400" baseline="0" dirty="0" smtClean="0">
                          <a:latin typeface="+mn-lt"/>
                          <a:ea typeface="Times New Roman"/>
                          <a:cs typeface="Times New Roman"/>
                        </a:rPr>
                        <a:t> </a:t>
                      </a:r>
                      <a:r>
                        <a:rPr lang="en-US" sz="1400" baseline="0" dirty="0" err="1" smtClean="0">
                          <a:latin typeface="+mn-lt"/>
                          <a:ea typeface="Times New Roman"/>
                          <a:cs typeface="Times New Roman"/>
                        </a:rPr>
                        <a:t>que</a:t>
                      </a:r>
                      <a:r>
                        <a:rPr lang="en-US" sz="1400" baseline="0" dirty="0" smtClean="0">
                          <a:latin typeface="+mn-lt"/>
                          <a:ea typeface="Times New Roman"/>
                          <a:cs typeface="Times New Roman"/>
                        </a:rPr>
                        <a:t> les </a:t>
                      </a:r>
                      <a:r>
                        <a:rPr lang="en-US" sz="1400" baseline="0" dirty="0" err="1" smtClean="0">
                          <a:latin typeface="+mn-lt"/>
                          <a:ea typeface="Times New Roman"/>
                          <a:cs typeface="Times New Roman"/>
                        </a:rPr>
                        <a:t>autres</a:t>
                      </a:r>
                      <a:r>
                        <a:rPr lang="en-US" sz="1400" baseline="0" dirty="0" smtClean="0">
                          <a:latin typeface="+mn-lt"/>
                          <a:ea typeface="Times New Roman"/>
                          <a:cs typeface="Times New Roman"/>
                        </a:rPr>
                        <a:t> multi </a:t>
                      </a:r>
                      <a:r>
                        <a:rPr lang="en-US" sz="1400" baseline="0" smtClean="0">
                          <a:latin typeface="+mn-lt"/>
                          <a:ea typeface="Times New Roman"/>
                          <a:cs typeface="Times New Roman"/>
                        </a:rPr>
                        <a:t>family offices</a:t>
                      </a:r>
                      <a:r>
                        <a:rPr lang="en-US" sz="1400" smtClean="0">
                          <a:latin typeface="+mn-lt"/>
                          <a:ea typeface="Times New Roman"/>
                          <a:cs typeface="Times New Roman"/>
                        </a:rPr>
                        <a:t>. </a:t>
                      </a:r>
                      <a:endParaRPr lang="fr-FR" sz="1400" dirty="0">
                        <a:latin typeface="+mn-lt"/>
                        <a:ea typeface="Calibri"/>
                        <a:cs typeface="Times New Roman"/>
                      </a:endParaRPr>
                    </a:p>
                  </a:txBody>
                  <a:tcPr marL="25000" marR="25000" marT="25000" marB="25000">
                    <a:lnL>
                      <a:noFill/>
                    </a:lnL>
                    <a:lnR>
                      <a:noFill/>
                    </a:lnR>
                    <a:lnT>
                      <a:noFill/>
                    </a:lnT>
                    <a:lnB>
                      <a:noFill/>
                    </a:lnB>
                    <a:solidFill>
                      <a:srgbClr val="FDE9D9"/>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294967295"/>
          </p:nvPr>
        </p:nvSpPr>
        <p:spPr>
          <a:xfrm>
            <a:off x="8358214" y="6215082"/>
            <a:ext cx="609600" cy="521208"/>
          </a:xfrm>
          <a:prstGeom prst="rect">
            <a:avLst/>
          </a:prstGeom>
        </p:spPr>
        <p:txBody>
          <a:bodyPr/>
          <a:lstStyle/>
          <a:p>
            <a:fld id="{CF4668DC-857F-487D-BFFA-8C0CA5037977}" type="slidenum">
              <a:rPr lang="fr-BE" b="1" smtClean="0"/>
              <a:pPr/>
              <a:t>8</a:t>
            </a:fld>
            <a:endParaRPr lang="fr-BE" b="1" dirty="0"/>
          </a:p>
        </p:txBody>
      </p:sp>
      <p:sp>
        <p:nvSpPr>
          <p:cNvPr id="7" name="Espace réservé du contenu 2"/>
          <p:cNvSpPr txBox="1">
            <a:spLocks/>
          </p:cNvSpPr>
          <p:nvPr/>
        </p:nvSpPr>
        <p:spPr>
          <a:xfrm>
            <a:off x="214282" y="642918"/>
            <a:ext cx="8643998" cy="5643602"/>
          </a:xfrm>
          <a:prstGeom prst="roundRect">
            <a:avLst>
              <a:gd name="adj" fmla="val 7343"/>
            </a:avLst>
          </a:prstGeom>
          <a:ln w="28575">
            <a:solidFill>
              <a:schemeClr val="accent1"/>
            </a:solidFill>
          </a:ln>
          <a:scene3d>
            <a:camera prst="orthographicFront"/>
            <a:lightRig rig="threePt" dir="t"/>
          </a:scene3d>
          <a:sp3d/>
        </p:spPr>
        <p:txBody>
          <a:bodyPr vert="horz" lIns="90000" tIns="216000">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fr-FR"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ZoneTexte 13"/>
          <p:cNvSpPr txBox="1"/>
          <p:nvPr/>
        </p:nvSpPr>
        <p:spPr>
          <a:xfrm>
            <a:off x="714348" y="571480"/>
            <a:ext cx="237566" cy="923330"/>
          </a:xfrm>
          <a:prstGeom prst="rect">
            <a:avLst/>
          </a:prstGeom>
          <a:noFill/>
        </p:spPr>
        <p:txBody>
          <a:bodyPr wrap="none" rtlCol="0">
            <a:spAutoFit/>
          </a:bodyPr>
          <a:lstStyle/>
          <a:p>
            <a:endParaRPr lang="fr-FR" dirty="0" smtClean="0"/>
          </a:p>
          <a:p>
            <a:endParaRPr lang="fr-FR" dirty="0" smtClean="0"/>
          </a:p>
          <a:p>
            <a:r>
              <a:rPr lang="fr-FR" dirty="0" smtClean="0"/>
              <a:t> </a:t>
            </a:r>
            <a:endParaRPr lang="fr-FR" dirty="0"/>
          </a:p>
        </p:txBody>
      </p:sp>
      <p:sp useBgFill="1">
        <p:nvSpPr>
          <p:cNvPr id="6" name="ZoneTexte 5"/>
          <p:cNvSpPr txBox="1"/>
          <p:nvPr/>
        </p:nvSpPr>
        <p:spPr>
          <a:xfrm>
            <a:off x="857224" y="357166"/>
            <a:ext cx="6000792" cy="677108"/>
          </a:xfrm>
          <a:prstGeom prst="rect">
            <a:avLst/>
          </a:prstGeom>
        </p:spPr>
        <p:txBody>
          <a:bodyPr wrap="square" rtlCol="0">
            <a:spAutoFit/>
          </a:bodyPr>
          <a:lstStyle/>
          <a:p>
            <a:pPr marL="0" lvl="1"/>
            <a:r>
              <a:rPr lang="fr-FR" sz="2000" b="1" dirty="0" smtClean="0">
                <a:solidFill>
                  <a:schemeClr val="accent1"/>
                </a:solidFill>
              </a:rPr>
              <a:t>c. Le </a:t>
            </a:r>
            <a:r>
              <a:rPr lang="fr-FR" sz="2000" b="1" dirty="0" err="1" smtClean="0">
                <a:solidFill>
                  <a:schemeClr val="accent1"/>
                </a:solidFill>
              </a:rPr>
              <a:t>Family</a:t>
            </a:r>
            <a:r>
              <a:rPr lang="fr-FR" sz="2000" b="1" dirty="0" smtClean="0">
                <a:solidFill>
                  <a:schemeClr val="accent1"/>
                </a:solidFill>
              </a:rPr>
              <a:t> Office et les autres services patrimoniaux?</a:t>
            </a:r>
          </a:p>
          <a:p>
            <a:endParaRPr lang="fr-FR" dirty="0"/>
          </a:p>
        </p:txBody>
      </p:sp>
      <p:sp>
        <p:nvSpPr>
          <p:cNvPr id="8" name="ZoneTexte 7"/>
          <p:cNvSpPr txBox="1"/>
          <p:nvPr/>
        </p:nvSpPr>
        <p:spPr>
          <a:xfrm>
            <a:off x="357158" y="928670"/>
            <a:ext cx="8358246" cy="4524315"/>
          </a:xfrm>
          <a:prstGeom prst="rect">
            <a:avLst/>
          </a:prstGeom>
          <a:noFill/>
        </p:spPr>
        <p:txBody>
          <a:bodyPr wrap="square" rtlCol="0">
            <a:spAutoFit/>
          </a:bodyPr>
          <a:lstStyle/>
          <a:p>
            <a:pPr algn="just"/>
            <a:endParaRPr lang="fr-FR" dirty="0" smtClean="0"/>
          </a:p>
          <a:p>
            <a:pPr algn="just"/>
            <a:r>
              <a:rPr lang="fr-FR" dirty="0" smtClean="0"/>
              <a:t>A la différence de la Gestion privée, le </a:t>
            </a:r>
            <a:r>
              <a:rPr lang="fr-FR" dirty="0" err="1" smtClean="0"/>
              <a:t>Family</a:t>
            </a:r>
            <a:r>
              <a:rPr lang="fr-FR" dirty="0" smtClean="0"/>
              <a:t> Office </a:t>
            </a:r>
            <a:r>
              <a:rPr lang="fr-FR" b="1" i="1" dirty="0" smtClean="0"/>
              <a:t>ne se limite à la gestion financière </a:t>
            </a:r>
            <a:r>
              <a:rPr lang="fr-FR" dirty="0" smtClean="0"/>
              <a:t>et aborde d’autres thématiques spécifiques en fonction des besoins des familles : fiscalité, gouvernance, éducation, philanthropie… En relation très étroite avec la famille, </a:t>
            </a:r>
          </a:p>
          <a:p>
            <a:pPr algn="just"/>
            <a:r>
              <a:rPr lang="fr-FR" dirty="0" smtClean="0"/>
              <a:t>il a un </a:t>
            </a:r>
            <a:r>
              <a:rPr lang="fr-FR" b="1" i="1" dirty="0" smtClean="0"/>
              <a:t>rôle de conseil </a:t>
            </a:r>
            <a:r>
              <a:rPr lang="fr-FR" dirty="0" smtClean="0"/>
              <a:t>et apporte des solutions aux problématiques</a:t>
            </a:r>
          </a:p>
          <a:p>
            <a:pPr algn="just"/>
            <a:endParaRPr lang="fr-FR" dirty="0" smtClean="0"/>
          </a:p>
          <a:p>
            <a:pPr algn="just"/>
            <a:endParaRPr lang="fr-FR" dirty="0" smtClean="0"/>
          </a:p>
          <a:p>
            <a:pPr algn="just"/>
            <a:r>
              <a:rPr lang="fr-FR" dirty="0" smtClean="0"/>
              <a:t>Les conseillers en gestion de patrimoine quant à eux </a:t>
            </a:r>
            <a:r>
              <a:rPr lang="fr-FR" b="1" i="1" dirty="0" smtClean="0"/>
              <a:t>vendent</a:t>
            </a:r>
            <a:r>
              <a:rPr lang="fr-FR" dirty="0" smtClean="0"/>
              <a:t> avant tout des solutions à leurs clients.</a:t>
            </a:r>
          </a:p>
          <a:p>
            <a:pPr algn="just"/>
            <a:endParaRPr lang="fr-FR" dirty="0" smtClean="0"/>
          </a:p>
          <a:p>
            <a:pPr algn="just"/>
            <a:endParaRPr lang="fr-FR" dirty="0" smtClean="0"/>
          </a:p>
          <a:p>
            <a:pPr algn="just"/>
            <a:r>
              <a:rPr lang="fr-FR" dirty="0" smtClean="0"/>
              <a:t>Les maitres mots sont donc </a:t>
            </a:r>
            <a:r>
              <a:rPr lang="fr-FR" b="1" i="1" dirty="0" smtClean="0"/>
              <a:t>neutralité</a:t>
            </a:r>
            <a:r>
              <a:rPr lang="fr-FR" dirty="0" smtClean="0"/>
              <a:t> et </a:t>
            </a:r>
            <a:r>
              <a:rPr lang="fr-FR" b="1" i="1" dirty="0" smtClean="0"/>
              <a:t>intégrité.</a:t>
            </a:r>
            <a:r>
              <a:rPr lang="fr-FR" dirty="0" smtClean="0"/>
              <a:t> La gestion d’un patrimoine complexe et unique ne peut être transférée ni stéréotypée. C’est pourquoi, les sociétés proposant des services de </a:t>
            </a:r>
            <a:r>
              <a:rPr lang="fr-FR" dirty="0" err="1" smtClean="0"/>
              <a:t>Family</a:t>
            </a:r>
            <a:r>
              <a:rPr lang="fr-FR" dirty="0" smtClean="0"/>
              <a:t> office </a:t>
            </a:r>
            <a:r>
              <a:rPr lang="fr-FR" b="1" i="1" dirty="0" smtClean="0"/>
              <a:t>se retiennent de proposer des solutions </a:t>
            </a:r>
            <a:r>
              <a:rPr lang="fr-FR" dirty="0" smtClean="0"/>
              <a:t>de placement du groupe. Le conseil apporté aux familles est donc « </a:t>
            </a:r>
            <a:r>
              <a:rPr lang="fr-FR" b="1" i="1" dirty="0" smtClean="0"/>
              <a:t>objectif</a:t>
            </a:r>
            <a:r>
              <a:rPr lang="fr-FR" dirty="0" smtClean="0"/>
              <a:t> » et n’est pas dénaturé par des objectifs de </a:t>
            </a:r>
            <a:r>
              <a:rPr lang="fr-FR" b="1" i="1" dirty="0" smtClean="0"/>
              <a:t>rentabilité.</a:t>
            </a:r>
            <a:endParaRPr lang="fr-FR"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3071810"/>
            <a:ext cx="7805766" cy="785834"/>
          </a:xfrm>
        </p:spPr>
        <p:txBody>
          <a:bodyPr vert="horz" anchor="b">
            <a:normAutofit fontScale="90000"/>
          </a:bodyPr>
          <a:lstStyle/>
          <a:p>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
            </a:r>
            <a:br>
              <a:rPr lang="fr-FR" sz="4000" dirty="0" smtClean="0">
                <a:solidFill>
                  <a:schemeClr val="accent1"/>
                </a:solidFill>
              </a:rPr>
            </a:br>
            <a:r>
              <a:rPr lang="fr-FR" sz="4000" dirty="0" smtClean="0">
                <a:solidFill>
                  <a:schemeClr val="accent1"/>
                </a:solidFill>
              </a:rPr>
              <a:t>L’impact de la crise sur les HNWI</a:t>
            </a:r>
            <a:br>
              <a:rPr lang="fr-FR" sz="4000" dirty="0" smtClean="0">
                <a:solidFill>
                  <a:schemeClr val="accent1"/>
                </a:solidFill>
              </a:rPr>
            </a:br>
            <a:endParaRPr lang="fr-FR" sz="4000" dirty="0">
              <a:solidFill>
                <a:schemeClr val="accent1"/>
              </a:solidFill>
            </a:endParaRPr>
          </a:p>
        </p:txBody>
      </p:sp>
      <p:sp>
        <p:nvSpPr>
          <p:cNvPr id="4" name="Espace réservé du numéro de diapositive 3"/>
          <p:cNvSpPr>
            <a:spLocks noGrp="1"/>
          </p:cNvSpPr>
          <p:nvPr>
            <p:ph type="sldNum" sz="quarter" idx="4294967295"/>
          </p:nvPr>
        </p:nvSpPr>
        <p:spPr>
          <a:xfrm>
            <a:off x="8143900" y="5857892"/>
            <a:ext cx="609600" cy="521208"/>
          </a:xfrm>
          <a:prstGeom prst="rect">
            <a:avLst/>
          </a:prstGeom>
        </p:spPr>
        <p:txBody>
          <a:bodyPr/>
          <a:lstStyle/>
          <a:p>
            <a:fld id="{CF4668DC-857F-487D-BFFA-8C0CA5037977}" type="slidenum">
              <a:rPr lang="fr-BE" b="1" smtClean="0"/>
              <a:pPr/>
              <a:t>9</a:t>
            </a:fld>
            <a:endParaRPr lang="fr-BE" b="1" dirty="0"/>
          </a:p>
        </p:txBody>
      </p:sp>
      <p:cxnSp>
        <p:nvCxnSpPr>
          <p:cNvPr id="12" name="Connecteur droit 11"/>
          <p:cNvCxnSpPr/>
          <p:nvPr/>
        </p:nvCxnSpPr>
        <p:spPr>
          <a:xfrm>
            <a:off x="571472" y="3857628"/>
            <a:ext cx="8072494" cy="1588"/>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13" name="Connecteur droit 12"/>
          <p:cNvCxnSpPr/>
          <p:nvPr/>
        </p:nvCxnSpPr>
        <p:spPr>
          <a:xfrm>
            <a:off x="500034" y="2143116"/>
            <a:ext cx="8072494" cy="1588"/>
          </a:xfrm>
          <a:prstGeom prst="line">
            <a:avLst/>
          </a:prstGeom>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430</TotalTime>
  <Words>1684</Words>
  <Application>Microsoft Office PowerPoint</Application>
  <PresentationFormat>Affichage à l'écran (4:3)</PresentationFormat>
  <Paragraphs>265</Paragraphs>
  <Slides>18</Slides>
  <Notes>17</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Les Family Office face à la crise financière  La nécessité de s’adapter à la nouvelle donne </vt:lpstr>
      <vt:lpstr>Plan de la présentation</vt:lpstr>
      <vt:lpstr>         Présentation du secteur du Family Office </vt:lpstr>
      <vt:lpstr>Diapositive 4</vt:lpstr>
      <vt:lpstr>Diapositive 5</vt:lpstr>
      <vt:lpstr>Diapositive 6</vt:lpstr>
      <vt:lpstr>Diapositive 7</vt:lpstr>
      <vt:lpstr>Diapositive 8</vt:lpstr>
      <vt:lpstr>         L’impact de la crise sur les HNWI </vt:lpstr>
      <vt:lpstr>Diapositive 10</vt:lpstr>
      <vt:lpstr>Diapositive 11</vt:lpstr>
      <vt:lpstr>Diapositive 12</vt:lpstr>
      <vt:lpstr>Diapositive 13</vt:lpstr>
      <vt:lpstr>         Quel nouveau fonctionnement pour les Family Office? </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de la présentation</dc:title>
  <cp:lastModifiedBy>longin</cp:lastModifiedBy>
  <cp:revision>68</cp:revision>
  <dcterms:modified xsi:type="dcterms:W3CDTF">2010-05-05T08:17:26Z</dcterms:modified>
</cp:coreProperties>
</file>