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1" r:id="rId1"/>
  </p:sldMasterIdLst>
  <p:notesMasterIdLst>
    <p:notesMasterId r:id="rId21"/>
  </p:notesMasterIdLst>
  <p:sldIdLst>
    <p:sldId id="256" r:id="rId2"/>
    <p:sldId id="267" r:id="rId3"/>
    <p:sldId id="270" r:id="rId4"/>
    <p:sldId id="301" r:id="rId5"/>
    <p:sldId id="302" r:id="rId6"/>
    <p:sldId id="275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58" r:id="rId15"/>
    <p:sldId id="297" r:id="rId16"/>
    <p:sldId id="298" r:id="rId17"/>
    <p:sldId id="299" r:id="rId18"/>
    <p:sldId id="300" r:id="rId19"/>
    <p:sldId id="295" r:id="rId20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88713" autoAdjust="0"/>
  </p:normalViewPr>
  <p:slideViewPr>
    <p:cSldViewPr>
      <p:cViewPr varScale="1">
        <p:scale>
          <a:sx n="74" d="100"/>
          <a:sy n="74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62415-72AD-4358-BCA9-5DC3D78D53E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A016B77-56A2-486D-BFAE-B7515CF12D49}">
      <dgm:prSet phldrT="[Texte]"/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Prestige </a:t>
          </a:r>
          <a:r>
            <a:rPr lang="fr-FR" dirty="0" err="1" smtClean="0">
              <a:solidFill>
                <a:schemeClr val="bg1"/>
              </a:solidFill>
            </a:rPr>
            <a:t>Madoff</a:t>
          </a:r>
          <a:endParaRPr lang="fr-FR" dirty="0">
            <a:solidFill>
              <a:schemeClr val="bg1"/>
            </a:solidFill>
          </a:endParaRPr>
        </a:p>
      </dgm:t>
    </dgm:pt>
    <dgm:pt modelId="{11BB5D6C-A566-45F0-8167-315D0575695C}" type="parTrans" cxnId="{272050B0-7308-42F8-9A27-5E44F38BCD43}">
      <dgm:prSet/>
      <dgm:spPr/>
      <dgm:t>
        <a:bodyPr/>
        <a:lstStyle/>
        <a:p>
          <a:endParaRPr lang="fr-FR"/>
        </a:p>
      </dgm:t>
    </dgm:pt>
    <dgm:pt modelId="{95F857F0-4EFA-43AC-BD52-AF33419AA2D1}" type="sibTrans" cxnId="{272050B0-7308-42F8-9A27-5E44F38BCD43}">
      <dgm:prSet/>
      <dgm:spPr/>
      <dgm:t>
        <a:bodyPr/>
        <a:lstStyle/>
        <a:p>
          <a:endParaRPr lang="fr-FR"/>
        </a:p>
      </dgm:t>
    </dgm:pt>
    <dgm:pt modelId="{FB3D1B7F-8CCF-4963-81BA-9ACE078F9BB5}">
      <dgm:prSet phldrT="[Texte]"/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Fonds récoltés</a:t>
          </a:r>
          <a:endParaRPr lang="fr-FR" dirty="0">
            <a:solidFill>
              <a:schemeClr val="bg1"/>
            </a:solidFill>
          </a:endParaRPr>
        </a:p>
      </dgm:t>
    </dgm:pt>
    <dgm:pt modelId="{62C7BD9F-E178-42E7-A7DB-2F5A15C01036}" type="parTrans" cxnId="{1E37D686-04CF-4AAD-992A-BFE80E0DCE82}">
      <dgm:prSet/>
      <dgm:spPr/>
      <dgm:t>
        <a:bodyPr/>
        <a:lstStyle/>
        <a:p>
          <a:endParaRPr lang="fr-FR"/>
        </a:p>
      </dgm:t>
    </dgm:pt>
    <dgm:pt modelId="{E7805298-D6AD-4B08-B5C1-0211FAA311CC}" type="sibTrans" cxnId="{1E37D686-04CF-4AAD-992A-BFE80E0DCE82}">
      <dgm:prSet/>
      <dgm:spPr/>
      <dgm:t>
        <a:bodyPr/>
        <a:lstStyle/>
        <a:p>
          <a:endParaRPr lang="fr-FR"/>
        </a:p>
      </dgm:t>
    </dgm:pt>
    <dgm:pt modelId="{19B79A9F-6E70-43C6-A5D3-0C8A83FC7767}">
      <dgm:prSet phldrT="[Texte]"/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Forte rentabilité assurée</a:t>
          </a:r>
          <a:endParaRPr lang="fr-FR" dirty="0">
            <a:solidFill>
              <a:schemeClr val="bg1"/>
            </a:solidFill>
          </a:endParaRPr>
        </a:p>
      </dgm:t>
    </dgm:pt>
    <dgm:pt modelId="{A4D32687-6A88-44EC-9ACA-BFEB2B5DD3F5}" type="parTrans" cxnId="{9A9A4346-9EED-4747-A24D-F5CA979DEE9C}">
      <dgm:prSet/>
      <dgm:spPr/>
      <dgm:t>
        <a:bodyPr/>
        <a:lstStyle/>
        <a:p>
          <a:endParaRPr lang="fr-FR"/>
        </a:p>
      </dgm:t>
    </dgm:pt>
    <dgm:pt modelId="{542A6B2A-B18E-4484-8CC2-3011F964A8C1}" type="sibTrans" cxnId="{9A9A4346-9EED-4747-A24D-F5CA979DEE9C}">
      <dgm:prSet/>
      <dgm:spPr/>
      <dgm:t>
        <a:bodyPr/>
        <a:lstStyle/>
        <a:p>
          <a:endParaRPr lang="fr-FR"/>
        </a:p>
      </dgm:t>
    </dgm:pt>
    <dgm:pt modelId="{4541DF82-EAB3-4CDB-BB09-3F2F18E9F300}">
      <dgm:prSet phldrT="[Texte]"/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Premiers remboursements : la confiance se renforce </a:t>
          </a:r>
          <a:endParaRPr lang="fr-FR" dirty="0">
            <a:solidFill>
              <a:schemeClr val="bg1"/>
            </a:solidFill>
          </a:endParaRPr>
        </a:p>
      </dgm:t>
    </dgm:pt>
    <dgm:pt modelId="{6289D74F-675E-4958-A2F2-5CFE5283A5B2}" type="parTrans" cxnId="{62E7540B-B67B-41C8-8CB4-2E06A11CCBD9}">
      <dgm:prSet/>
      <dgm:spPr/>
      <dgm:t>
        <a:bodyPr/>
        <a:lstStyle/>
        <a:p>
          <a:endParaRPr lang="fr-FR"/>
        </a:p>
      </dgm:t>
    </dgm:pt>
    <dgm:pt modelId="{6FAB6EDD-660B-4576-AFB9-C1870BC24051}" type="sibTrans" cxnId="{62E7540B-B67B-41C8-8CB4-2E06A11CCBD9}">
      <dgm:prSet/>
      <dgm:spPr/>
      <dgm:t>
        <a:bodyPr/>
        <a:lstStyle/>
        <a:p>
          <a:endParaRPr lang="fr-FR"/>
        </a:p>
      </dgm:t>
    </dgm:pt>
    <dgm:pt modelId="{7803B1CF-241F-4F7F-80EE-1759DCEA28F4}">
      <dgm:prSet phldrT="[Texte]"/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L’arrivée des fonds s’intensifient</a:t>
          </a:r>
          <a:endParaRPr lang="fr-FR" dirty="0">
            <a:solidFill>
              <a:schemeClr val="bg1"/>
            </a:solidFill>
          </a:endParaRPr>
        </a:p>
      </dgm:t>
    </dgm:pt>
    <dgm:pt modelId="{CF51F508-52E2-4525-9B60-68BC5E47E615}" type="parTrans" cxnId="{2B13AD6A-AB82-4211-A148-508DF24F2F95}">
      <dgm:prSet/>
      <dgm:spPr/>
      <dgm:t>
        <a:bodyPr/>
        <a:lstStyle/>
        <a:p>
          <a:endParaRPr lang="fr-FR"/>
        </a:p>
      </dgm:t>
    </dgm:pt>
    <dgm:pt modelId="{90F56787-2A92-4C08-9AC2-DA00A5368F62}" type="sibTrans" cxnId="{2B13AD6A-AB82-4211-A148-508DF24F2F95}">
      <dgm:prSet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/>
        </a:p>
      </dgm:t>
    </dgm:pt>
    <dgm:pt modelId="{BDB6F9B8-C93D-45AF-B899-146917CDB589}" type="pres">
      <dgm:prSet presAssocID="{06E62415-72AD-4358-BCA9-5DC3D78D53E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C053F9-1C6C-4A08-BD56-737FC73FEA12}" type="pres">
      <dgm:prSet presAssocID="{4A016B77-56A2-486D-BFAE-B7515CF12D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942309-5F3A-4503-9078-212F9491141B}" type="pres">
      <dgm:prSet presAssocID="{4A016B77-56A2-486D-BFAE-B7515CF12D49}" presName="spNode" presStyleCnt="0"/>
      <dgm:spPr/>
    </dgm:pt>
    <dgm:pt modelId="{798E5B69-AB0D-48C1-8A24-13124BBCB8AD}" type="pres">
      <dgm:prSet presAssocID="{95F857F0-4EFA-43AC-BD52-AF33419AA2D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70FFB8D-6EED-48B6-ABE7-74CBEFF57A6F}" type="pres">
      <dgm:prSet presAssocID="{FB3D1B7F-8CCF-4963-81BA-9ACE078F9BB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0C1A96-4FC9-44E2-B931-F5E15E9D901D}" type="pres">
      <dgm:prSet presAssocID="{FB3D1B7F-8CCF-4963-81BA-9ACE078F9BB5}" presName="spNode" presStyleCnt="0"/>
      <dgm:spPr/>
    </dgm:pt>
    <dgm:pt modelId="{4080AB1D-24C8-4A1B-B263-59C57A70AE29}" type="pres">
      <dgm:prSet presAssocID="{E7805298-D6AD-4B08-B5C1-0211FAA311CC}" presName="sibTrans" presStyleLbl="sibTrans1D1" presStyleIdx="1" presStyleCnt="5"/>
      <dgm:spPr/>
      <dgm:t>
        <a:bodyPr/>
        <a:lstStyle/>
        <a:p>
          <a:endParaRPr lang="fr-FR"/>
        </a:p>
      </dgm:t>
    </dgm:pt>
    <dgm:pt modelId="{C439618A-B000-47C0-8B69-ED92F8AB4DE1}" type="pres">
      <dgm:prSet presAssocID="{19B79A9F-6E70-43C6-A5D3-0C8A83FC77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DC368C-35F4-4036-9B34-A2F3C5273325}" type="pres">
      <dgm:prSet presAssocID="{19B79A9F-6E70-43C6-A5D3-0C8A83FC7767}" presName="spNode" presStyleCnt="0"/>
      <dgm:spPr/>
    </dgm:pt>
    <dgm:pt modelId="{0A94A46C-3685-4BD3-874F-060D0682BA24}" type="pres">
      <dgm:prSet presAssocID="{542A6B2A-B18E-4484-8CC2-3011F964A8C1}" presName="sibTrans" presStyleLbl="sibTrans1D1" presStyleIdx="2" presStyleCnt="5"/>
      <dgm:spPr/>
      <dgm:t>
        <a:bodyPr/>
        <a:lstStyle/>
        <a:p>
          <a:endParaRPr lang="fr-FR"/>
        </a:p>
      </dgm:t>
    </dgm:pt>
    <dgm:pt modelId="{7EB6D0C8-0062-49FC-BE0F-FB76B0B89F8F}" type="pres">
      <dgm:prSet presAssocID="{4541DF82-EAB3-4CDB-BB09-3F2F18E9F30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9733DC-39ED-4AD6-904E-DDC92D82F437}" type="pres">
      <dgm:prSet presAssocID="{4541DF82-EAB3-4CDB-BB09-3F2F18E9F300}" presName="spNode" presStyleCnt="0"/>
      <dgm:spPr/>
    </dgm:pt>
    <dgm:pt modelId="{A49604BB-CA96-4311-BE69-C4DE55AB8F66}" type="pres">
      <dgm:prSet presAssocID="{6FAB6EDD-660B-4576-AFB9-C1870BC24051}" presName="sibTrans" presStyleLbl="sibTrans1D1" presStyleIdx="3" presStyleCnt="5"/>
      <dgm:spPr/>
      <dgm:t>
        <a:bodyPr/>
        <a:lstStyle/>
        <a:p>
          <a:endParaRPr lang="fr-FR"/>
        </a:p>
      </dgm:t>
    </dgm:pt>
    <dgm:pt modelId="{5EFA27F4-37BF-47D7-BD88-0578FEA024A5}" type="pres">
      <dgm:prSet presAssocID="{7803B1CF-241F-4F7F-80EE-1759DCEA28F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66D277-4719-474F-8157-0F3F3A70CA65}" type="pres">
      <dgm:prSet presAssocID="{7803B1CF-241F-4F7F-80EE-1759DCEA28F4}" presName="spNode" presStyleCnt="0"/>
      <dgm:spPr/>
    </dgm:pt>
    <dgm:pt modelId="{DC4E9D5B-ED19-41FE-8F79-4D5490904676}" type="pres">
      <dgm:prSet presAssocID="{90F56787-2A92-4C08-9AC2-DA00A5368F62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FFB9D321-A7FB-46EF-8A76-65FC7672056E}" type="presOf" srcId="{542A6B2A-B18E-4484-8CC2-3011F964A8C1}" destId="{0A94A46C-3685-4BD3-874F-060D0682BA24}" srcOrd="0" destOrd="0" presId="urn:microsoft.com/office/officeart/2005/8/layout/cycle5"/>
    <dgm:cxn modelId="{272050B0-7308-42F8-9A27-5E44F38BCD43}" srcId="{06E62415-72AD-4358-BCA9-5DC3D78D53E9}" destId="{4A016B77-56A2-486D-BFAE-B7515CF12D49}" srcOrd="0" destOrd="0" parTransId="{11BB5D6C-A566-45F0-8167-315D0575695C}" sibTransId="{95F857F0-4EFA-43AC-BD52-AF33419AA2D1}"/>
    <dgm:cxn modelId="{45DBCA71-2D9B-4976-BB48-C7115F4CA98C}" type="presOf" srcId="{4A016B77-56A2-486D-BFAE-B7515CF12D49}" destId="{ADC053F9-1C6C-4A08-BD56-737FC73FEA12}" srcOrd="0" destOrd="0" presId="urn:microsoft.com/office/officeart/2005/8/layout/cycle5"/>
    <dgm:cxn modelId="{5ABDA6BD-482F-470E-AB44-54E642AEA21A}" type="presOf" srcId="{06E62415-72AD-4358-BCA9-5DC3D78D53E9}" destId="{BDB6F9B8-C93D-45AF-B899-146917CDB589}" srcOrd="0" destOrd="0" presId="urn:microsoft.com/office/officeart/2005/8/layout/cycle5"/>
    <dgm:cxn modelId="{10610D85-1BC5-4F66-87F8-29EE5365C380}" type="presOf" srcId="{E7805298-D6AD-4B08-B5C1-0211FAA311CC}" destId="{4080AB1D-24C8-4A1B-B263-59C57A70AE29}" srcOrd="0" destOrd="0" presId="urn:microsoft.com/office/officeart/2005/8/layout/cycle5"/>
    <dgm:cxn modelId="{1E37D686-04CF-4AAD-992A-BFE80E0DCE82}" srcId="{06E62415-72AD-4358-BCA9-5DC3D78D53E9}" destId="{FB3D1B7F-8CCF-4963-81BA-9ACE078F9BB5}" srcOrd="1" destOrd="0" parTransId="{62C7BD9F-E178-42E7-A7DB-2F5A15C01036}" sibTransId="{E7805298-D6AD-4B08-B5C1-0211FAA311CC}"/>
    <dgm:cxn modelId="{C59365AF-2861-4D72-B076-6EC6951C9666}" type="presOf" srcId="{19B79A9F-6E70-43C6-A5D3-0C8A83FC7767}" destId="{C439618A-B000-47C0-8B69-ED92F8AB4DE1}" srcOrd="0" destOrd="0" presId="urn:microsoft.com/office/officeart/2005/8/layout/cycle5"/>
    <dgm:cxn modelId="{7C9079FF-E762-4705-991B-991AB4E904AD}" type="presOf" srcId="{7803B1CF-241F-4F7F-80EE-1759DCEA28F4}" destId="{5EFA27F4-37BF-47D7-BD88-0578FEA024A5}" srcOrd="0" destOrd="0" presId="urn:microsoft.com/office/officeart/2005/8/layout/cycle5"/>
    <dgm:cxn modelId="{553DE4C7-41EE-4CC3-8169-5930EB1A205F}" type="presOf" srcId="{95F857F0-4EFA-43AC-BD52-AF33419AA2D1}" destId="{798E5B69-AB0D-48C1-8A24-13124BBCB8AD}" srcOrd="0" destOrd="0" presId="urn:microsoft.com/office/officeart/2005/8/layout/cycle5"/>
    <dgm:cxn modelId="{62E7540B-B67B-41C8-8CB4-2E06A11CCBD9}" srcId="{06E62415-72AD-4358-BCA9-5DC3D78D53E9}" destId="{4541DF82-EAB3-4CDB-BB09-3F2F18E9F300}" srcOrd="3" destOrd="0" parTransId="{6289D74F-675E-4958-A2F2-5CFE5283A5B2}" sibTransId="{6FAB6EDD-660B-4576-AFB9-C1870BC24051}"/>
    <dgm:cxn modelId="{F9017F22-D463-4FE0-8950-D6490D85442E}" type="presOf" srcId="{90F56787-2A92-4C08-9AC2-DA00A5368F62}" destId="{DC4E9D5B-ED19-41FE-8F79-4D5490904676}" srcOrd="0" destOrd="0" presId="urn:microsoft.com/office/officeart/2005/8/layout/cycle5"/>
    <dgm:cxn modelId="{36361B81-ABB4-4862-AD7C-4F692D255DE2}" type="presOf" srcId="{6FAB6EDD-660B-4576-AFB9-C1870BC24051}" destId="{A49604BB-CA96-4311-BE69-C4DE55AB8F66}" srcOrd="0" destOrd="0" presId="urn:microsoft.com/office/officeart/2005/8/layout/cycle5"/>
    <dgm:cxn modelId="{DC1529E5-BEA0-4377-A176-470AB906E4EB}" type="presOf" srcId="{FB3D1B7F-8CCF-4963-81BA-9ACE078F9BB5}" destId="{470FFB8D-6EED-48B6-ABE7-74CBEFF57A6F}" srcOrd="0" destOrd="0" presId="urn:microsoft.com/office/officeart/2005/8/layout/cycle5"/>
    <dgm:cxn modelId="{9A9A4346-9EED-4747-A24D-F5CA979DEE9C}" srcId="{06E62415-72AD-4358-BCA9-5DC3D78D53E9}" destId="{19B79A9F-6E70-43C6-A5D3-0C8A83FC7767}" srcOrd="2" destOrd="0" parTransId="{A4D32687-6A88-44EC-9ACA-BFEB2B5DD3F5}" sibTransId="{542A6B2A-B18E-4484-8CC2-3011F964A8C1}"/>
    <dgm:cxn modelId="{316E313B-057B-47C5-A555-A991521B1A09}" type="presOf" srcId="{4541DF82-EAB3-4CDB-BB09-3F2F18E9F300}" destId="{7EB6D0C8-0062-49FC-BE0F-FB76B0B89F8F}" srcOrd="0" destOrd="0" presId="urn:microsoft.com/office/officeart/2005/8/layout/cycle5"/>
    <dgm:cxn modelId="{2B13AD6A-AB82-4211-A148-508DF24F2F95}" srcId="{06E62415-72AD-4358-BCA9-5DC3D78D53E9}" destId="{7803B1CF-241F-4F7F-80EE-1759DCEA28F4}" srcOrd="4" destOrd="0" parTransId="{CF51F508-52E2-4525-9B60-68BC5E47E615}" sibTransId="{90F56787-2A92-4C08-9AC2-DA00A5368F62}"/>
    <dgm:cxn modelId="{1951B58B-A4F1-4DDE-99DE-8AC947990CA0}" type="presParOf" srcId="{BDB6F9B8-C93D-45AF-B899-146917CDB589}" destId="{ADC053F9-1C6C-4A08-BD56-737FC73FEA12}" srcOrd="0" destOrd="0" presId="urn:microsoft.com/office/officeart/2005/8/layout/cycle5"/>
    <dgm:cxn modelId="{27953546-1CD6-4193-8EA9-4BD5888035F4}" type="presParOf" srcId="{BDB6F9B8-C93D-45AF-B899-146917CDB589}" destId="{9A942309-5F3A-4503-9078-212F9491141B}" srcOrd="1" destOrd="0" presId="urn:microsoft.com/office/officeart/2005/8/layout/cycle5"/>
    <dgm:cxn modelId="{6A793526-B0ED-4F2D-823D-AEB1A0FB291D}" type="presParOf" srcId="{BDB6F9B8-C93D-45AF-B899-146917CDB589}" destId="{798E5B69-AB0D-48C1-8A24-13124BBCB8AD}" srcOrd="2" destOrd="0" presId="urn:microsoft.com/office/officeart/2005/8/layout/cycle5"/>
    <dgm:cxn modelId="{9E0CD8DB-990B-4239-8AC4-AABA966C8C0E}" type="presParOf" srcId="{BDB6F9B8-C93D-45AF-B899-146917CDB589}" destId="{470FFB8D-6EED-48B6-ABE7-74CBEFF57A6F}" srcOrd="3" destOrd="0" presId="urn:microsoft.com/office/officeart/2005/8/layout/cycle5"/>
    <dgm:cxn modelId="{6BA57517-3475-485D-81CF-E4DA2D0C76DE}" type="presParOf" srcId="{BDB6F9B8-C93D-45AF-B899-146917CDB589}" destId="{160C1A96-4FC9-44E2-B931-F5E15E9D901D}" srcOrd="4" destOrd="0" presId="urn:microsoft.com/office/officeart/2005/8/layout/cycle5"/>
    <dgm:cxn modelId="{007AD5B1-8C46-48B4-BFED-6B7CD00318DC}" type="presParOf" srcId="{BDB6F9B8-C93D-45AF-B899-146917CDB589}" destId="{4080AB1D-24C8-4A1B-B263-59C57A70AE29}" srcOrd="5" destOrd="0" presId="urn:microsoft.com/office/officeart/2005/8/layout/cycle5"/>
    <dgm:cxn modelId="{D1240F81-9612-4029-A5CF-EC3E07FC26F7}" type="presParOf" srcId="{BDB6F9B8-C93D-45AF-B899-146917CDB589}" destId="{C439618A-B000-47C0-8B69-ED92F8AB4DE1}" srcOrd="6" destOrd="0" presId="urn:microsoft.com/office/officeart/2005/8/layout/cycle5"/>
    <dgm:cxn modelId="{8D643D75-4950-4B8B-9CAB-20A7FE8603AE}" type="presParOf" srcId="{BDB6F9B8-C93D-45AF-B899-146917CDB589}" destId="{F1DC368C-35F4-4036-9B34-A2F3C5273325}" srcOrd="7" destOrd="0" presId="urn:microsoft.com/office/officeart/2005/8/layout/cycle5"/>
    <dgm:cxn modelId="{3B213D41-9B8C-42E3-AF87-B687445207FB}" type="presParOf" srcId="{BDB6F9B8-C93D-45AF-B899-146917CDB589}" destId="{0A94A46C-3685-4BD3-874F-060D0682BA24}" srcOrd="8" destOrd="0" presId="urn:microsoft.com/office/officeart/2005/8/layout/cycle5"/>
    <dgm:cxn modelId="{1A61A301-9252-43D4-A6DD-35BF3810F202}" type="presParOf" srcId="{BDB6F9B8-C93D-45AF-B899-146917CDB589}" destId="{7EB6D0C8-0062-49FC-BE0F-FB76B0B89F8F}" srcOrd="9" destOrd="0" presId="urn:microsoft.com/office/officeart/2005/8/layout/cycle5"/>
    <dgm:cxn modelId="{1201010F-6CB8-4422-B290-626F0A43E8AF}" type="presParOf" srcId="{BDB6F9B8-C93D-45AF-B899-146917CDB589}" destId="{E09733DC-39ED-4AD6-904E-DDC92D82F437}" srcOrd="10" destOrd="0" presId="urn:microsoft.com/office/officeart/2005/8/layout/cycle5"/>
    <dgm:cxn modelId="{BE4DB421-CBE7-499E-9F55-F64823577991}" type="presParOf" srcId="{BDB6F9B8-C93D-45AF-B899-146917CDB589}" destId="{A49604BB-CA96-4311-BE69-C4DE55AB8F66}" srcOrd="11" destOrd="0" presId="urn:microsoft.com/office/officeart/2005/8/layout/cycle5"/>
    <dgm:cxn modelId="{E6732FF2-45A7-478F-B6EB-219615636495}" type="presParOf" srcId="{BDB6F9B8-C93D-45AF-B899-146917CDB589}" destId="{5EFA27F4-37BF-47D7-BD88-0578FEA024A5}" srcOrd="12" destOrd="0" presId="urn:microsoft.com/office/officeart/2005/8/layout/cycle5"/>
    <dgm:cxn modelId="{8D89EDFE-1ACF-4987-AA7A-5D6B992C4502}" type="presParOf" srcId="{BDB6F9B8-C93D-45AF-B899-146917CDB589}" destId="{FB66D277-4719-474F-8157-0F3F3A70CA65}" srcOrd="13" destOrd="0" presId="urn:microsoft.com/office/officeart/2005/8/layout/cycle5"/>
    <dgm:cxn modelId="{4197B069-F699-44E3-9927-3852992D988D}" type="presParOf" srcId="{BDB6F9B8-C93D-45AF-B899-146917CDB589}" destId="{DC4E9D5B-ED19-41FE-8F79-4D5490904676}" srcOrd="14" destOrd="0" presId="urn:microsoft.com/office/officeart/2005/8/layout/cycle5"/>
  </dgm:cxnLst>
  <dgm:bg>
    <a:noFill/>
  </dgm:bg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C053F9-1C6C-4A08-BD56-737FC73FEA12}">
      <dsp:nvSpPr>
        <dsp:cNvPr id="0" name=""/>
        <dsp:cNvSpPr/>
      </dsp:nvSpPr>
      <dsp:spPr>
        <a:xfrm>
          <a:off x="3491441" y="3200"/>
          <a:ext cx="1946835" cy="1265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Prestige </a:t>
          </a:r>
          <a:r>
            <a:rPr lang="fr-FR" sz="1700" kern="1200" dirty="0" err="1" smtClean="0">
              <a:solidFill>
                <a:schemeClr val="bg1"/>
              </a:solidFill>
            </a:rPr>
            <a:t>Madoff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3491441" y="3200"/>
        <a:ext cx="1946835" cy="1265443"/>
      </dsp:txXfrm>
    </dsp:sp>
    <dsp:sp modelId="{798E5B69-AB0D-48C1-8A24-13124BBCB8AD}">
      <dsp:nvSpPr>
        <dsp:cNvPr id="0" name=""/>
        <dsp:cNvSpPr/>
      </dsp:nvSpPr>
      <dsp:spPr>
        <a:xfrm>
          <a:off x="1936565" y="635922"/>
          <a:ext cx="5056586" cy="5056586"/>
        </a:xfrm>
        <a:custGeom>
          <a:avLst/>
          <a:gdLst/>
          <a:ahLst/>
          <a:cxnLst/>
          <a:rect l="0" t="0" r="0" b="0"/>
          <a:pathLst>
            <a:path>
              <a:moveTo>
                <a:pt x="3762539" y="321734"/>
              </a:moveTo>
              <a:arcTo wR="2528293" hR="2528293" stAng="17953236" swAng="12118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FFB8D-6EED-48B6-ABE7-74CBEFF57A6F}">
      <dsp:nvSpPr>
        <dsp:cNvPr id="0" name=""/>
        <dsp:cNvSpPr/>
      </dsp:nvSpPr>
      <dsp:spPr>
        <a:xfrm>
          <a:off x="5895991" y="1750208"/>
          <a:ext cx="1946835" cy="1265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Fonds récoltés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5895991" y="1750208"/>
        <a:ext cx="1946835" cy="1265443"/>
      </dsp:txXfrm>
    </dsp:sp>
    <dsp:sp modelId="{4080AB1D-24C8-4A1B-B263-59C57A70AE29}">
      <dsp:nvSpPr>
        <dsp:cNvPr id="0" name=""/>
        <dsp:cNvSpPr/>
      </dsp:nvSpPr>
      <dsp:spPr>
        <a:xfrm>
          <a:off x="1936565" y="635922"/>
          <a:ext cx="5056586" cy="5056586"/>
        </a:xfrm>
        <a:custGeom>
          <a:avLst/>
          <a:gdLst/>
          <a:ahLst/>
          <a:cxnLst/>
          <a:rect l="0" t="0" r="0" b="0"/>
          <a:pathLst>
            <a:path>
              <a:moveTo>
                <a:pt x="5050527" y="2703233"/>
              </a:moveTo>
              <a:arcTo wR="2528293" hR="2528293" stAng="21838058" swAng="13599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9618A-B000-47C0-8B69-ED92F8AB4DE1}">
      <dsp:nvSpPr>
        <dsp:cNvPr id="0" name=""/>
        <dsp:cNvSpPr/>
      </dsp:nvSpPr>
      <dsp:spPr>
        <a:xfrm>
          <a:off x="4977534" y="4576926"/>
          <a:ext cx="1946835" cy="1265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Forte rentabilité assurée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4977534" y="4576926"/>
        <a:ext cx="1946835" cy="1265443"/>
      </dsp:txXfrm>
    </dsp:sp>
    <dsp:sp modelId="{0A94A46C-3685-4BD3-874F-060D0682BA24}">
      <dsp:nvSpPr>
        <dsp:cNvPr id="0" name=""/>
        <dsp:cNvSpPr/>
      </dsp:nvSpPr>
      <dsp:spPr>
        <a:xfrm>
          <a:off x="1936565" y="635922"/>
          <a:ext cx="5056586" cy="5056586"/>
        </a:xfrm>
        <a:custGeom>
          <a:avLst/>
          <a:gdLst/>
          <a:ahLst/>
          <a:cxnLst/>
          <a:rect l="0" t="0" r="0" b="0"/>
          <a:pathLst>
            <a:path>
              <a:moveTo>
                <a:pt x="2838693" y="5037460"/>
              </a:moveTo>
              <a:arcTo wR="2528293" hR="2528293" stAng="4976878" swAng="8462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6D0C8-0062-49FC-BE0F-FB76B0B89F8F}">
      <dsp:nvSpPr>
        <dsp:cNvPr id="0" name=""/>
        <dsp:cNvSpPr/>
      </dsp:nvSpPr>
      <dsp:spPr>
        <a:xfrm>
          <a:off x="2005347" y="4576926"/>
          <a:ext cx="1946835" cy="1265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Premiers remboursements : la confiance se renforce 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2005347" y="4576926"/>
        <a:ext cx="1946835" cy="1265443"/>
      </dsp:txXfrm>
    </dsp:sp>
    <dsp:sp modelId="{A49604BB-CA96-4311-BE69-C4DE55AB8F66}">
      <dsp:nvSpPr>
        <dsp:cNvPr id="0" name=""/>
        <dsp:cNvSpPr/>
      </dsp:nvSpPr>
      <dsp:spPr>
        <a:xfrm>
          <a:off x="1936565" y="635922"/>
          <a:ext cx="5056586" cy="5056586"/>
        </a:xfrm>
        <a:custGeom>
          <a:avLst/>
          <a:gdLst/>
          <a:ahLst/>
          <a:cxnLst/>
          <a:rect l="0" t="0" r="0" b="0"/>
          <a:pathLst>
            <a:path>
              <a:moveTo>
                <a:pt x="268277" y="3661693"/>
              </a:moveTo>
              <a:arcTo wR="2528293" hR="2528293" stAng="9201971" swAng="13599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A27F4-37BF-47D7-BD88-0578FEA024A5}">
      <dsp:nvSpPr>
        <dsp:cNvPr id="0" name=""/>
        <dsp:cNvSpPr/>
      </dsp:nvSpPr>
      <dsp:spPr>
        <a:xfrm>
          <a:off x="1086891" y="1750208"/>
          <a:ext cx="1946835" cy="1265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L’arrivée des fonds s’intensifient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1086891" y="1750208"/>
        <a:ext cx="1946835" cy="1265443"/>
      </dsp:txXfrm>
    </dsp:sp>
    <dsp:sp modelId="{DC4E9D5B-ED19-41FE-8F79-4D5490904676}">
      <dsp:nvSpPr>
        <dsp:cNvPr id="0" name=""/>
        <dsp:cNvSpPr/>
      </dsp:nvSpPr>
      <dsp:spPr>
        <a:xfrm>
          <a:off x="1936565" y="635922"/>
          <a:ext cx="5056586" cy="5056586"/>
        </a:xfrm>
        <a:custGeom>
          <a:avLst/>
          <a:gdLst/>
          <a:ahLst/>
          <a:cxnLst/>
          <a:rect l="0" t="0" r="0" b="0"/>
          <a:pathLst>
            <a:path>
              <a:moveTo>
                <a:pt x="608110" y="883554"/>
              </a:moveTo>
              <a:arcTo wR="2528293" hR="2528293" stAng="13234909" swAng="12118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fld id="{B776416A-205E-4D48-B10F-422867E0EA00}" type="datetimeFigureOut">
              <a:rPr lang="fr-FR"/>
              <a:pPr>
                <a:defRPr/>
              </a:pPr>
              <a:t>05/05/2010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fld id="{BDE01A29-F3A1-430A-A352-52488B023F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8788A1-8DA3-4CDC-9E54-7778EB9C063F}" type="slidenum">
              <a:rPr lang="fr-FR" smtClean="0">
                <a:latin typeface="Times" charset="0"/>
              </a:rPr>
              <a:pPr/>
              <a:t>4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6AA4F-5912-43C6-9547-13F7F7734B21}" type="slidenum">
              <a:rPr lang="fr-FR" smtClean="0">
                <a:latin typeface="Times" charset="0"/>
              </a:rPr>
              <a:pPr/>
              <a:t>15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6AA4F-5912-43C6-9547-13F7F7734B21}" type="slidenum">
              <a:rPr lang="fr-FR" smtClean="0">
                <a:latin typeface="Times" charset="0"/>
              </a:rPr>
              <a:pPr/>
              <a:t>16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6AA4F-5912-43C6-9547-13F7F7734B21}" type="slidenum">
              <a:rPr lang="fr-FR" smtClean="0">
                <a:latin typeface="Times" charset="0"/>
              </a:rPr>
              <a:pPr/>
              <a:t>17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6AA4F-5912-43C6-9547-13F7F7734B21}" type="slidenum">
              <a:rPr lang="fr-FR" smtClean="0">
                <a:latin typeface="Times" charset="0"/>
              </a:rPr>
              <a:pPr/>
              <a:t>18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9B3450-697D-4B15-8D60-07FF257C6D1D}" type="slidenum">
              <a:rPr lang="fr-FR" smtClean="0">
                <a:latin typeface="Times" charset="0"/>
              </a:rPr>
              <a:pPr/>
              <a:t>19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F6972B-D6E0-46FF-8AF2-F4E4986632E2}" type="slidenum">
              <a:rPr lang="fr-FR" smtClean="0">
                <a:latin typeface="Times" charset="0"/>
              </a:rPr>
              <a:pPr/>
              <a:t>5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6AA4F-5912-43C6-9547-13F7F7734B21}" type="slidenum">
              <a:rPr lang="fr-FR" smtClean="0">
                <a:latin typeface="Times" charset="0"/>
              </a:rPr>
              <a:pPr/>
              <a:t>7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173FD4-CB69-4FFD-B67C-204DD9F6A735}" type="slidenum">
              <a:rPr lang="fr-FR" smtClean="0">
                <a:latin typeface="Times" charset="0"/>
              </a:rPr>
              <a:pPr/>
              <a:t>8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4E95FA-B0FD-45EB-93E2-0955ABB474A8}" type="slidenum">
              <a:rPr lang="fr-FR" smtClean="0">
                <a:latin typeface="Times" charset="0"/>
              </a:rPr>
              <a:pPr/>
              <a:t>9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E32B9B-8C07-4D79-B0F1-622168F41AC1}" type="slidenum">
              <a:rPr lang="fr-FR" smtClean="0">
                <a:latin typeface="Times" charset="0"/>
              </a:rPr>
              <a:pPr/>
              <a:t>10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5A93CF-E0EB-43AA-BB64-A96BC2C61147}" type="slidenum">
              <a:rPr lang="fr-FR" smtClean="0">
                <a:latin typeface="Times" charset="0"/>
              </a:rPr>
              <a:pPr/>
              <a:t>11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C0DA91-60D6-4DD9-AEFB-CB619BE0A876}" type="slidenum">
              <a:rPr lang="fr-FR" smtClean="0">
                <a:latin typeface="Times" charset="0"/>
              </a:rPr>
              <a:pPr/>
              <a:t>12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E35B72-A98B-44FA-88F3-701AACFD5DE3}" type="slidenum">
              <a:rPr lang="fr-FR" smtClean="0">
                <a:latin typeface="Times" charset="0"/>
              </a:rPr>
              <a:pPr/>
              <a:t>13</a:t>
            </a:fld>
            <a:endParaRPr lang="fr-FR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7D72-B7B0-4598-AA09-9B17FE845EC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6673C-3ECA-4768-B47D-F714A76F9B5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5833-4387-4F1F-84CE-6968DE0807C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B20DC-1A46-4602-B48A-6AAB54E98AE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5A72-DDCD-48BF-87F7-40FEB5FF533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680E-7E9F-4C81-8F4F-11DA6718358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8247-0310-49A6-B941-A8569B31D8F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29422-1877-4F12-AE23-8E16836F035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4481-3E80-488D-A570-55CE2BDC14D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59EB-9210-4B78-819B-A2064700748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7192-52D0-48B5-AB3D-F3CB9140B7B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A0700EB-B896-4733-AE46-5793211679A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6" r:id="rId2"/>
    <p:sldLayoutId id="2147483805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6" r:id="rId9"/>
    <p:sldLayoutId id="2147483802" r:id="rId10"/>
    <p:sldLayoutId id="21474838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494458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u="sng" dirty="0" smtClean="0">
                <a:solidFill>
                  <a:schemeClr val="tx1"/>
                </a:solidFill>
              </a:rPr>
              <a:t>L’affaire </a:t>
            </a:r>
            <a:r>
              <a:rPr lang="fr-FR" u="sng" dirty="0" err="1" smtClean="0">
                <a:solidFill>
                  <a:schemeClr val="tx1"/>
                </a:solidFill>
              </a:rPr>
              <a:t>Madoff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7438" y="2928938"/>
            <a:ext cx="4437062" cy="3114675"/>
          </a:xfrm>
        </p:spPr>
        <p:txBody>
          <a:bodyPr/>
          <a:lstStyle/>
          <a:p>
            <a:pPr marR="0" algn="ctr"/>
            <a:r>
              <a:rPr lang="fr-FR" sz="2000" b="1" u="sng" smtClean="0">
                <a:solidFill>
                  <a:schemeClr val="tx2"/>
                </a:solidFill>
              </a:rPr>
              <a:t>Cours de Gestion de patrimoine</a:t>
            </a:r>
          </a:p>
          <a:p>
            <a:pPr marR="0" algn="ctr"/>
            <a:endParaRPr lang="fr-FR" sz="2000" smtClean="0">
              <a:solidFill>
                <a:schemeClr val="tx2"/>
              </a:solidFill>
            </a:endParaRPr>
          </a:p>
          <a:p>
            <a:pPr marR="0" algn="ctr"/>
            <a:r>
              <a:rPr lang="fr-FR" sz="2000" i="1" smtClean="0">
                <a:solidFill>
                  <a:schemeClr val="tx2"/>
                </a:solidFill>
              </a:rPr>
              <a:t>Arnaud Richard</a:t>
            </a:r>
          </a:p>
          <a:p>
            <a:pPr marR="0" algn="ctr"/>
            <a:r>
              <a:rPr lang="fr-FR" sz="2000" i="1" smtClean="0">
                <a:solidFill>
                  <a:schemeClr val="tx2"/>
                </a:solidFill>
              </a:rPr>
              <a:t>Sébastien Worms</a:t>
            </a:r>
          </a:p>
          <a:p>
            <a:pPr marR="0" algn="ctr"/>
            <a:r>
              <a:rPr lang="fr-FR" sz="2000" i="1" smtClean="0">
                <a:solidFill>
                  <a:schemeClr val="tx2"/>
                </a:solidFill>
              </a:rPr>
              <a:t>Henri de La Guéronnière</a:t>
            </a:r>
          </a:p>
          <a:p>
            <a:pPr marR="0" algn="ctr"/>
            <a:endParaRPr lang="fr-FR" sz="2000" smtClean="0">
              <a:solidFill>
                <a:schemeClr val="tx2"/>
              </a:solidFill>
            </a:endParaRPr>
          </a:p>
          <a:p>
            <a:pPr marR="0" algn="ctr"/>
            <a:r>
              <a:rPr lang="fr-FR" sz="2000" smtClean="0">
                <a:solidFill>
                  <a:schemeClr val="tx2"/>
                </a:solidFill>
              </a:rPr>
              <a:t>ESSEC MBA</a:t>
            </a:r>
          </a:p>
          <a:p>
            <a:pPr marR="0"/>
            <a:endParaRPr lang="fr-FR" sz="2000" smtClean="0">
              <a:solidFill>
                <a:schemeClr val="tx2"/>
              </a:solidFill>
            </a:endParaRPr>
          </a:p>
        </p:txBody>
      </p:sp>
      <p:sp>
        <p:nvSpPr>
          <p:cNvPr id="5124" name="ZoneTexte 3"/>
          <p:cNvSpPr txBox="1">
            <a:spLocks noChangeArrowheads="1"/>
          </p:cNvSpPr>
          <p:nvPr/>
        </p:nvSpPr>
        <p:spPr bwMode="auto">
          <a:xfrm>
            <a:off x="7858125" y="6357938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solidFill>
                  <a:schemeClr val="tx2"/>
                </a:solidFill>
              </a:rPr>
              <a:t>26/03/2010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La fin d’un mythe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2071688"/>
            <a:ext cx="7286625" cy="4214812"/>
          </a:xfrm>
        </p:spPr>
        <p:txBody>
          <a:bodyPr/>
          <a:lstStyle/>
          <a:p>
            <a:r>
              <a:rPr lang="fr-FR" sz="2400" dirty="0" smtClean="0"/>
              <a:t>La crise financière déclenchée en 2007 met en faillite le fond secret de Madoff </a:t>
            </a:r>
          </a:p>
          <a:p>
            <a:pPr>
              <a:buFontTx/>
              <a:buChar char="-"/>
            </a:pPr>
            <a:r>
              <a:rPr lang="fr-FR" sz="2000" dirty="0" smtClean="0"/>
              <a:t>Les sorties d’investisseurs se multiplient</a:t>
            </a:r>
          </a:p>
          <a:p>
            <a:pPr>
              <a:buFontTx/>
              <a:buChar char="-"/>
            </a:pPr>
            <a:r>
              <a:rPr lang="fr-FR" sz="2000" dirty="0" smtClean="0"/>
              <a:t>L’arrivée de nouveaux fonds se tarit</a:t>
            </a:r>
          </a:p>
          <a:p>
            <a:pPr>
              <a:buFontTx/>
              <a:buChar char="-"/>
            </a:pPr>
            <a:r>
              <a:rPr lang="fr-FR" sz="2000" dirty="0" smtClean="0"/>
              <a:t>Décembre 2008 : USD 7 Mds de retrait pour USD 1 Md en banque 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2400" dirty="0" smtClean="0"/>
              <a:t>11 décembre 2008 : Madoff tombe</a:t>
            </a:r>
          </a:p>
          <a:p>
            <a:endParaRPr lang="fr-FR" sz="2400" dirty="0" smtClean="0"/>
          </a:p>
          <a:p>
            <a:r>
              <a:rPr lang="fr-FR" sz="2400" dirty="0" smtClean="0"/>
              <a:t>Fraude de USD 50 Mds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Le procès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143000"/>
            <a:ext cx="7358063" cy="5715000"/>
          </a:xfrm>
        </p:spPr>
        <p:txBody>
          <a:bodyPr/>
          <a:lstStyle/>
          <a:p>
            <a:r>
              <a:rPr lang="fr-FR" sz="2400" dirty="0" smtClean="0"/>
              <a:t>Madoff avoue tout</a:t>
            </a:r>
          </a:p>
          <a:p>
            <a:pPr>
              <a:buFontTx/>
              <a:buChar char="-"/>
            </a:pPr>
            <a:r>
              <a:rPr lang="fr-FR" sz="2000" dirty="0" smtClean="0"/>
              <a:t>Eviter un procès</a:t>
            </a:r>
          </a:p>
          <a:p>
            <a:pPr>
              <a:buFontTx/>
              <a:buChar char="-"/>
            </a:pPr>
            <a:r>
              <a:rPr lang="fr-FR" sz="2000" dirty="0" smtClean="0"/>
              <a:t>Les preuves sont accablantes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2400" dirty="0" smtClean="0"/>
              <a:t>Biens saisis (USD 80 millions)</a:t>
            </a:r>
          </a:p>
          <a:p>
            <a:endParaRPr lang="fr-FR" sz="2400" dirty="0" smtClean="0"/>
          </a:p>
          <a:p>
            <a:r>
              <a:rPr lang="fr-FR" sz="2400" dirty="0" smtClean="0"/>
              <a:t>Peine de 150 ans de prison</a:t>
            </a:r>
          </a:p>
          <a:p>
            <a:pPr>
              <a:buFontTx/>
              <a:buChar char="-"/>
            </a:pPr>
            <a:r>
              <a:rPr lang="fr-FR" sz="2000" i="1" dirty="0" smtClean="0"/>
              <a:t>« Ce n'est pas juste une question d'argent. La confiance a été totalement brisée »</a:t>
            </a:r>
            <a:r>
              <a:rPr lang="fr-FR" sz="2000" dirty="0" smtClean="0"/>
              <a:t> (</a:t>
            </a:r>
            <a:r>
              <a:rPr lang="fr-FR" sz="2000" dirty="0" err="1" smtClean="0"/>
              <a:t>Denny</a:t>
            </a:r>
            <a:r>
              <a:rPr lang="fr-FR" sz="2000" dirty="0" smtClean="0"/>
              <a:t> Chin)</a:t>
            </a:r>
          </a:p>
          <a:p>
            <a:pPr>
              <a:buFontTx/>
              <a:buChar char="-"/>
            </a:pPr>
            <a:r>
              <a:rPr lang="fr-FR" sz="2000" dirty="0" smtClean="0"/>
              <a:t>Marquer les esprits</a:t>
            </a:r>
          </a:p>
          <a:p>
            <a:endParaRPr lang="fr-FR" sz="2400" dirty="0" smtClean="0"/>
          </a:p>
          <a:p>
            <a:r>
              <a:rPr lang="fr-FR" sz="2400" dirty="0" smtClean="0"/>
              <a:t>Question des complices ?</a:t>
            </a:r>
          </a:p>
          <a:p>
            <a:pPr>
              <a:buFontTx/>
              <a:buChar char="-"/>
            </a:pPr>
            <a:r>
              <a:rPr lang="fr-FR" sz="2000" dirty="0" smtClean="0"/>
              <a:t>Les rabatteurs (</a:t>
            </a:r>
            <a:r>
              <a:rPr lang="fr-FR" sz="2000" dirty="0" err="1" smtClean="0"/>
              <a:t>Jeffry</a:t>
            </a:r>
            <a:r>
              <a:rPr lang="fr-FR" sz="2000" dirty="0" smtClean="0"/>
              <a:t> </a:t>
            </a:r>
            <a:r>
              <a:rPr lang="fr-FR" sz="2000" dirty="0" err="1" smtClean="0"/>
              <a:t>Picower</a:t>
            </a:r>
            <a:r>
              <a:rPr lang="fr-FR" sz="2000" dirty="0" smtClean="0"/>
              <a:t> ou Thierry de La </a:t>
            </a:r>
            <a:r>
              <a:rPr lang="fr-FR" sz="2000" dirty="0" err="1" smtClean="0"/>
              <a:t>Villehuchet</a:t>
            </a:r>
            <a:r>
              <a:rPr lang="fr-FR" sz="2000" dirty="0" smtClean="0"/>
              <a:t>)</a:t>
            </a:r>
          </a:p>
          <a:p>
            <a:pPr>
              <a:buFontTx/>
              <a:buChar char="-"/>
            </a:pPr>
            <a:r>
              <a:rPr lang="fr-FR" sz="2000" dirty="0" smtClean="0"/>
              <a:t>Franck </a:t>
            </a:r>
            <a:r>
              <a:rPr lang="fr-FR" sz="2000" dirty="0" err="1" smtClean="0"/>
              <a:t>DiPascali</a:t>
            </a:r>
            <a:r>
              <a:rPr lang="fr-FR" sz="2000" dirty="0" smtClean="0"/>
              <a:t> : bras droit de Madoff (fraude :USD 65 Mds) 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dirty="0" smtClean="0"/>
              <a:t>La finance en accusation ?</a:t>
            </a:r>
            <a:r>
              <a:rPr lang="fr-FR" sz="3400" dirty="0" smtClean="0"/>
              <a:t/>
            </a:r>
            <a:br>
              <a:rPr lang="fr-FR" sz="3400" dirty="0" smtClean="0"/>
            </a:br>
            <a:endParaRPr lang="fr-FR" sz="2400" i="1" u="sng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143000"/>
            <a:ext cx="7358063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i="1" dirty="0" smtClean="0"/>
              <a:t>Reverse Split Conversion</a:t>
            </a:r>
            <a:r>
              <a:rPr lang="fr-FR" sz="2400" dirty="0" smtClean="0"/>
              <a:t> (ou </a:t>
            </a:r>
            <a:r>
              <a:rPr lang="fr-FR" sz="2400" i="1" dirty="0" err="1" smtClean="0"/>
              <a:t>collar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strategy</a:t>
            </a:r>
            <a:r>
              <a:rPr lang="fr-FR" sz="2400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fr-FR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dirty="0" smtClean="0"/>
              <a:t>Exemple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Sous-jacent : un titre (5 euros)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Achat d’un put (prix d’exercice : 3 euros)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Vente d’un call (prix d’exercice : 7 euros)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dirty="0" smtClean="0"/>
              <a:t>Trois scénarios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Prix action &gt; prix d’exercice du call : gain limité (2 euros)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Prix action &lt; prix d’exercice du put : perte limitée (2 euros)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fr-FR" sz="2000" dirty="0" smtClean="0"/>
              <a:t>Prix action dans la borne des prix d’exercice : expiration des options + gain financier (vente du call &gt; achat du put)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dirty="0" smtClean="0"/>
              <a:t>Instrument de couverture (rôle des </a:t>
            </a:r>
            <a:r>
              <a:rPr lang="fr-FR" sz="2400" i="1" dirty="0" smtClean="0"/>
              <a:t>Long-</a:t>
            </a:r>
            <a:r>
              <a:rPr lang="fr-FR" sz="2400" i="1" dirty="0" err="1" smtClean="0"/>
              <a:t>term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equity</a:t>
            </a:r>
            <a:r>
              <a:rPr lang="fr-FR" sz="2400" i="1" dirty="0" smtClean="0"/>
              <a:t> anticipation </a:t>
            </a:r>
            <a:r>
              <a:rPr lang="fr-FR" sz="2400" i="1" dirty="0" err="1" smtClean="0"/>
              <a:t>securities</a:t>
            </a:r>
            <a:r>
              <a:rPr lang="fr-FR" sz="2400" dirty="0" smtClean="0"/>
              <a:t>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fr-FR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fr-FR" sz="20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Des milliers de victimes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357313"/>
            <a:ext cx="7786688" cy="5500687"/>
          </a:xfrm>
        </p:spPr>
        <p:txBody>
          <a:bodyPr/>
          <a:lstStyle/>
          <a:p>
            <a:r>
              <a:rPr lang="fr-FR" sz="2400" dirty="0" smtClean="0"/>
              <a:t>SICAV et fonds de placements des banques</a:t>
            </a:r>
          </a:p>
          <a:p>
            <a:pPr>
              <a:buFontTx/>
              <a:buChar char="-"/>
            </a:pPr>
            <a:r>
              <a:rPr lang="fr-FR" sz="2000" dirty="0" smtClean="0"/>
              <a:t>Plusieurs milliards de dollars de perte : exemple USD 3,10 Mds pour Banco Santander</a:t>
            </a:r>
          </a:p>
          <a:p>
            <a:pPr>
              <a:buFontTx/>
              <a:buChar char="-"/>
            </a:pPr>
            <a:r>
              <a:rPr lang="fr-FR" sz="2000" dirty="0" smtClean="0"/>
              <a:t>Plusieurs centaines de millions de dollars de perte : BNP, </a:t>
            </a:r>
            <a:r>
              <a:rPr lang="fr-FR" sz="2000" dirty="0" err="1" smtClean="0"/>
              <a:t>Natixis</a:t>
            </a: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Derrière ces institutions : des particuliers (petits épargnants)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2400" dirty="0" smtClean="0"/>
              <a:t>De grosses fortunes </a:t>
            </a:r>
          </a:p>
          <a:p>
            <a:pPr>
              <a:buFontTx/>
              <a:buChar char="-"/>
            </a:pPr>
            <a:r>
              <a:rPr lang="fr-FR" sz="2000" dirty="0" smtClean="0"/>
              <a:t>Exemple : </a:t>
            </a:r>
            <a:r>
              <a:rPr lang="fr-FR" sz="2000" dirty="0" err="1" smtClean="0"/>
              <a:t>Bettancourt</a:t>
            </a:r>
            <a:r>
              <a:rPr lang="fr-FR" sz="2000" dirty="0" smtClean="0"/>
              <a:t> (EUR 20 M de perte)</a:t>
            </a:r>
          </a:p>
          <a:p>
            <a:endParaRPr lang="fr-FR" sz="2400" dirty="0" smtClean="0"/>
          </a:p>
          <a:p>
            <a:r>
              <a:rPr lang="fr-FR" sz="2400" dirty="0" smtClean="0"/>
              <a:t>Trésoreries de groupes industriels </a:t>
            </a:r>
          </a:p>
          <a:p>
            <a:endParaRPr lang="fr-FR" sz="2400" dirty="0" smtClean="0"/>
          </a:p>
          <a:p>
            <a:r>
              <a:rPr lang="fr-FR" sz="2400" dirty="0" smtClean="0"/>
              <a:t>Des petits épargnants ruinés </a:t>
            </a:r>
          </a:p>
          <a:p>
            <a:pPr>
              <a:buFont typeface="Wingdings 2" pitchFamily="18" charset="2"/>
              <a:buNone/>
            </a:pPr>
            <a:r>
              <a:rPr lang="fr-FR" sz="2000" dirty="0" smtClean="0"/>
              <a:t>- Multiplication des plaintes : contre la SEC, </a:t>
            </a:r>
            <a:r>
              <a:rPr lang="fr-FR" sz="2000" dirty="0" err="1" smtClean="0"/>
              <a:t>UBS</a:t>
            </a:r>
            <a:r>
              <a:rPr lang="fr-FR" sz="2000" dirty="0" smtClean="0"/>
              <a:t>, etc. </a:t>
            </a:r>
          </a:p>
          <a:p>
            <a:pPr>
              <a:buFont typeface="Wingdings" pitchFamily="2" charset="2"/>
              <a:buNone/>
            </a:pPr>
            <a:endParaRPr lang="fr-FR" sz="2400" dirty="0" smtClean="0"/>
          </a:p>
          <a:p>
            <a:pPr>
              <a:buFontTx/>
              <a:buChar char="-"/>
            </a:pPr>
            <a:endParaRPr lang="fr-FR" sz="2000" i="1" dirty="0" smtClean="0"/>
          </a:p>
          <a:p>
            <a:pPr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82900"/>
            <a:ext cx="8162925" cy="10906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i="1" dirty="0" smtClean="0"/>
              <a:t>Partie 3 :</a:t>
            </a:r>
            <a:r>
              <a:rPr lang="fr-FR" dirty="0" smtClean="0"/>
              <a:t> Les conséquences de cette affaire sur le monde de la gestion financière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dirty="0" smtClean="0"/>
              <a:t>Le régulateur en accusation</a:t>
            </a:r>
            <a:endParaRPr lang="fr-FR" sz="2400" i="1" u="sng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00174"/>
            <a:ext cx="7286625" cy="4714888"/>
          </a:xfrm>
        </p:spPr>
        <p:txBody>
          <a:bodyPr/>
          <a:lstStyle/>
          <a:p>
            <a:pPr>
              <a:buNone/>
            </a:pPr>
            <a:r>
              <a:rPr lang="fr-FR" sz="2400" dirty="0" smtClean="0"/>
              <a:t>La SEC (Securities and Exchange Commission):</a:t>
            </a:r>
          </a:p>
          <a:p>
            <a:pPr lvl="1"/>
            <a:r>
              <a:rPr lang="fr-FR" sz="2300" dirty="0" smtClean="0"/>
              <a:t>Crée en 1934 après krach de 29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Assurer application lois financières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Promouvoir stabilité des marchés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Protéger investisseurs</a:t>
            </a:r>
          </a:p>
          <a:p>
            <a:pPr lvl="1"/>
            <a:r>
              <a:rPr lang="fr-FR" sz="2300" dirty="0" smtClean="0">
                <a:sym typeface="Wingdings" pitchFamily="2" charset="2"/>
              </a:rPr>
              <a:t>3100 personnes dont 5 commissaires</a:t>
            </a:r>
          </a:p>
          <a:p>
            <a:pPr lvl="1"/>
            <a:r>
              <a:rPr lang="fr-FR" sz="2300" dirty="0" smtClean="0">
                <a:sym typeface="Wingdings" pitchFamily="2" charset="2"/>
              </a:rPr>
              <a:t>4 divisions: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Corporation Finance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Market </a:t>
            </a:r>
            <a:r>
              <a:rPr lang="fr-FR" dirty="0" err="1" smtClean="0">
                <a:sym typeface="Wingdings" pitchFamily="2" charset="2"/>
              </a:rPr>
              <a:t>Regulation</a:t>
            </a:r>
            <a:endParaRPr lang="fr-FR" dirty="0" smtClean="0">
              <a:sym typeface="Wingdings" pitchFamily="2" charset="2"/>
            </a:endParaRPr>
          </a:p>
          <a:p>
            <a:pPr lvl="2">
              <a:buFont typeface="Wingdings" pitchFamily="2" charset="2"/>
              <a:buChar char="à"/>
            </a:pPr>
            <a:r>
              <a:rPr lang="fr-FR" dirty="0" err="1" smtClean="0">
                <a:sym typeface="Wingdings" pitchFamily="2" charset="2"/>
              </a:rPr>
              <a:t>Investment</a:t>
            </a:r>
            <a:r>
              <a:rPr lang="fr-FR" dirty="0" smtClean="0">
                <a:sym typeface="Wingdings" pitchFamily="2" charset="2"/>
              </a:rPr>
              <a:t> Management</a:t>
            </a:r>
          </a:p>
          <a:p>
            <a:pPr lvl="2">
              <a:buFont typeface="Wingdings" pitchFamily="2" charset="2"/>
              <a:buChar char="à"/>
            </a:pPr>
            <a:r>
              <a:rPr lang="fr-FR" dirty="0" err="1" smtClean="0">
                <a:sym typeface="Wingdings" pitchFamily="2" charset="2"/>
              </a:rPr>
              <a:t>Enforcement</a:t>
            </a:r>
            <a:endParaRPr lang="fr-FR" sz="1900" dirty="0" smtClean="0"/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714356"/>
            <a:ext cx="8572560" cy="6500834"/>
          </a:xfrm>
        </p:spPr>
        <p:txBody>
          <a:bodyPr/>
          <a:lstStyle/>
          <a:p>
            <a:r>
              <a:rPr lang="fr-FR" sz="2400" dirty="0" smtClean="0"/>
              <a:t>SEC alertée de nombreuses fois:</a:t>
            </a:r>
          </a:p>
          <a:p>
            <a:pPr lvl="1"/>
            <a:r>
              <a:rPr lang="fr-FR" sz="2200" dirty="0" smtClean="0"/>
              <a:t>16 plaintes en 16ans (</a:t>
            </a:r>
            <a:r>
              <a:rPr lang="fr-FR" sz="2200" dirty="0" err="1" smtClean="0"/>
              <a:t>Aksia</a:t>
            </a:r>
            <a:r>
              <a:rPr lang="fr-FR" sz="2200" dirty="0" smtClean="0"/>
              <a:t> </a:t>
            </a:r>
            <a:r>
              <a:rPr lang="fr-FR" sz="2200" dirty="0" err="1" smtClean="0"/>
              <a:t>LLC</a:t>
            </a:r>
            <a:r>
              <a:rPr lang="fr-FR" sz="2200" dirty="0" smtClean="0"/>
              <a:t>, </a:t>
            </a:r>
            <a:r>
              <a:rPr lang="fr-FR" sz="2000" dirty="0" smtClean="0"/>
              <a:t>Harry Markopolos)</a:t>
            </a:r>
          </a:p>
          <a:p>
            <a:pPr lvl="1"/>
            <a:r>
              <a:rPr lang="fr-FR" sz="2000" dirty="0" smtClean="0"/>
              <a:t>De nombreux indices:</a:t>
            </a:r>
          </a:p>
          <a:p>
            <a:pPr lvl="2"/>
            <a:r>
              <a:rPr lang="fr-FR" sz="1600" dirty="0" smtClean="0"/>
              <a:t>Meilleur performance</a:t>
            </a:r>
          </a:p>
          <a:p>
            <a:pPr lvl="2"/>
            <a:r>
              <a:rPr lang="fr-FR" sz="1600" dirty="0" smtClean="0"/>
              <a:t>Cabinet d’audit de 3 personnes</a:t>
            </a:r>
          </a:p>
          <a:p>
            <a:pPr lvl="2"/>
            <a:r>
              <a:rPr lang="fr-FR" sz="1600" dirty="0" smtClean="0"/>
              <a:t>Shane Madoff  (nièce) mariée à Eric Swanson, ancien directeur adjoint de la SEC</a:t>
            </a:r>
          </a:p>
          <a:p>
            <a:pPr lvl="2"/>
            <a:r>
              <a:rPr lang="fr-FR" sz="1600" dirty="0" smtClean="0"/>
              <a:t>Madoff payé à la commission (non au rendement)</a:t>
            </a:r>
          </a:p>
          <a:p>
            <a:pPr lvl="2"/>
            <a:r>
              <a:rPr lang="fr-FR" sz="1600" dirty="0" smtClean="0"/>
              <a:t>Refus de répondre aux questions/contradictions</a:t>
            </a:r>
          </a:p>
          <a:p>
            <a:pPr>
              <a:buFont typeface="Wingdings" pitchFamily="2" charset="2"/>
              <a:buNone/>
            </a:pPr>
            <a:endParaRPr lang="fr-FR" sz="1050" dirty="0" smtClean="0"/>
          </a:p>
          <a:p>
            <a:pPr algn="ctr">
              <a:buFont typeface="Wingdings" pitchFamily="2" charset="2"/>
              <a:buChar char="à"/>
            </a:pPr>
            <a:r>
              <a:rPr lang="fr-FR" sz="2400" dirty="0" smtClean="0">
                <a:sym typeface="Wingdings" pitchFamily="2" charset="2"/>
              </a:rPr>
              <a:t>Le scandale aurait pu éclater depuis 1992!</a:t>
            </a:r>
          </a:p>
          <a:p>
            <a:pPr algn="ctr">
              <a:buNone/>
            </a:pPr>
            <a:endParaRPr lang="fr-FR" sz="900" dirty="0" smtClean="0"/>
          </a:p>
          <a:p>
            <a:r>
              <a:rPr lang="fr-FR" sz="2400" dirty="0" smtClean="0"/>
              <a:t>Quatrième fois que la SEC est mise en accusation:</a:t>
            </a:r>
          </a:p>
          <a:p>
            <a:pPr lvl="1"/>
            <a:r>
              <a:rPr lang="fr-FR" sz="1400" dirty="0" smtClean="0"/>
              <a:t>La LTCM (Long Term Capital Management) a pris des risques inconsidérés en misant sur des sommes de l'ordre du PIB français.</a:t>
            </a:r>
          </a:p>
          <a:p>
            <a:pPr lvl="1"/>
            <a:r>
              <a:rPr lang="fr-FR" sz="1400" dirty="0" smtClean="0"/>
              <a:t>Enron (2001) qui masquait via des opérations comptables ses spéculations sur le marché de l'électricité.</a:t>
            </a:r>
          </a:p>
          <a:p>
            <a:pPr lvl="1"/>
            <a:r>
              <a:rPr lang="fr-FR" sz="1400" dirty="0" smtClean="0"/>
              <a:t>Lehman Brothers (2008) a fait faillite à cause de la crise des subprimes.</a:t>
            </a:r>
          </a:p>
          <a:p>
            <a:pPr lvl="1"/>
            <a:r>
              <a:rPr lang="fr-FR" sz="1400" dirty="0" smtClean="0"/>
              <a:t>Madoff (2009)</a:t>
            </a:r>
          </a:p>
          <a:p>
            <a:pPr lvl="1">
              <a:buNone/>
            </a:pPr>
            <a:endParaRPr lang="fr-FR" sz="1050" dirty="0" smtClean="0">
              <a:sym typeface="Wingdings" pitchFamily="2" charset="2"/>
            </a:endParaRPr>
          </a:p>
          <a:p>
            <a:pPr marL="273050" lvl="1" indent="-273050" algn="ctr">
              <a:buClr>
                <a:srgbClr val="0BD0D9"/>
              </a:buClr>
              <a:buSzPct val="95000"/>
              <a:buFont typeface="Wingdings" pitchFamily="2" charset="2"/>
              <a:buChar char="à"/>
            </a:pPr>
            <a:r>
              <a:rPr lang="fr-FR" dirty="0" err="1" smtClean="0">
                <a:sym typeface="Wingdings" pitchFamily="2" charset="2"/>
              </a:rPr>
              <a:t>Méa</a:t>
            </a:r>
            <a:r>
              <a:rPr lang="fr-FR" dirty="0" smtClean="0">
                <a:sym typeface="Wingdings" pitchFamily="2" charset="2"/>
              </a:rPr>
              <a:t> culpa de la SEC</a:t>
            </a:r>
          </a:p>
          <a:p>
            <a:pPr lvl="1">
              <a:buNone/>
            </a:pPr>
            <a:endParaRPr lang="fr-F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572560" cy="5429287"/>
          </a:xfrm>
        </p:spPr>
        <p:txBody>
          <a:bodyPr/>
          <a:lstStyle/>
          <a:p>
            <a:r>
              <a:rPr lang="fr-FR" sz="2400" dirty="0" smtClean="0"/>
              <a:t>Procédures de contrôle revisitées</a:t>
            </a:r>
          </a:p>
          <a:p>
            <a:pPr lvl="1"/>
            <a:r>
              <a:rPr lang="fr-FR" sz="2200" dirty="0" smtClean="0"/>
              <a:t>SEC:</a:t>
            </a:r>
          </a:p>
          <a:p>
            <a:pPr lvl="2"/>
            <a:r>
              <a:rPr lang="fr-FR" sz="1900" dirty="0" smtClean="0"/>
              <a:t>enquête interne</a:t>
            </a:r>
          </a:p>
          <a:p>
            <a:pPr lvl="2"/>
            <a:r>
              <a:rPr lang="fr-FR" sz="1900" dirty="0" smtClean="0"/>
              <a:t> recherche modifications</a:t>
            </a:r>
          </a:p>
          <a:p>
            <a:pPr lvl="2">
              <a:buNone/>
            </a:pPr>
            <a:endParaRPr lang="fr-FR" sz="1900" dirty="0" smtClean="0"/>
          </a:p>
          <a:p>
            <a:pPr lvl="1"/>
            <a:r>
              <a:rPr lang="fr-FR" sz="2200" dirty="0" smtClean="0"/>
              <a:t>AMF (Autorité des Marchés Financiers) créée en aout 2003</a:t>
            </a:r>
          </a:p>
          <a:p>
            <a:pPr lvl="2"/>
            <a:r>
              <a:rPr lang="fr-FR" sz="1900" dirty="0" smtClean="0"/>
              <a:t>Retrouver confiance épargnants </a:t>
            </a:r>
          </a:p>
          <a:p>
            <a:pPr lvl="3">
              <a:buFont typeface="Wingdings" pitchFamily="2" charset="2"/>
              <a:buChar char="à"/>
            </a:pPr>
            <a:r>
              <a:rPr lang="fr-FR" sz="1900" dirty="0" smtClean="0"/>
              <a:t>renforcement de la pédagogie envers les épargnants </a:t>
            </a:r>
          </a:p>
          <a:p>
            <a:pPr lvl="3">
              <a:buFont typeface="Wingdings" pitchFamily="2" charset="2"/>
              <a:buChar char="à"/>
            </a:pPr>
            <a:r>
              <a:rPr lang="fr-FR" sz="1900" dirty="0" smtClean="0"/>
              <a:t>avertissement des différents dangers liés aux risques de marché</a:t>
            </a:r>
          </a:p>
          <a:p>
            <a:pPr lvl="2"/>
            <a:r>
              <a:rPr lang="fr-FR" sz="1900" dirty="0" smtClean="0"/>
              <a:t>Mieux anticiper risques</a:t>
            </a:r>
          </a:p>
          <a:p>
            <a:pPr lvl="3">
              <a:buFont typeface="Wingdings" pitchFamily="2" charset="2"/>
              <a:buChar char="à"/>
            </a:pPr>
            <a:r>
              <a:rPr lang="fr-FR" sz="1800" dirty="0" smtClean="0"/>
              <a:t>investissement dans moyens informatiques plus performants </a:t>
            </a:r>
          </a:p>
          <a:p>
            <a:pPr lvl="3">
              <a:buFont typeface="Wingdings" pitchFamily="2" charset="2"/>
              <a:buChar char="à"/>
            </a:pPr>
            <a:r>
              <a:rPr lang="fr-FR" sz="1800" dirty="0" smtClean="0"/>
              <a:t>avoir une vision plus transversale des risques existants</a:t>
            </a:r>
          </a:p>
          <a:p>
            <a:pPr lvl="2"/>
            <a:r>
              <a:rPr lang="fr-FR" sz="1900" dirty="0" smtClean="0"/>
              <a:t>Renforcer l'attractivité de la place au bénéfice des épargnants et du financement de l'économie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dirty="0" smtClean="0"/>
              <a:t>Le monde de la gestion privée ébranlé par cette affaire</a:t>
            </a:r>
            <a:endParaRPr lang="fr-FR" sz="2400" i="1" u="sng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00174"/>
            <a:ext cx="8643998" cy="5072097"/>
          </a:xfrm>
        </p:spPr>
        <p:txBody>
          <a:bodyPr/>
          <a:lstStyle/>
          <a:p>
            <a:pPr>
              <a:buNone/>
            </a:pPr>
            <a:r>
              <a:rPr lang="fr-FR" sz="2400" dirty="0" smtClean="0"/>
              <a:t>Des investisseurs traumatisés devenus plus méfiants: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Clients ont subi des pertes importantes (Luxalpha, </a:t>
            </a:r>
            <a:r>
              <a:rPr lang="fr-FR" sz="2200" dirty="0" err="1" smtClean="0">
                <a:sym typeface="Wingdings" pitchFamily="2" charset="2"/>
              </a:rPr>
              <a:t>Deminor</a:t>
            </a:r>
            <a:r>
              <a:rPr lang="fr-FR" sz="2200" dirty="0" smtClean="0">
                <a:sym typeface="Wingdings" pitchFamily="2" charset="2"/>
              </a:rPr>
              <a:t>)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Sentiment de trahison (confiance, bouche à oreille)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Gestionnaires incapables de savoir si investissement dans Madoff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Organismes de contrôle impuissants (SEC, AMF)</a:t>
            </a:r>
          </a:p>
          <a:p>
            <a:pPr lvl="1">
              <a:buClr>
                <a:srgbClr val="0F6FC6"/>
              </a:buClr>
              <a:buFont typeface="Wingdings" pitchFamily="2" charset="2"/>
              <a:buChar char="à"/>
            </a:pPr>
            <a:r>
              <a:rPr lang="fr-FR" sz="2200" dirty="0" smtClean="0">
                <a:solidFill>
                  <a:prstClr val="black"/>
                </a:solidFill>
                <a:sym typeface="Wingdings" pitchFamily="2" charset="2"/>
              </a:rPr>
              <a:t>Association pour mettre en place des poursuites</a:t>
            </a:r>
          </a:p>
          <a:p>
            <a:pPr lvl="1">
              <a:buNone/>
            </a:pPr>
            <a:endParaRPr lang="fr-FR" sz="2200" dirty="0" smtClean="0"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Un avant et un après 2009 pour la gestion privée: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Abandon de l’architecture ouverte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Questionnaires clients</a:t>
            </a:r>
          </a:p>
          <a:p>
            <a:pPr lvl="1"/>
            <a:r>
              <a:rPr lang="fr-FR" sz="2200" dirty="0" smtClean="0">
                <a:sym typeface="Wingdings" pitchFamily="2" charset="2"/>
              </a:rPr>
              <a:t>Information sur le risque</a:t>
            </a:r>
            <a:r>
              <a:rPr lang="fr-FR" sz="2000" i="1" dirty="0" smtClean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CONCLUSION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571625"/>
            <a:ext cx="7786688" cy="4786313"/>
          </a:xfrm>
        </p:spPr>
        <p:txBody>
          <a:bodyPr/>
          <a:lstStyle/>
          <a:p>
            <a:r>
              <a:rPr lang="fr-FR" sz="2400" dirty="0" smtClean="0"/>
              <a:t>Un procès qui ne permet pas de réellement comprendre l’affaire Madoff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2400" dirty="0" smtClean="0"/>
              <a:t>Madoff : une personnalité complexe </a:t>
            </a:r>
          </a:p>
          <a:p>
            <a:endParaRPr lang="fr-FR" sz="2400" dirty="0" smtClean="0"/>
          </a:p>
          <a:p>
            <a:r>
              <a:rPr lang="fr-FR" sz="2400" dirty="0" smtClean="0"/>
              <a:t>Des investisseurs cupides ou stupides ?</a:t>
            </a:r>
          </a:p>
          <a:p>
            <a:endParaRPr lang="fr-FR" sz="2400" dirty="0" smtClean="0"/>
          </a:p>
          <a:p>
            <a:r>
              <a:rPr lang="fr-FR" sz="2400" dirty="0" smtClean="0"/>
              <a:t>De nombreuses victimes collatérales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Les investisseurs remboursés? (</a:t>
            </a:r>
            <a:r>
              <a:rPr lang="fr-FR" sz="2400" dirty="0" err="1" smtClean="0"/>
              <a:t>Meeschaert</a:t>
            </a:r>
            <a:r>
              <a:rPr lang="fr-FR" sz="2400" dirty="0" smtClean="0"/>
              <a:t>, Banco)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8162925" cy="1090612"/>
          </a:xfrm>
        </p:spPr>
        <p:txBody>
          <a:bodyPr/>
          <a:lstStyle/>
          <a:p>
            <a:pPr algn="ctr"/>
            <a:r>
              <a:rPr lang="fr-FR" u="sng" smtClean="0">
                <a:solidFill>
                  <a:srgbClr val="002060"/>
                </a:solidFill>
              </a:rPr>
              <a:t>Plan</a:t>
            </a:r>
            <a:endParaRPr lang="fr-FR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313" y="1857375"/>
            <a:ext cx="8786812" cy="46434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u="sng" smtClean="0">
                <a:solidFill>
                  <a:schemeClr val="tx2"/>
                </a:solidFill>
              </a:rPr>
              <a:t> Partie I </a:t>
            </a:r>
            <a:r>
              <a:rPr lang="fr-FR" smtClean="0">
                <a:solidFill>
                  <a:schemeClr val="tx2"/>
                </a:solidFill>
              </a:rPr>
              <a:t>: Présentation de Bernard Madoff</a:t>
            </a:r>
          </a:p>
          <a:p>
            <a:pPr>
              <a:buFont typeface="Wingdings" pitchFamily="2" charset="2"/>
              <a:buChar char="v"/>
            </a:pPr>
            <a:endParaRPr lang="fr-FR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mtClean="0">
                <a:solidFill>
                  <a:schemeClr val="tx2"/>
                </a:solidFill>
              </a:rPr>
              <a:t> </a:t>
            </a:r>
            <a:r>
              <a:rPr lang="fr-FR" u="sng" smtClean="0">
                <a:solidFill>
                  <a:schemeClr val="tx2"/>
                </a:solidFill>
              </a:rPr>
              <a:t>Partie II </a:t>
            </a:r>
            <a:r>
              <a:rPr lang="fr-FR" smtClean="0">
                <a:solidFill>
                  <a:schemeClr val="tx2"/>
                </a:solidFill>
              </a:rPr>
              <a:t>: Une fraude massive avec des répercussions exceptionnelles</a:t>
            </a:r>
          </a:p>
          <a:p>
            <a:pPr>
              <a:buFont typeface="Wingdings" pitchFamily="2" charset="2"/>
              <a:buChar char="v"/>
            </a:pPr>
            <a:endParaRPr lang="fr-FR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u="sng" smtClean="0">
                <a:solidFill>
                  <a:schemeClr val="tx2"/>
                </a:solidFill>
              </a:rPr>
              <a:t> Partie III </a:t>
            </a:r>
            <a:r>
              <a:rPr lang="fr-FR" smtClean="0">
                <a:solidFill>
                  <a:schemeClr val="tx2"/>
                </a:solidFill>
              </a:rPr>
              <a:t>: Les conséquences de cette affaire sur le monde de la gestion financière</a:t>
            </a:r>
          </a:p>
          <a:p>
            <a:endParaRPr 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1" y="2882900"/>
            <a:ext cx="6929486" cy="10906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i="1" dirty="0" smtClean="0"/>
              <a:t>Partie 1 :</a:t>
            </a:r>
            <a:r>
              <a:rPr lang="fr-FR" dirty="0" smtClean="0"/>
              <a:t> Présentation de Bernard </a:t>
            </a:r>
            <a:r>
              <a:rPr lang="fr-FR" dirty="0" err="1" smtClean="0"/>
              <a:t>Madoff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/>
            <a:r>
              <a:rPr lang="fr-FR" sz="3200" b="1" u="sng" smtClean="0"/>
              <a:t>Biographie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857375"/>
            <a:ext cx="7286625" cy="4500563"/>
          </a:xfrm>
        </p:spPr>
        <p:txBody>
          <a:bodyPr/>
          <a:lstStyle/>
          <a:p>
            <a:pPr algn="ctr" eaLnBrk="1" hangingPunct="1"/>
            <a:r>
              <a:rPr lang="fr-FR" sz="2400" smtClean="0"/>
              <a:t>Self-made man </a:t>
            </a:r>
          </a:p>
          <a:p>
            <a:pPr lvl="2" algn="ctr" eaLnBrk="1" hangingPunct="1"/>
            <a:r>
              <a:rPr lang="fr-FR" sz="1400" smtClean="0"/>
              <a:t>Père plombier</a:t>
            </a:r>
          </a:p>
          <a:p>
            <a:pPr lvl="2" algn="ctr" eaLnBrk="1" hangingPunct="1"/>
            <a:r>
              <a:rPr lang="fr-FR" sz="1400" smtClean="0"/>
              <a:t>Arrête ses études de droit à 22 ans …</a:t>
            </a:r>
          </a:p>
          <a:p>
            <a:pPr lvl="2" algn="ctr" eaLnBrk="1" hangingPunct="1"/>
            <a:r>
              <a:rPr lang="fr-FR" sz="1400" smtClean="0"/>
              <a:t>… et vit d’un salaire de maître nageur</a:t>
            </a:r>
          </a:p>
          <a:p>
            <a:pPr algn="ctr" eaLnBrk="1" hangingPunct="1"/>
            <a:r>
              <a:rPr lang="fr-FR" sz="2400" smtClean="0"/>
              <a:t>Entrepreneur autodidacte</a:t>
            </a:r>
          </a:p>
          <a:p>
            <a:pPr lvl="1" algn="ctr" eaLnBrk="1" hangingPunct="1"/>
            <a:r>
              <a:rPr lang="fr-FR" sz="1400" smtClean="0"/>
              <a:t>Crée sa société à 22 ans</a:t>
            </a:r>
          </a:p>
          <a:p>
            <a:pPr lvl="1" algn="ctr" eaLnBrk="1" hangingPunct="1"/>
            <a:r>
              <a:rPr lang="fr-FR" sz="1400" smtClean="0"/>
              <a:t>Premières cotations électroniques …</a:t>
            </a:r>
          </a:p>
          <a:p>
            <a:pPr lvl="1" algn="ctr" eaLnBrk="1" hangingPunct="1"/>
            <a:r>
              <a:rPr lang="fr-FR" sz="1400" smtClean="0"/>
              <a:t>… qui deviendront le Nasdaq</a:t>
            </a:r>
          </a:p>
          <a:p>
            <a:pPr algn="ctr" eaLnBrk="1" hangingPunct="1"/>
            <a:r>
              <a:rPr lang="fr-FR" sz="2400" smtClean="0"/>
              <a:t>Explication sur son désir de réussite?</a:t>
            </a:r>
          </a:p>
          <a:p>
            <a:pPr lvl="2" algn="ctr" eaLnBrk="1" hangingPunct="1"/>
            <a:r>
              <a:rPr lang="fr-FR" sz="1400" smtClean="0"/>
              <a:t>Issu d’un milieu peu aisé</a:t>
            </a:r>
          </a:p>
          <a:p>
            <a:pPr lvl="2" algn="ctr" eaLnBrk="1" hangingPunct="1"/>
            <a:r>
              <a:rPr lang="fr-FR" sz="1400" smtClean="0"/>
              <a:t>Met très tôt son image personnelle en avant</a:t>
            </a:r>
          </a:p>
          <a:p>
            <a:pPr algn="ctr" eaLnBrk="1" hangingPunct="1"/>
            <a:r>
              <a:rPr lang="fr-FR" sz="2400" smtClean="0"/>
              <a:t>Rêve américain et prestigieuse carrière</a:t>
            </a:r>
          </a:p>
          <a:p>
            <a:pPr lvl="2" algn="ctr" eaLnBrk="1" hangingPunct="1"/>
            <a:r>
              <a:rPr lang="fr-FR" sz="1400" smtClean="0"/>
              <a:t>Président du Nasdaq en 90-91</a:t>
            </a:r>
          </a:p>
          <a:p>
            <a:pPr lvl="2" algn="ctr" eaLnBrk="1" hangingPunct="1"/>
            <a:r>
              <a:rPr lang="fr-FR" sz="1400" smtClean="0"/>
              <a:t>Dirigeant-fondateur d’une des plus grosses sociétés de gestion de Wall Street</a:t>
            </a:r>
          </a:p>
          <a:p>
            <a:pPr lvl="2" algn="ctr" eaLnBrk="1" hangingPunct="1"/>
            <a:r>
              <a:rPr lang="fr-FR" sz="1400" smtClean="0"/>
              <a:t>Vie entre ses maisons à Manhattan, Palm Beach, Cap d’Antibes etc…</a:t>
            </a:r>
          </a:p>
          <a:p>
            <a:pPr algn="ctr" eaLnBrk="1" hangingPunct="1">
              <a:buFontTx/>
              <a:buChar char="-"/>
            </a:pPr>
            <a:endParaRPr lang="fr-FR" sz="2000" i="1" smtClean="0"/>
          </a:p>
          <a:p>
            <a:pPr algn="ctr" eaLnBrk="1" hangingPunct="1">
              <a:buFont typeface="Wingdings 2" pitchFamily="18" charset="2"/>
              <a:buNone/>
            </a:pPr>
            <a:endParaRPr lang="fr-FR" sz="2000" i="1" smtClean="0"/>
          </a:p>
        </p:txBody>
      </p:sp>
      <p:pic>
        <p:nvPicPr>
          <p:cNvPr id="8196" name="Picture 2" descr="http://upload.wikimedia.org/wikipedia/commons/thumb/a/a4/BernardMadoff.jpg/180px-BernardMadof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214438"/>
            <a:ext cx="17145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/>
            <a:r>
              <a:rPr lang="fr-FR" sz="3200" b="1" u="sng" smtClean="0"/>
              <a:t>Une référence dans le monde de la finance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28713" y="1857375"/>
            <a:ext cx="7286625" cy="4500563"/>
          </a:xfrm>
        </p:spPr>
        <p:txBody>
          <a:bodyPr/>
          <a:lstStyle/>
          <a:p>
            <a:pPr eaLnBrk="1" hangingPunct="1"/>
            <a:r>
              <a:rPr lang="fr-FR" sz="2400" dirty="0" smtClean="0"/>
              <a:t>Personnage très respecté</a:t>
            </a:r>
          </a:p>
          <a:p>
            <a:pPr lvl="2" eaLnBrk="1" hangingPunct="1"/>
            <a:r>
              <a:rPr lang="fr-FR" sz="1400" dirty="0" smtClean="0"/>
              <a:t>Intégré dans les cercles des plus grands financiers</a:t>
            </a:r>
          </a:p>
          <a:p>
            <a:pPr lvl="2" eaLnBrk="1" hangingPunct="1"/>
            <a:r>
              <a:rPr lang="fr-FR" sz="1400" dirty="0" smtClean="0"/>
              <a:t>Reconnu  à Wall Street</a:t>
            </a:r>
            <a:br>
              <a:rPr lang="fr-FR" sz="1400" dirty="0" smtClean="0"/>
            </a:br>
            <a:endParaRPr lang="fr-FR" sz="1400" dirty="0" smtClean="0"/>
          </a:p>
          <a:p>
            <a:pPr eaLnBrk="1" hangingPunct="1"/>
            <a:r>
              <a:rPr lang="fr-FR" sz="2400" dirty="0" smtClean="0"/>
              <a:t>Confiance presque aveugle dans sa performance</a:t>
            </a:r>
          </a:p>
          <a:p>
            <a:pPr lvl="2" eaLnBrk="1" hangingPunct="1"/>
            <a:r>
              <a:rPr lang="fr-FR" sz="1400" dirty="0" err="1" smtClean="0"/>
              <a:t>Hedge</a:t>
            </a:r>
            <a:r>
              <a:rPr lang="fr-FR" sz="1400" dirty="0" smtClean="0"/>
              <a:t> </a:t>
            </a:r>
            <a:r>
              <a:rPr lang="fr-FR" sz="1400" dirty="0" err="1" smtClean="0"/>
              <a:t>funds</a:t>
            </a:r>
            <a:r>
              <a:rPr lang="fr-FR" sz="1400" dirty="0" smtClean="0"/>
              <a:t>, Steven Spielberg, L. </a:t>
            </a:r>
            <a:r>
              <a:rPr lang="fr-FR" sz="1400" dirty="0" err="1" smtClean="0"/>
              <a:t>Bettencourt</a:t>
            </a:r>
            <a:endParaRPr lang="fr-FR" sz="1400" dirty="0" smtClean="0"/>
          </a:p>
          <a:p>
            <a:pPr lvl="2" eaLnBrk="1" hangingPunct="1"/>
            <a:r>
              <a:rPr lang="fr-FR" sz="1400" dirty="0" smtClean="0"/>
              <a:t>Grandes banques: Banco Santander, BNP, </a:t>
            </a:r>
            <a:r>
              <a:rPr lang="fr-FR" sz="1400" dirty="0" err="1" smtClean="0"/>
              <a:t>Natixis</a:t>
            </a:r>
            <a:r>
              <a:rPr lang="fr-FR" sz="1400" dirty="0" smtClean="0"/>
              <a:t>, </a:t>
            </a:r>
            <a:r>
              <a:rPr lang="fr-FR" sz="1400" dirty="0" err="1" smtClean="0"/>
              <a:t>HSBC</a:t>
            </a:r>
            <a:r>
              <a:rPr lang="fr-FR" sz="1400" dirty="0" smtClean="0"/>
              <a:t>, </a:t>
            </a:r>
            <a:r>
              <a:rPr lang="fr-FR" sz="1400" dirty="0" err="1" smtClean="0"/>
              <a:t>etc</a:t>
            </a:r>
            <a:r>
              <a:rPr lang="fr-FR" sz="1400" dirty="0" smtClean="0"/>
              <a:t>…</a:t>
            </a:r>
            <a:br>
              <a:rPr lang="fr-FR" sz="1400" dirty="0" smtClean="0"/>
            </a:br>
            <a:endParaRPr lang="fr-FR" sz="1400" dirty="0" smtClean="0"/>
          </a:p>
          <a:p>
            <a:pPr eaLnBrk="1" hangingPunct="1"/>
            <a:r>
              <a:rPr lang="fr-FR" sz="2400" dirty="0" smtClean="0"/>
              <a:t>Géni de la finance</a:t>
            </a:r>
            <a:endParaRPr lang="fr-FR" sz="2000" i="1" dirty="0" smtClean="0"/>
          </a:p>
          <a:p>
            <a:pPr lvl="2" eaLnBrk="1" hangingPunct="1"/>
            <a:r>
              <a:rPr lang="fr-FR" sz="1400" dirty="0" smtClean="0"/>
              <a:t>Bâti un empire à partir de 5000$ …</a:t>
            </a:r>
          </a:p>
          <a:p>
            <a:pPr lvl="2" eaLnBrk="1" hangingPunct="1"/>
            <a:r>
              <a:rPr lang="fr-FR" sz="1400" dirty="0" smtClean="0"/>
              <a:t>Posé les fondations du Nasdaq …</a:t>
            </a:r>
          </a:p>
          <a:p>
            <a:pPr lvl="2" eaLnBrk="1" hangingPunct="1"/>
            <a:r>
              <a:rPr lang="fr-FR" sz="1400" dirty="0" smtClean="0"/>
              <a:t>Le tout sans avoir fait d’études de finance ! </a:t>
            </a:r>
            <a:endParaRPr lang="fr-F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82900"/>
            <a:ext cx="8162925" cy="10906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i="1" dirty="0" smtClean="0"/>
              <a:t>Partie 2 :</a:t>
            </a:r>
            <a:r>
              <a:rPr lang="fr-FR" dirty="0" smtClean="0"/>
              <a:t> Une fraude massive aux répercussions exceptionnelles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Le fond secret de Madoff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857375"/>
            <a:ext cx="7286625" cy="4500563"/>
          </a:xfrm>
        </p:spPr>
        <p:txBody>
          <a:bodyPr/>
          <a:lstStyle/>
          <a:p>
            <a:r>
              <a:rPr lang="fr-FR" sz="2400" dirty="0" smtClean="0"/>
              <a:t>USD 17 Mds d’actifs</a:t>
            </a:r>
          </a:p>
          <a:p>
            <a:endParaRPr lang="fr-FR" sz="2400" dirty="0" smtClean="0"/>
          </a:p>
          <a:p>
            <a:r>
              <a:rPr lang="fr-FR" sz="2400" dirty="0" smtClean="0"/>
              <a:t>Des clients prestigieux </a:t>
            </a:r>
          </a:p>
          <a:p>
            <a:pPr>
              <a:buFontTx/>
              <a:buChar char="-"/>
            </a:pPr>
            <a:r>
              <a:rPr lang="fr-FR" sz="2000" dirty="0" smtClean="0"/>
              <a:t>Divers fonds d’investissement</a:t>
            </a:r>
          </a:p>
          <a:p>
            <a:pPr>
              <a:buFontTx/>
              <a:buChar char="-"/>
            </a:pPr>
            <a:r>
              <a:rPr lang="fr-FR" sz="2000" dirty="0" smtClean="0"/>
              <a:t>Grosses fortunes privées </a:t>
            </a:r>
          </a:p>
          <a:p>
            <a:endParaRPr lang="fr-FR" sz="2400" dirty="0" smtClean="0"/>
          </a:p>
          <a:p>
            <a:r>
              <a:rPr lang="fr-FR" sz="2400" dirty="0" smtClean="0"/>
              <a:t>Des promesses de rentabilité stratosphérique</a:t>
            </a:r>
          </a:p>
          <a:p>
            <a:endParaRPr lang="fr-FR" sz="2400" dirty="0" smtClean="0"/>
          </a:p>
          <a:p>
            <a:r>
              <a:rPr lang="fr-FR" sz="2400" dirty="0" smtClean="0"/>
              <a:t>Frauder pour survivre ?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La chaîne de Ponzi (1/2)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2071678"/>
            <a:ext cx="7358063" cy="3500437"/>
          </a:xfrm>
        </p:spPr>
        <p:txBody>
          <a:bodyPr/>
          <a:lstStyle/>
          <a:p>
            <a:r>
              <a:rPr lang="fr-FR" sz="2400" dirty="0" smtClean="0"/>
              <a:t>Système de cavalerie : courir après de nouveaux fonds pour rembourser les premiers</a:t>
            </a:r>
          </a:p>
          <a:p>
            <a:endParaRPr lang="fr-FR" sz="2400" dirty="0" smtClean="0"/>
          </a:p>
          <a:p>
            <a:r>
              <a:rPr lang="fr-FR" sz="2400" dirty="0" smtClean="0"/>
              <a:t>Facteur clef de succès : le prestige de Bernard Madoff</a:t>
            </a:r>
          </a:p>
          <a:p>
            <a:endParaRPr lang="fr-FR" sz="2400" dirty="0" smtClean="0"/>
          </a:p>
          <a:p>
            <a:r>
              <a:rPr lang="fr-FR" sz="2400" dirty="0" smtClean="0"/>
              <a:t>Un cercle vertueux se met en place</a:t>
            </a:r>
          </a:p>
          <a:p>
            <a:pPr algn="ctr">
              <a:buFont typeface="Wingdings" pitchFamily="2" charset="2"/>
              <a:buNone/>
            </a:pPr>
            <a:endParaRPr lang="fr-FR" sz="2400" dirty="0" smtClean="0"/>
          </a:p>
          <a:p>
            <a:pPr algn="ctr">
              <a:buFontTx/>
              <a:buChar char="-"/>
            </a:pPr>
            <a:endParaRPr lang="fr-FR" sz="2000" i="1" dirty="0" smtClean="0"/>
          </a:p>
          <a:p>
            <a:pPr algn="ctr">
              <a:buFont typeface="Wingdings 2" pitchFamily="18" charset="2"/>
              <a:buNone/>
            </a:pPr>
            <a:endParaRPr lang="fr-FR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fr-FR" sz="3200" b="1" u="sng" smtClean="0"/>
              <a:t>La chaîne de Ponzi (2/2)</a:t>
            </a:r>
            <a:r>
              <a:rPr lang="fr-FR" sz="3400" smtClean="0"/>
              <a:t/>
            </a:r>
            <a:br>
              <a:rPr lang="fr-FR" sz="3400" smtClean="0"/>
            </a:br>
            <a:endParaRPr lang="fr-FR" sz="2400" i="1" u="sng" smtClean="0"/>
          </a:p>
        </p:txBody>
      </p:sp>
      <p:graphicFrame>
        <p:nvGraphicFramePr>
          <p:cNvPr id="4" name="Diagramme 3"/>
          <p:cNvGraphicFramePr/>
          <p:nvPr/>
        </p:nvGraphicFramePr>
        <p:xfrm>
          <a:off x="214282" y="928670"/>
          <a:ext cx="8929718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865</Words>
  <Application>Microsoft Office PowerPoint</Application>
  <PresentationFormat>Affichage à l'écran (4:3)</PresentationFormat>
  <Paragraphs>205</Paragraphs>
  <Slides>19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Débit</vt:lpstr>
      <vt:lpstr>L’affaire Madoff</vt:lpstr>
      <vt:lpstr>Plan</vt:lpstr>
      <vt:lpstr>Partie 1 : Présentation de Bernard Madoff</vt:lpstr>
      <vt:lpstr>Biographie </vt:lpstr>
      <vt:lpstr>Une référence dans le monde de la finance </vt:lpstr>
      <vt:lpstr>Partie 2 : Une fraude massive aux répercussions exceptionnelles</vt:lpstr>
      <vt:lpstr>Le fond secret de Madoff </vt:lpstr>
      <vt:lpstr>La chaîne de Ponzi (1/2) </vt:lpstr>
      <vt:lpstr>La chaîne de Ponzi (2/2) </vt:lpstr>
      <vt:lpstr>La fin d’un mythe </vt:lpstr>
      <vt:lpstr>Le procès </vt:lpstr>
      <vt:lpstr>La finance en accusation ? </vt:lpstr>
      <vt:lpstr>Des milliers de victimes </vt:lpstr>
      <vt:lpstr>Partie 3 : Les conséquences de cette affaire sur le monde de la gestion financière</vt:lpstr>
      <vt:lpstr>Le régulateur en accusation</vt:lpstr>
      <vt:lpstr>Diapositive 16</vt:lpstr>
      <vt:lpstr>Diapositive 17</vt:lpstr>
      <vt:lpstr>Le monde de la gestion privée ébranlé par cette affaire</vt:lpstr>
      <vt:lpstr>CONCLUSION </vt:lpstr>
    </vt:vector>
  </TitlesOfParts>
  <Company>ALM Publishing 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</dc:creator>
  <cp:lastModifiedBy>longin</cp:lastModifiedBy>
  <cp:revision>63</cp:revision>
  <dcterms:created xsi:type="dcterms:W3CDTF">2010-02-09T15:45:10Z</dcterms:created>
  <dcterms:modified xsi:type="dcterms:W3CDTF">2010-05-05T08:18:11Z</dcterms:modified>
</cp:coreProperties>
</file>