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1"/>
  </p:notesMasterIdLst>
  <p:sldIdLst>
    <p:sldId id="256" r:id="rId5"/>
    <p:sldId id="288" r:id="rId6"/>
    <p:sldId id="259" r:id="rId7"/>
    <p:sldId id="258" r:id="rId8"/>
    <p:sldId id="257" r:id="rId9"/>
    <p:sldId id="261" r:id="rId10"/>
    <p:sldId id="26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9" r:id="rId27"/>
    <p:sldId id="264" r:id="rId28"/>
    <p:sldId id="268" r:id="rId29"/>
    <p:sldId id="26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9999"/>
    <a:srgbClr val="FF5050"/>
    <a:srgbClr val="FF7C80"/>
    <a:srgbClr val="CCFF99"/>
    <a:srgbClr val="CCFF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60641-9801-492D-A09D-B69A167DEE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278BE4-BB55-406E-A376-82148E1E3CF0}">
      <dgm:prSet phldrT="[Texte]" custT="1"/>
      <dgm:spPr/>
      <dgm:t>
        <a:bodyPr/>
        <a:lstStyle/>
        <a:p>
          <a:r>
            <a:rPr lang="fr-FR" sz="1400" b="1" dirty="0" smtClean="0"/>
            <a:t>CGP</a:t>
          </a:r>
          <a:endParaRPr lang="fr-FR" sz="1400" b="1" dirty="0"/>
        </a:p>
      </dgm:t>
    </dgm:pt>
    <dgm:pt modelId="{3BFE5AA2-BDD7-4877-9A79-CC6ADC67F7D2}" type="parTrans" cxnId="{26734666-938D-4C6F-9921-E7410AC7E6B4}">
      <dgm:prSet/>
      <dgm:spPr/>
      <dgm:t>
        <a:bodyPr/>
        <a:lstStyle/>
        <a:p>
          <a:endParaRPr lang="fr-FR" sz="2000" b="1"/>
        </a:p>
      </dgm:t>
    </dgm:pt>
    <dgm:pt modelId="{5AA50B32-32D4-4BD2-949C-6A0D771B0A1D}" type="sibTrans" cxnId="{26734666-938D-4C6F-9921-E7410AC7E6B4}">
      <dgm:prSet/>
      <dgm:spPr/>
      <dgm:t>
        <a:bodyPr/>
        <a:lstStyle/>
        <a:p>
          <a:endParaRPr lang="fr-FR" sz="2000" b="1"/>
        </a:p>
      </dgm:t>
    </dgm:pt>
    <dgm:pt modelId="{21DA9AD4-5702-4B7A-9172-CD798889D579}">
      <dgm:prSet phldrT="[Texte]" custT="1"/>
      <dgm:spPr/>
      <dgm:t>
        <a:bodyPr/>
        <a:lstStyle/>
        <a:p>
          <a:r>
            <a:rPr lang="fr-FR" sz="1400" b="1" dirty="0" smtClean="0"/>
            <a:t>Conseil</a:t>
          </a:r>
          <a:endParaRPr lang="fr-FR" sz="1400" b="1" dirty="0"/>
        </a:p>
      </dgm:t>
    </dgm:pt>
    <dgm:pt modelId="{269117F5-4B25-4B44-82C9-443661276096}" type="parTrans" cxnId="{FF6EB367-FA97-4B19-824F-EA4730DC092C}">
      <dgm:prSet/>
      <dgm:spPr/>
      <dgm:t>
        <a:bodyPr/>
        <a:lstStyle/>
        <a:p>
          <a:endParaRPr lang="fr-FR" sz="2000" b="1" dirty="0"/>
        </a:p>
      </dgm:t>
    </dgm:pt>
    <dgm:pt modelId="{53510F9A-D6D4-44AD-B610-944568223782}" type="sibTrans" cxnId="{FF6EB367-FA97-4B19-824F-EA4730DC092C}">
      <dgm:prSet/>
      <dgm:spPr/>
      <dgm:t>
        <a:bodyPr/>
        <a:lstStyle/>
        <a:p>
          <a:endParaRPr lang="fr-FR" sz="2000" b="1"/>
        </a:p>
      </dgm:t>
    </dgm:pt>
    <dgm:pt modelId="{EA629A1A-051A-4241-9BAD-3D60783173F2}">
      <dgm:prSet phldrT="[Texte]" custT="1"/>
      <dgm:spPr/>
      <dgm:t>
        <a:bodyPr/>
        <a:lstStyle/>
        <a:p>
          <a:r>
            <a:rPr lang="fr-FR" sz="1400" b="1" dirty="0" smtClean="0"/>
            <a:t>Intermédiation</a:t>
          </a:r>
          <a:endParaRPr lang="fr-FR" sz="1400" b="1" dirty="0"/>
        </a:p>
      </dgm:t>
    </dgm:pt>
    <dgm:pt modelId="{4545ADE1-D338-488A-B60A-9C94F31D44AB}" type="parTrans" cxnId="{A0D469EE-97D6-4514-B24C-52AC6867B700}">
      <dgm:prSet/>
      <dgm:spPr/>
      <dgm:t>
        <a:bodyPr/>
        <a:lstStyle/>
        <a:p>
          <a:endParaRPr lang="fr-FR" sz="2000" b="1" dirty="0"/>
        </a:p>
      </dgm:t>
    </dgm:pt>
    <dgm:pt modelId="{1CD08950-5790-4344-AB88-E25BE9476C8D}" type="sibTrans" cxnId="{A0D469EE-97D6-4514-B24C-52AC6867B700}">
      <dgm:prSet/>
      <dgm:spPr/>
      <dgm:t>
        <a:bodyPr/>
        <a:lstStyle/>
        <a:p>
          <a:endParaRPr lang="fr-FR" sz="2000" b="1"/>
        </a:p>
      </dgm:t>
    </dgm:pt>
    <dgm:pt modelId="{D030FBAB-3556-4FED-9629-6087C0F084CC}">
      <dgm:prSet phldrT="[Texte]" custT="1"/>
      <dgm:spPr/>
      <dgm:t>
        <a:bodyPr/>
        <a:lstStyle/>
        <a:p>
          <a:r>
            <a:rPr lang="fr-FR" sz="1400" b="1" dirty="0" smtClean="0"/>
            <a:t>CJA</a:t>
          </a:r>
        </a:p>
      </dgm:t>
    </dgm:pt>
    <dgm:pt modelId="{1971C78D-C822-4CE7-B4DD-AF903365A660}" type="parTrans" cxnId="{A1726E35-421F-4711-9220-D2D5FAF00B6A}">
      <dgm:prSet/>
      <dgm:spPr/>
      <dgm:t>
        <a:bodyPr/>
        <a:lstStyle/>
        <a:p>
          <a:endParaRPr lang="fr-FR" sz="2000" b="1" dirty="0"/>
        </a:p>
      </dgm:t>
    </dgm:pt>
    <dgm:pt modelId="{365E75CB-696D-4721-AFC1-60CD4AEFDBB2}" type="sibTrans" cxnId="{A1726E35-421F-4711-9220-D2D5FAF00B6A}">
      <dgm:prSet/>
      <dgm:spPr/>
      <dgm:t>
        <a:bodyPr/>
        <a:lstStyle/>
        <a:p>
          <a:endParaRPr lang="fr-FR" sz="2000" b="1"/>
        </a:p>
      </dgm:t>
    </dgm:pt>
    <dgm:pt modelId="{51DF7880-2265-4636-9839-33C4DEFC5413}">
      <dgm:prSet phldrT="[Texte]" custT="1"/>
      <dgm:spPr/>
      <dgm:t>
        <a:bodyPr/>
        <a:lstStyle/>
        <a:p>
          <a:r>
            <a:rPr lang="fr-FR" sz="1400" b="1" dirty="0" smtClean="0"/>
            <a:t>CIF</a:t>
          </a:r>
          <a:endParaRPr lang="fr-FR" sz="1400" b="1" dirty="0"/>
        </a:p>
      </dgm:t>
    </dgm:pt>
    <dgm:pt modelId="{4232FC49-42AF-46FC-ADC2-24DC4856F3F7}" type="parTrans" cxnId="{80E5B7FE-A22F-4C3C-814C-3C61258478FB}">
      <dgm:prSet/>
      <dgm:spPr/>
      <dgm:t>
        <a:bodyPr/>
        <a:lstStyle/>
        <a:p>
          <a:endParaRPr lang="fr-FR" sz="2000" b="1" dirty="0"/>
        </a:p>
      </dgm:t>
    </dgm:pt>
    <dgm:pt modelId="{5CC74A85-49F4-4CE1-BDFA-45512FE50397}" type="sibTrans" cxnId="{80E5B7FE-A22F-4C3C-814C-3C61258478FB}">
      <dgm:prSet/>
      <dgm:spPr/>
      <dgm:t>
        <a:bodyPr/>
        <a:lstStyle/>
        <a:p>
          <a:endParaRPr lang="fr-FR" sz="2000" b="1"/>
        </a:p>
      </dgm:t>
    </dgm:pt>
    <dgm:pt modelId="{0BA99EE1-94F0-42D9-AF7E-247A2E5926BE}">
      <dgm:prSet phldrT="[Texte]" custT="1"/>
      <dgm:spPr/>
      <dgm:t>
        <a:bodyPr/>
        <a:lstStyle/>
        <a:p>
          <a:r>
            <a:rPr lang="fr-FR" sz="1400" b="1" dirty="0" smtClean="0"/>
            <a:t>Courtier d’assurance</a:t>
          </a:r>
          <a:endParaRPr lang="fr-FR" sz="1400" b="1" dirty="0"/>
        </a:p>
      </dgm:t>
    </dgm:pt>
    <dgm:pt modelId="{DCAEF24D-A4CF-4FBA-BFB5-B695BE36D523}" type="parTrans" cxnId="{DD479563-5CEE-40B4-8FB8-A334060C3DEF}">
      <dgm:prSet/>
      <dgm:spPr/>
      <dgm:t>
        <a:bodyPr/>
        <a:lstStyle/>
        <a:p>
          <a:endParaRPr lang="fr-FR" sz="2000" b="1" dirty="0"/>
        </a:p>
      </dgm:t>
    </dgm:pt>
    <dgm:pt modelId="{DDA5031B-DAE7-43B3-B7B2-5AEFA34182E6}" type="sibTrans" cxnId="{DD479563-5CEE-40B4-8FB8-A334060C3DEF}">
      <dgm:prSet/>
      <dgm:spPr/>
      <dgm:t>
        <a:bodyPr/>
        <a:lstStyle/>
        <a:p>
          <a:endParaRPr lang="fr-FR" sz="2000" b="1"/>
        </a:p>
      </dgm:t>
    </dgm:pt>
    <dgm:pt modelId="{EC95F3FD-1248-4BAB-A3FA-8B7C191E04E5}">
      <dgm:prSet phldrT="[Texte]" custT="1"/>
      <dgm:spPr/>
      <dgm:t>
        <a:bodyPr/>
        <a:lstStyle/>
        <a:p>
          <a:r>
            <a:rPr lang="fr-FR" sz="1400" b="1" dirty="0" smtClean="0"/>
            <a:t>Démarchage financier</a:t>
          </a:r>
          <a:endParaRPr lang="fr-FR" sz="1400" b="1" dirty="0"/>
        </a:p>
      </dgm:t>
    </dgm:pt>
    <dgm:pt modelId="{4AD1F805-7A9E-481A-BEA4-365080038B43}" type="parTrans" cxnId="{35BE4C83-B1C2-472A-A2D2-F267CD63B23E}">
      <dgm:prSet/>
      <dgm:spPr/>
      <dgm:t>
        <a:bodyPr/>
        <a:lstStyle/>
        <a:p>
          <a:endParaRPr lang="fr-FR" dirty="0"/>
        </a:p>
      </dgm:t>
    </dgm:pt>
    <dgm:pt modelId="{5036730C-AADD-4441-9C7D-FBBB2942DAA8}" type="sibTrans" cxnId="{35BE4C83-B1C2-472A-A2D2-F267CD63B23E}">
      <dgm:prSet/>
      <dgm:spPr/>
      <dgm:t>
        <a:bodyPr/>
        <a:lstStyle/>
        <a:p>
          <a:endParaRPr lang="fr-FR"/>
        </a:p>
      </dgm:t>
    </dgm:pt>
    <dgm:pt modelId="{CAE966AA-ACFB-42D8-9B30-859CCE7839F9}">
      <dgm:prSet phldrT="[Texte]" custT="1"/>
      <dgm:spPr/>
      <dgm:t>
        <a:bodyPr/>
        <a:lstStyle/>
        <a:p>
          <a:r>
            <a:rPr lang="fr-FR" sz="1400" b="1" dirty="0" smtClean="0"/>
            <a:t>Transactions sur immeubles et fonds de commerce</a:t>
          </a:r>
        </a:p>
      </dgm:t>
    </dgm:pt>
    <dgm:pt modelId="{A2BA71D3-000E-4E54-B706-A88C478C3CDE}" type="sibTrans" cxnId="{7ED615A3-904B-4D5C-B183-D027BAC14E3C}">
      <dgm:prSet/>
      <dgm:spPr/>
      <dgm:t>
        <a:bodyPr/>
        <a:lstStyle/>
        <a:p>
          <a:endParaRPr lang="fr-FR" sz="2000" b="1"/>
        </a:p>
      </dgm:t>
    </dgm:pt>
    <dgm:pt modelId="{1689BD33-6893-4696-A48E-939C42BB1380}" type="parTrans" cxnId="{7ED615A3-904B-4D5C-B183-D027BAC14E3C}">
      <dgm:prSet/>
      <dgm:spPr/>
      <dgm:t>
        <a:bodyPr/>
        <a:lstStyle/>
        <a:p>
          <a:endParaRPr lang="fr-FR" sz="2000" b="1" dirty="0"/>
        </a:p>
      </dgm:t>
    </dgm:pt>
    <dgm:pt modelId="{B1FB359B-AB98-4877-B295-54B2CBC803DE}" type="pres">
      <dgm:prSet presAssocID="{C6A60641-9801-492D-A09D-B69A167DEE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DAB39ED-9BA7-4EDD-9593-445FAA99B4EB}" type="pres">
      <dgm:prSet presAssocID="{EC278BE4-BB55-406E-A376-82148E1E3CF0}" presName="hierRoot1" presStyleCnt="0">
        <dgm:presLayoutVars>
          <dgm:hierBranch val="init"/>
        </dgm:presLayoutVars>
      </dgm:prSet>
      <dgm:spPr/>
    </dgm:pt>
    <dgm:pt modelId="{A5207510-7514-4D9D-956C-9B1CEB64510D}" type="pres">
      <dgm:prSet presAssocID="{EC278BE4-BB55-406E-A376-82148E1E3CF0}" presName="rootComposite1" presStyleCnt="0"/>
      <dgm:spPr/>
    </dgm:pt>
    <dgm:pt modelId="{923AD291-F8B9-4DED-97EA-45B338414D57}" type="pres">
      <dgm:prSet presAssocID="{EC278BE4-BB55-406E-A376-82148E1E3C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DA7C8D-A3A2-4243-99AC-181020D0DD54}" type="pres">
      <dgm:prSet presAssocID="{EC278BE4-BB55-406E-A376-82148E1E3CF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96FE8317-4213-4EE7-B734-86E2B3A6BFC8}" type="pres">
      <dgm:prSet presAssocID="{EC278BE4-BB55-406E-A376-82148E1E3CF0}" presName="hierChild2" presStyleCnt="0"/>
      <dgm:spPr/>
    </dgm:pt>
    <dgm:pt modelId="{E91197A6-D10F-4618-9F3F-1780524A6D81}" type="pres">
      <dgm:prSet presAssocID="{269117F5-4B25-4B44-82C9-443661276096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7B3EAF7-517B-4EED-8D7E-5FCD24EA3E83}" type="pres">
      <dgm:prSet presAssocID="{21DA9AD4-5702-4B7A-9172-CD798889D579}" presName="hierRoot2" presStyleCnt="0">
        <dgm:presLayoutVars>
          <dgm:hierBranch val="init"/>
        </dgm:presLayoutVars>
      </dgm:prSet>
      <dgm:spPr/>
    </dgm:pt>
    <dgm:pt modelId="{22627832-B512-4FF3-BE02-77D3054155F5}" type="pres">
      <dgm:prSet presAssocID="{21DA9AD4-5702-4B7A-9172-CD798889D579}" presName="rootComposite" presStyleCnt="0"/>
      <dgm:spPr/>
    </dgm:pt>
    <dgm:pt modelId="{1E74E906-F89F-47A5-9138-C57076CF08D1}" type="pres">
      <dgm:prSet presAssocID="{21DA9AD4-5702-4B7A-9172-CD798889D5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0F1522-F400-458E-B36C-AC31199339BB}" type="pres">
      <dgm:prSet presAssocID="{21DA9AD4-5702-4B7A-9172-CD798889D579}" presName="rootConnector" presStyleLbl="node2" presStyleIdx="0" presStyleCnt="2"/>
      <dgm:spPr/>
      <dgm:t>
        <a:bodyPr/>
        <a:lstStyle/>
        <a:p>
          <a:endParaRPr lang="fr-FR"/>
        </a:p>
      </dgm:t>
    </dgm:pt>
    <dgm:pt modelId="{1FDF5D89-6E24-4A46-8C29-9FE0658CD0E6}" type="pres">
      <dgm:prSet presAssocID="{21DA9AD4-5702-4B7A-9172-CD798889D579}" presName="hierChild4" presStyleCnt="0"/>
      <dgm:spPr/>
    </dgm:pt>
    <dgm:pt modelId="{0FA2E5DB-2C17-4B48-9AE5-34788F1CCD0E}" type="pres">
      <dgm:prSet presAssocID="{4232FC49-42AF-46FC-ADC2-24DC4856F3F7}" presName="Name37" presStyleLbl="parChTrans1D3" presStyleIdx="0" presStyleCnt="5"/>
      <dgm:spPr/>
      <dgm:t>
        <a:bodyPr/>
        <a:lstStyle/>
        <a:p>
          <a:endParaRPr lang="fr-FR"/>
        </a:p>
      </dgm:t>
    </dgm:pt>
    <dgm:pt modelId="{C4293D16-9A67-49C7-8473-78C3378201FE}" type="pres">
      <dgm:prSet presAssocID="{51DF7880-2265-4636-9839-33C4DEFC5413}" presName="hierRoot2" presStyleCnt="0">
        <dgm:presLayoutVars>
          <dgm:hierBranch val="init"/>
        </dgm:presLayoutVars>
      </dgm:prSet>
      <dgm:spPr/>
    </dgm:pt>
    <dgm:pt modelId="{4A46D144-2106-4323-891C-E9D578BBF40B}" type="pres">
      <dgm:prSet presAssocID="{51DF7880-2265-4636-9839-33C4DEFC5413}" presName="rootComposite" presStyleCnt="0"/>
      <dgm:spPr/>
    </dgm:pt>
    <dgm:pt modelId="{7274B91D-A7AE-4711-8837-2D11B7538303}" type="pres">
      <dgm:prSet presAssocID="{51DF7880-2265-4636-9839-33C4DEFC541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8EA7BF-A8BE-4575-867C-33F7A63E257B}" type="pres">
      <dgm:prSet presAssocID="{51DF7880-2265-4636-9839-33C4DEFC5413}" presName="rootConnector" presStyleLbl="node3" presStyleIdx="0" presStyleCnt="5"/>
      <dgm:spPr/>
      <dgm:t>
        <a:bodyPr/>
        <a:lstStyle/>
        <a:p>
          <a:endParaRPr lang="fr-FR"/>
        </a:p>
      </dgm:t>
    </dgm:pt>
    <dgm:pt modelId="{9D1479DE-53F8-4365-B38D-11C726B36CF8}" type="pres">
      <dgm:prSet presAssocID="{51DF7880-2265-4636-9839-33C4DEFC5413}" presName="hierChild4" presStyleCnt="0"/>
      <dgm:spPr/>
    </dgm:pt>
    <dgm:pt modelId="{509AB5D9-2856-4C7F-A022-2AE17827D3AC}" type="pres">
      <dgm:prSet presAssocID="{51DF7880-2265-4636-9839-33C4DEFC5413}" presName="hierChild5" presStyleCnt="0"/>
      <dgm:spPr/>
    </dgm:pt>
    <dgm:pt modelId="{C111C8B4-7D08-4AD3-BC84-4715FC0311B7}" type="pres">
      <dgm:prSet presAssocID="{1971C78D-C822-4CE7-B4DD-AF903365A660}" presName="Name37" presStyleLbl="parChTrans1D3" presStyleIdx="1" presStyleCnt="5"/>
      <dgm:spPr/>
      <dgm:t>
        <a:bodyPr/>
        <a:lstStyle/>
        <a:p>
          <a:endParaRPr lang="fr-FR"/>
        </a:p>
      </dgm:t>
    </dgm:pt>
    <dgm:pt modelId="{788BD0A9-3D68-4C94-BEA0-C03E4B28595D}" type="pres">
      <dgm:prSet presAssocID="{D030FBAB-3556-4FED-9629-6087C0F084CC}" presName="hierRoot2" presStyleCnt="0">
        <dgm:presLayoutVars>
          <dgm:hierBranch val="init"/>
        </dgm:presLayoutVars>
      </dgm:prSet>
      <dgm:spPr/>
    </dgm:pt>
    <dgm:pt modelId="{50D2BB21-BC97-4758-B420-156ABD37BD01}" type="pres">
      <dgm:prSet presAssocID="{D030FBAB-3556-4FED-9629-6087C0F084CC}" presName="rootComposite" presStyleCnt="0"/>
      <dgm:spPr/>
    </dgm:pt>
    <dgm:pt modelId="{E2EAAB43-9EEC-41CB-AB41-0EF225634D1A}" type="pres">
      <dgm:prSet presAssocID="{D030FBAB-3556-4FED-9629-6087C0F084CC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41B3D7-8F94-41F8-969D-E4BD0B1611A2}" type="pres">
      <dgm:prSet presAssocID="{D030FBAB-3556-4FED-9629-6087C0F084CC}" presName="rootConnector" presStyleLbl="node3" presStyleIdx="1" presStyleCnt="5"/>
      <dgm:spPr/>
      <dgm:t>
        <a:bodyPr/>
        <a:lstStyle/>
        <a:p>
          <a:endParaRPr lang="fr-FR"/>
        </a:p>
      </dgm:t>
    </dgm:pt>
    <dgm:pt modelId="{DDE10218-0B0C-4ED0-BE60-B1CEC84B818B}" type="pres">
      <dgm:prSet presAssocID="{D030FBAB-3556-4FED-9629-6087C0F084CC}" presName="hierChild4" presStyleCnt="0"/>
      <dgm:spPr/>
    </dgm:pt>
    <dgm:pt modelId="{9657574F-D9DA-459F-8E1A-DC68D6C64263}" type="pres">
      <dgm:prSet presAssocID="{D030FBAB-3556-4FED-9629-6087C0F084CC}" presName="hierChild5" presStyleCnt="0"/>
      <dgm:spPr/>
    </dgm:pt>
    <dgm:pt modelId="{BF8D0260-A63B-4F80-8E90-EEA5F33D5B61}" type="pres">
      <dgm:prSet presAssocID="{21DA9AD4-5702-4B7A-9172-CD798889D579}" presName="hierChild5" presStyleCnt="0"/>
      <dgm:spPr/>
    </dgm:pt>
    <dgm:pt modelId="{7201A941-8313-40D2-A7F3-1D47377F41BD}" type="pres">
      <dgm:prSet presAssocID="{4545ADE1-D338-488A-B60A-9C94F31D44AB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A4F501E-4EB6-4CC3-83F3-CAFAB907A751}" type="pres">
      <dgm:prSet presAssocID="{EA629A1A-051A-4241-9BAD-3D60783173F2}" presName="hierRoot2" presStyleCnt="0">
        <dgm:presLayoutVars>
          <dgm:hierBranch val="init"/>
        </dgm:presLayoutVars>
      </dgm:prSet>
      <dgm:spPr/>
    </dgm:pt>
    <dgm:pt modelId="{C93B2730-9E97-4736-8A63-6E7C70A7581C}" type="pres">
      <dgm:prSet presAssocID="{EA629A1A-051A-4241-9BAD-3D60783173F2}" presName="rootComposite" presStyleCnt="0"/>
      <dgm:spPr/>
    </dgm:pt>
    <dgm:pt modelId="{96DA805E-DFD7-48C2-BBD8-8D60A446B9F4}" type="pres">
      <dgm:prSet presAssocID="{EA629A1A-051A-4241-9BAD-3D60783173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06E97F-A142-4A4C-B55C-0D5F66F009C1}" type="pres">
      <dgm:prSet presAssocID="{EA629A1A-051A-4241-9BAD-3D60783173F2}" presName="rootConnector" presStyleLbl="node2" presStyleIdx="1" presStyleCnt="2"/>
      <dgm:spPr/>
      <dgm:t>
        <a:bodyPr/>
        <a:lstStyle/>
        <a:p>
          <a:endParaRPr lang="fr-FR"/>
        </a:p>
      </dgm:t>
    </dgm:pt>
    <dgm:pt modelId="{5BBDC58E-BE4A-406C-B45C-0522F213FCAA}" type="pres">
      <dgm:prSet presAssocID="{EA629A1A-051A-4241-9BAD-3D60783173F2}" presName="hierChild4" presStyleCnt="0"/>
      <dgm:spPr/>
    </dgm:pt>
    <dgm:pt modelId="{50171652-08FF-4D03-A9D7-7118B86218BD}" type="pres">
      <dgm:prSet presAssocID="{4AD1F805-7A9E-481A-BEA4-365080038B43}" presName="Name37" presStyleLbl="parChTrans1D3" presStyleIdx="2" presStyleCnt="5"/>
      <dgm:spPr/>
      <dgm:t>
        <a:bodyPr/>
        <a:lstStyle/>
        <a:p>
          <a:endParaRPr lang="fr-FR"/>
        </a:p>
      </dgm:t>
    </dgm:pt>
    <dgm:pt modelId="{F1446C6C-C1BE-4FAA-9BF9-E161F2D354F6}" type="pres">
      <dgm:prSet presAssocID="{EC95F3FD-1248-4BAB-A3FA-8B7C191E04E5}" presName="hierRoot2" presStyleCnt="0">
        <dgm:presLayoutVars>
          <dgm:hierBranch val="init"/>
        </dgm:presLayoutVars>
      </dgm:prSet>
      <dgm:spPr/>
    </dgm:pt>
    <dgm:pt modelId="{A939C0EA-498B-40F2-8F4A-3B6A446385B4}" type="pres">
      <dgm:prSet presAssocID="{EC95F3FD-1248-4BAB-A3FA-8B7C191E04E5}" presName="rootComposite" presStyleCnt="0"/>
      <dgm:spPr/>
    </dgm:pt>
    <dgm:pt modelId="{343ACA18-67D8-47BA-8BCC-AFC8E167153F}" type="pres">
      <dgm:prSet presAssocID="{EC95F3FD-1248-4BAB-A3FA-8B7C191E04E5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317100-25D3-4299-A550-83EFB2F83A47}" type="pres">
      <dgm:prSet presAssocID="{EC95F3FD-1248-4BAB-A3FA-8B7C191E04E5}" presName="rootConnector" presStyleLbl="node3" presStyleIdx="2" presStyleCnt="5"/>
      <dgm:spPr/>
      <dgm:t>
        <a:bodyPr/>
        <a:lstStyle/>
        <a:p>
          <a:endParaRPr lang="fr-FR"/>
        </a:p>
      </dgm:t>
    </dgm:pt>
    <dgm:pt modelId="{78B38DC4-E55A-4EA2-992A-A780C5B464FE}" type="pres">
      <dgm:prSet presAssocID="{EC95F3FD-1248-4BAB-A3FA-8B7C191E04E5}" presName="hierChild4" presStyleCnt="0"/>
      <dgm:spPr/>
    </dgm:pt>
    <dgm:pt modelId="{91305699-AF0D-45BE-9560-27D763BB8D47}" type="pres">
      <dgm:prSet presAssocID="{EC95F3FD-1248-4BAB-A3FA-8B7C191E04E5}" presName="hierChild5" presStyleCnt="0"/>
      <dgm:spPr/>
    </dgm:pt>
    <dgm:pt modelId="{3792C11A-A66C-498F-BDE4-28BBB4D3FE10}" type="pres">
      <dgm:prSet presAssocID="{DCAEF24D-A4CF-4FBA-BFB5-B695BE36D523}" presName="Name37" presStyleLbl="parChTrans1D3" presStyleIdx="3" presStyleCnt="5"/>
      <dgm:spPr/>
      <dgm:t>
        <a:bodyPr/>
        <a:lstStyle/>
        <a:p>
          <a:endParaRPr lang="fr-FR"/>
        </a:p>
      </dgm:t>
    </dgm:pt>
    <dgm:pt modelId="{9248FDA5-E1C2-4ACE-A578-F0DD7DDDED97}" type="pres">
      <dgm:prSet presAssocID="{0BA99EE1-94F0-42D9-AF7E-247A2E5926BE}" presName="hierRoot2" presStyleCnt="0">
        <dgm:presLayoutVars>
          <dgm:hierBranch val="init"/>
        </dgm:presLayoutVars>
      </dgm:prSet>
      <dgm:spPr/>
    </dgm:pt>
    <dgm:pt modelId="{BC9D6C6A-831E-4BCB-8759-A5A61FF8777D}" type="pres">
      <dgm:prSet presAssocID="{0BA99EE1-94F0-42D9-AF7E-247A2E5926BE}" presName="rootComposite" presStyleCnt="0"/>
      <dgm:spPr/>
    </dgm:pt>
    <dgm:pt modelId="{EBADBDB4-597F-4C30-A06E-ED38383BD93D}" type="pres">
      <dgm:prSet presAssocID="{0BA99EE1-94F0-42D9-AF7E-247A2E5926B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40150C-980E-4547-8007-A51256CA0C25}" type="pres">
      <dgm:prSet presAssocID="{0BA99EE1-94F0-42D9-AF7E-247A2E5926BE}" presName="rootConnector" presStyleLbl="node3" presStyleIdx="3" presStyleCnt="5"/>
      <dgm:spPr/>
      <dgm:t>
        <a:bodyPr/>
        <a:lstStyle/>
        <a:p>
          <a:endParaRPr lang="fr-FR"/>
        </a:p>
      </dgm:t>
    </dgm:pt>
    <dgm:pt modelId="{AEA8F083-82DA-432E-927A-9B7E8C39752B}" type="pres">
      <dgm:prSet presAssocID="{0BA99EE1-94F0-42D9-AF7E-247A2E5926BE}" presName="hierChild4" presStyleCnt="0"/>
      <dgm:spPr/>
    </dgm:pt>
    <dgm:pt modelId="{7EC92719-F2FA-4637-8433-006CC2E49F66}" type="pres">
      <dgm:prSet presAssocID="{0BA99EE1-94F0-42D9-AF7E-247A2E5926BE}" presName="hierChild5" presStyleCnt="0"/>
      <dgm:spPr/>
    </dgm:pt>
    <dgm:pt modelId="{30288A86-40BA-428A-B090-90506315BFAC}" type="pres">
      <dgm:prSet presAssocID="{1689BD33-6893-4696-A48E-939C42BB1380}" presName="Name37" presStyleLbl="parChTrans1D3" presStyleIdx="4" presStyleCnt="5"/>
      <dgm:spPr/>
      <dgm:t>
        <a:bodyPr/>
        <a:lstStyle/>
        <a:p>
          <a:endParaRPr lang="fr-FR"/>
        </a:p>
      </dgm:t>
    </dgm:pt>
    <dgm:pt modelId="{74DAEEA0-5B13-42B8-A7EB-CC74E915892E}" type="pres">
      <dgm:prSet presAssocID="{CAE966AA-ACFB-42D8-9B30-859CCE7839F9}" presName="hierRoot2" presStyleCnt="0">
        <dgm:presLayoutVars>
          <dgm:hierBranch val="init"/>
        </dgm:presLayoutVars>
      </dgm:prSet>
      <dgm:spPr/>
    </dgm:pt>
    <dgm:pt modelId="{5BF477DD-5685-4BCF-9075-37950F85F5F7}" type="pres">
      <dgm:prSet presAssocID="{CAE966AA-ACFB-42D8-9B30-859CCE7839F9}" presName="rootComposite" presStyleCnt="0"/>
      <dgm:spPr/>
    </dgm:pt>
    <dgm:pt modelId="{6C142BE0-A62C-4C75-B8D9-12F21A8CC768}" type="pres">
      <dgm:prSet presAssocID="{CAE966AA-ACFB-42D8-9B30-859CCE7839F9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71F1E8-A74D-477E-ABF2-9C1E4193BC6B}" type="pres">
      <dgm:prSet presAssocID="{CAE966AA-ACFB-42D8-9B30-859CCE7839F9}" presName="rootConnector" presStyleLbl="node3" presStyleIdx="4" presStyleCnt="5"/>
      <dgm:spPr/>
      <dgm:t>
        <a:bodyPr/>
        <a:lstStyle/>
        <a:p>
          <a:endParaRPr lang="fr-FR"/>
        </a:p>
      </dgm:t>
    </dgm:pt>
    <dgm:pt modelId="{C04C653D-4870-49BA-992B-5E6F5137AAF9}" type="pres">
      <dgm:prSet presAssocID="{CAE966AA-ACFB-42D8-9B30-859CCE7839F9}" presName="hierChild4" presStyleCnt="0"/>
      <dgm:spPr/>
    </dgm:pt>
    <dgm:pt modelId="{52ED1062-94F9-49CE-A6F4-67422B95F0C5}" type="pres">
      <dgm:prSet presAssocID="{CAE966AA-ACFB-42D8-9B30-859CCE7839F9}" presName="hierChild5" presStyleCnt="0"/>
      <dgm:spPr/>
    </dgm:pt>
    <dgm:pt modelId="{1781EE85-6817-4874-B818-3E5A67A3D5E1}" type="pres">
      <dgm:prSet presAssocID="{EA629A1A-051A-4241-9BAD-3D60783173F2}" presName="hierChild5" presStyleCnt="0"/>
      <dgm:spPr/>
    </dgm:pt>
    <dgm:pt modelId="{4C182198-7026-4FF6-BDFE-96A89F335536}" type="pres">
      <dgm:prSet presAssocID="{EC278BE4-BB55-406E-A376-82148E1E3CF0}" presName="hierChild3" presStyleCnt="0"/>
      <dgm:spPr/>
    </dgm:pt>
  </dgm:ptLst>
  <dgm:cxnLst>
    <dgm:cxn modelId="{F1D891C1-D8D6-4E0E-A61A-0AF12EB72CA3}" type="presOf" srcId="{4232FC49-42AF-46FC-ADC2-24DC4856F3F7}" destId="{0FA2E5DB-2C17-4B48-9AE5-34788F1CCD0E}" srcOrd="0" destOrd="0" presId="urn:microsoft.com/office/officeart/2005/8/layout/orgChart1"/>
    <dgm:cxn modelId="{FF6EB367-FA97-4B19-824F-EA4730DC092C}" srcId="{EC278BE4-BB55-406E-A376-82148E1E3CF0}" destId="{21DA9AD4-5702-4B7A-9172-CD798889D579}" srcOrd="0" destOrd="0" parTransId="{269117F5-4B25-4B44-82C9-443661276096}" sibTransId="{53510F9A-D6D4-44AD-B610-944568223782}"/>
    <dgm:cxn modelId="{D883202B-E057-4947-9621-FD1DA3C71377}" type="presOf" srcId="{D030FBAB-3556-4FED-9629-6087C0F084CC}" destId="{E2EAAB43-9EEC-41CB-AB41-0EF225634D1A}" srcOrd="0" destOrd="0" presId="urn:microsoft.com/office/officeart/2005/8/layout/orgChart1"/>
    <dgm:cxn modelId="{9648A8C0-A6EC-4532-B40F-3CDBAE7718C2}" type="presOf" srcId="{1689BD33-6893-4696-A48E-939C42BB1380}" destId="{30288A86-40BA-428A-B090-90506315BFAC}" srcOrd="0" destOrd="0" presId="urn:microsoft.com/office/officeart/2005/8/layout/orgChart1"/>
    <dgm:cxn modelId="{9F16DB5B-E75E-4427-8661-98BADACCFA1F}" type="presOf" srcId="{CAE966AA-ACFB-42D8-9B30-859CCE7839F9}" destId="{6C142BE0-A62C-4C75-B8D9-12F21A8CC768}" srcOrd="0" destOrd="0" presId="urn:microsoft.com/office/officeart/2005/8/layout/orgChart1"/>
    <dgm:cxn modelId="{821BDEFA-8FB9-43D5-A48B-4DC8AF0B6015}" type="presOf" srcId="{51DF7880-2265-4636-9839-33C4DEFC5413}" destId="{7274B91D-A7AE-4711-8837-2D11B7538303}" srcOrd="0" destOrd="0" presId="urn:microsoft.com/office/officeart/2005/8/layout/orgChart1"/>
    <dgm:cxn modelId="{A0D469EE-97D6-4514-B24C-52AC6867B700}" srcId="{EC278BE4-BB55-406E-A376-82148E1E3CF0}" destId="{EA629A1A-051A-4241-9BAD-3D60783173F2}" srcOrd="1" destOrd="0" parTransId="{4545ADE1-D338-488A-B60A-9C94F31D44AB}" sibTransId="{1CD08950-5790-4344-AB88-E25BE9476C8D}"/>
    <dgm:cxn modelId="{3AF86B94-185E-451A-B427-D11D5F285BE7}" type="presOf" srcId="{CAE966AA-ACFB-42D8-9B30-859CCE7839F9}" destId="{AD71F1E8-A74D-477E-ABF2-9C1E4193BC6B}" srcOrd="1" destOrd="0" presId="urn:microsoft.com/office/officeart/2005/8/layout/orgChart1"/>
    <dgm:cxn modelId="{80E5B7FE-A22F-4C3C-814C-3C61258478FB}" srcId="{21DA9AD4-5702-4B7A-9172-CD798889D579}" destId="{51DF7880-2265-4636-9839-33C4DEFC5413}" srcOrd="0" destOrd="0" parTransId="{4232FC49-42AF-46FC-ADC2-24DC4856F3F7}" sibTransId="{5CC74A85-49F4-4CE1-BDFA-45512FE50397}"/>
    <dgm:cxn modelId="{8A97F7B6-3E38-42A1-94F2-3C07E78D8C12}" type="presOf" srcId="{EA629A1A-051A-4241-9BAD-3D60783173F2}" destId="{96DA805E-DFD7-48C2-BBD8-8D60A446B9F4}" srcOrd="0" destOrd="0" presId="urn:microsoft.com/office/officeart/2005/8/layout/orgChart1"/>
    <dgm:cxn modelId="{5BD8CADD-6990-4FF3-9AA3-B48458934F65}" type="presOf" srcId="{EC278BE4-BB55-406E-A376-82148E1E3CF0}" destId="{D6DA7C8D-A3A2-4243-99AC-181020D0DD54}" srcOrd="1" destOrd="0" presId="urn:microsoft.com/office/officeart/2005/8/layout/orgChart1"/>
    <dgm:cxn modelId="{7ED615A3-904B-4D5C-B183-D027BAC14E3C}" srcId="{EA629A1A-051A-4241-9BAD-3D60783173F2}" destId="{CAE966AA-ACFB-42D8-9B30-859CCE7839F9}" srcOrd="2" destOrd="0" parTransId="{1689BD33-6893-4696-A48E-939C42BB1380}" sibTransId="{A2BA71D3-000E-4E54-B706-A88C478C3CDE}"/>
    <dgm:cxn modelId="{7FC62D2F-7C6A-4E4F-A590-214877422F2F}" type="presOf" srcId="{0BA99EE1-94F0-42D9-AF7E-247A2E5926BE}" destId="{EBADBDB4-597F-4C30-A06E-ED38383BD93D}" srcOrd="0" destOrd="0" presId="urn:microsoft.com/office/officeart/2005/8/layout/orgChart1"/>
    <dgm:cxn modelId="{93E9975B-6B53-4B15-A19C-3D838E969C89}" type="presOf" srcId="{0BA99EE1-94F0-42D9-AF7E-247A2E5926BE}" destId="{E640150C-980E-4547-8007-A51256CA0C25}" srcOrd="1" destOrd="0" presId="urn:microsoft.com/office/officeart/2005/8/layout/orgChart1"/>
    <dgm:cxn modelId="{C1B7BC77-0BEB-426C-9250-5B36CCD2AEB8}" type="presOf" srcId="{EA629A1A-051A-4241-9BAD-3D60783173F2}" destId="{2606E97F-A142-4A4C-B55C-0D5F66F009C1}" srcOrd="1" destOrd="0" presId="urn:microsoft.com/office/officeart/2005/8/layout/orgChart1"/>
    <dgm:cxn modelId="{30C3A315-308D-410E-9F98-F64D705D2F93}" type="presOf" srcId="{EC95F3FD-1248-4BAB-A3FA-8B7C191E04E5}" destId="{74317100-25D3-4299-A550-83EFB2F83A47}" srcOrd="1" destOrd="0" presId="urn:microsoft.com/office/officeart/2005/8/layout/orgChart1"/>
    <dgm:cxn modelId="{AF51AAAD-009F-444A-AEFE-007A266C2460}" type="presOf" srcId="{D030FBAB-3556-4FED-9629-6087C0F084CC}" destId="{D641B3D7-8F94-41F8-969D-E4BD0B1611A2}" srcOrd="1" destOrd="0" presId="urn:microsoft.com/office/officeart/2005/8/layout/orgChart1"/>
    <dgm:cxn modelId="{42284DB9-3A38-4E7E-814F-D74F02870E2C}" type="presOf" srcId="{51DF7880-2265-4636-9839-33C4DEFC5413}" destId="{7F8EA7BF-A8BE-4575-867C-33F7A63E257B}" srcOrd="1" destOrd="0" presId="urn:microsoft.com/office/officeart/2005/8/layout/orgChart1"/>
    <dgm:cxn modelId="{DD479563-5CEE-40B4-8FB8-A334060C3DEF}" srcId="{EA629A1A-051A-4241-9BAD-3D60783173F2}" destId="{0BA99EE1-94F0-42D9-AF7E-247A2E5926BE}" srcOrd="1" destOrd="0" parTransId="{DCAEF24D-A4CF-4FBA-BFB5-B695BE36D523}" sibTransId="{DDA5031B-DAE7-43B3-B7B2-5AEFA34182E6}"/>
    <dgm:cxn modelId="{2EFFF639-B3A1-4666-8EEF-A52F6AF60922}" type="presOf" srcId="{21DA9AD4-5702-4B7A-9172-CD798889D579}" destId="{E90F1522-F400-458E-B36C-AC31199339BB}" srcOrd="1" destOrd="0" presId="urn:microsoft.com/office/officeart/2005/8/layout/orgChart1"/>
    <dgm:cxn modelId="{BAF4CA68-078D-4097-AC2C-876A28D5AF9F}" type="presOf" srcId="{4545ADE1-D338-488A-B60A-9C94F31D44AB}" destId="{7201A941-8313-40D2-A7F3-1D47377F41BD}" srcOrd="0" destOrd="0" presId="urn:microsoft.com/office/officeart/2005/8/layout/orgChart1"/>
    <dgm:cxn modelId="{26734666-938D-4C6F-9921-E7410AC7E6B4}" srcId="{C6A60641-9801-492D-A09D-B69A167DEE0F}" destId="{EC278BE4-BB55-406E-A376-82148E1E3CF0}" srcOrd="0" destOrd="0" parTransId="{3BFE5AA2-BDD7-4877-9A79-CC6ADC67F7D2}" sibTransId="{5AA50B32-32D4-4BD2-949C-6A0D771B0A1D}"/>
    <dgm:cxn modelId="{666C4305-9155-4724-BD86-608CCF4F3FC5}" type="presOf" srcId="{21DA9AD4-5702-4B7A-9172-CD798889D579}" destId="{1E74E906-F89F-47A5-9138-C57076CF08D1}" srcOrd="0" destOrd="0" presId="urn:microsoft.com/office/officeart/2005/8/layout/orgChart1"/>
    <dgm:cxn modelId="{CBD71E32-9081-4BA2-A404-886A0F42B4BB}" type="presOf" srcId="{EC278BE4-BB55-406E-A376-82148E1E3CF0}" destId="{923AD291-F8B9-4DED-97EA-45B338414D57}" srcOrd="0" destOrd="0" presId="urn:microsoft.com/office/officeart/2005/8/layout/orgChart1"/>
    <dgm:cxn modelId="{B985A9CB-BAA5-44DC-8951-BEC0B23B170B}" type="presOf" srcId="{DCAEF24D-A4CF-4FBA-BFB5-B695BE36D523}" destId="{3792C11A-A66C-498F-BDE4-28BBB4D3FE10}" srcOrd="0" destOrd="0" presId="urn:microsoft.com/office/officeart/2005/8/layout/orgChart1"/>
    <dgm:cxn modelId="{35BE4C83-B1C2-472A-A2D2-F267CD63B23E}" srcId="{EA629A1A-051A-4241-9BAD-3D60783173F2}" destId="{EC95F3FD-1248-4BAB-A3FA-8B7C191E04E5}" srcOrd="0" destOrd="0" parTransId="{4AD1F805-7A9E-481A-BEA4-365080038B43}" sibTransId="{5036730C-AADD-4441-9C7D-FBBB2942DAA8}"/>
    <dgm:cxn modelId="{A1726E35-421F-4711-9220-D2D5FAF00B6A}" srcId="{21DA9AD4-5702-4B7A-9172-CD798889D579}" destId="{D030FBAB-3556-4FED-9629-6087C0F084CC}" srcOrd="1" destOrd="0" parTransId="{1971C78D-C822-4CE7-B4DD-AF903365A660}" sibTransId="{365E75CB-696D-4721-AFC1-60CD4AEFDBB2}"/>
    <dgm:cxn modelId="{11136A85-5ABA-4295-91DA-139D3896BA0E}" type="presOf" srcId="{C6A60641-9801-492D-A09D-B69A167DEE0F}" destId="{B1FB359B-AB98-4877-B295-54B2CBC803DE}" srcOrd="0" destOrd="0" presId="urn:microsoft.com/office/officeart/2005/8/layout/orgChart1"/>
    <dgm:cxn modelId="{1A8DFA44-8F5D-4444-A09D-B0B4B870B0E6}" type="presOf" srcId="{4AD1F805-7A9E-481A-BEA4-365080038B43}" destId="{50171652-08FF-4D03-A9D7-7118B86218BD}" srcOrd="0" destOrd="0" presId="urn:microsoft.com/office/officeart/2005/8/layout/orgChart1"/>
    <dgm:cxn modelId="{03B35749-9F1F-4BC9-A412-402B3B54851A}" type="presOf" srcId="{269117F5-4B25-4B44-82C9-443661276096}" destId="{E91197A6-D10F-4618-9F3F-1780524A6D81}" srcOrd="0" destOrd="0" presId="urn:microsoft.com/office/officeart/2005/8/layout/orgChart1"/>
    <dgm:cxn modelId="{F8E4ABAC-49A8-4A39-BD00-2D8AF8FDEF07}" type="presOf" srcId="{EC95F3FD-1248-4BAB-A3FA-8B7C191E04E5}" destId="{343ACA18-67D8-47BA-8BCC-AFC8E167153F}" srcOrd="0" destOrd="0" presId="urn:microsoft.com/office/officeart/2005/8/layout/orgChart1"/>
    <dgm:cxn modelId="{77DB9757-2FB1-45DE-9D3A-59D7A35E7EF3}" type="presOf" srcId="{1971C78D-C822-4CE7-B4DD-AF903365A660}" destId="{C111C8B4-7D08-4AD3-BC84-4715FC0311B7}" srcOrd="0" destOrd="0" presId="urn:microsoft.com/office/officeart/2005/8/layout/orgChart1"/>
    <dgm:cxn modelId="{C2373530-3A10-4C54-9176-34DABED77469}" type="presParOf" srcId="{B1FB359B-AB98-4877-B295-54B2CBC803DE}" destId="{3DAB39ED-9BA7-4EDD-9593-445FAA99B4EB}" srcOrd="0" destOrd="0" presId="urn:microsoft.com/office/officeart/2005/8/layout/orgChart1"/>
    <dgm:cxn modelId="{41C5959A-1891-4EB2-BCEC-42C2BA875050}" type="presParOf" srcId="{3DAB39ED-9BA7-4EDD-9593-445FAA99B4EB}" destId="{A5207510-7514-4D9D-956C-9B1CEB64510D}" srcOrd="0" destOrd="0" presId="urn:microsoft.com/office/officeart/2005/8/layout/orgChart1"/>
    <dgm:cxn modelId="{1A2FFB23-B61F-43D2-AE38-E47F8785FF79}" type="presParOf" srcId="{A5207510-7514-4D9D-956C-9B1CEB64510D}" destId="{923AD291-F8B9-4DED-97EA-45B338414D57}" srcOrd="0" destOrd="0" presId="urn:microsoft.com/office/officeart/2005/8/layout/orgChart1"/>
    <dgm:cxn modelId="{BFD9DE03-73D6-41DE-8A2D-5D06167FBDC6}" type="presParOf" srcId="{A5207510-7514-4D9D-956C-9B1CEB64510D}" destId="{D6DA7C8D-A3A2-4243-99AC-181020D0DD54}" srcOrd="1" destOrd="0" presId="urn:microsoft.com/office/officeart/2005/8/layout/orgChart1"/>
    <dgm:cxn modelId="{71EC1494-B211-420B-B602-FB9C6F79DE3A}" type="presParOf" srcId="{3DAB39ED-9BA7-4EDD-9593-445FAA99B4EB}" destId="{96FE8317-4213-4EE7-B734-86E2B3A6BFC8}" srcOrd="1" destOrd="0" presId="urn:microsoft.com/office/officeart/2005/8/layout/orgChart1"/>
    <dgm:cxn modelId="{2976274C-8800-4DD4-90CA-6C73E3B39AB9}" type="presParOf" srcId="{96FE8317-4213-4EE7-B734-86E2B3A6BFC8}" destId="{E91197A6-D10F-4618-9F3F-1780524A6D81}" srcOrd="0" destOrd="0" presId="urn:microsoft.com/office/officeart/2005/8/layout/orgChart1"/>
    <dgm:cxn modelId="{0B91E0C8-12FC-480E-A296-D18CFAE497F8}" type="presParOf" srcId="{96FE8317-4213-4EE7-B734-86E2B3A6BFC8}" destId="{F7B3EAF7-517B-4EED-8D7E-5FCD24EA3E83}" srcOrd="1" destOrd="0" presId="urn:microsoft.com/office/officeart/2005/8/layout/orgChart1"/>
    <dgm:cxn modelId="{0AC3443D-308E-49E6-8A3E-158AC7D11F76}" type="presParOf" srcId="{F7B3EAF7-517B-4EED-8D7E-5FCD24EA3E83}" destId="{22627832-B512-4FF3-BE02-77D3054155F5}" srcOrd="0" destOrd="0" presId="urn:microsoft.com/office/officeart/2005/8/layout/orgChart1"/>
    <dgm:cxn modelId="{F587AAE4-A150-4EFA-9585-09071DB1CC77}" type="presParOf" srcId="{22627832-B512-4FF3-BE02-77D3054155F5}" destId="{1E74E906-F89F-47A5-9138-C57076CF08D1}" srcOrd="0" destOrd="0" presId="urn:microsoft.com/office/officeart/2005/8/layout/orgChart1"/>
    <dgm:cxn modelId="{8723EE52-97BD-429E-97B6-84E78242B485}" type="presParOf" srcId="{22627832-B512-4FF3-BE02-77D3054155F5}" destId="{E90F1522-F400-458E-B36C-AC31199339BB}" srcOrd="1" destOrd="0" presId="urn:microsoft.com/office/officeart/2005/8/layout/orgChart1"/>
    <dgm:cxn modelId="{150EDB35-79CD-478D-8F8F-39CF5D778289}" type="presParOf" srcId="{F7B3EAF7-517B-4EED-8D7E-5FCD24EA3E83}" destId="{1FDF5D89-6E24-4A46-8C29-9FE0658CD0E6}" srcOrd="1" destOrd="0" presId="urn:microsoft.com/office/officeart/2005/8/layout/orgChart1"/>
    <dgm:cxn modelId="{BB940868-6F9B-4C4E-B258-FEEBD5329171}" type="presParOf" srcId="{1FDF5D89-6E24-4A46-8C29-9FE0658CD0E6}" destId="{0FA2E5DB-2C17-4B48-9AE5-34788F1CCD0E}" srcOrd="0" destOrd="0" presId="urn:microsoft.com/office/officeart/2005/8/layout/orgChart1"/>
    <dgm:cxn modelId="{1CC2DD5C-604B-4DDE-A8EF-852448C17780}" type="presParOf" srcId="{1FDF5D89-6E24-4A46-8C29-9FE0658CD0E6}" destId="{C4293D16-9A67-49C7-8473-78C3378201FE}" srcOrd="1" destOrd="0" presId="urn:microsoft.com/office/officeart/2005/8/layout/orgChart1"/>
    <dgm:cxn modelId="{FD4DAF75-3298-471B-812E-BDA69700D043}" type="presParOf" srcId="{C4293D16-9A67-49C7-8473-78C3378201FE}" destId="{4A46D144-2106-4323-891C-E9D578BBF40B}" srcOrd="0" destOrd="0" presId="urn:microsoft.com/office/officeart/2005/8/layout/orgChart1"/>
    <dgm:cxn modelId="{72CFD316-DC12-4B3C-BA4E-013CFB04E292}" type="presParOf" srcId="{4A46D144-2106-4323-891C-E9D578BBF40B}" destId="{7274B91D-A7AE-4711-8837-2D11B7538303}" srcOrd="0" destOrd="0" presId="urn:microsoft.com/office/officeart/2005/8/layout/orgChart1"/>
    <dgm:cxn modelId="{A0E6D309-88B3-4D70-A4D7-1877C22C1409}" type="presParOf" srcId="{4A46D144-2106-4323-891C-E9D578BBF40B}" destId="{7F8EA7BF-A8BE-4575-867C-33F7A63E257B}" srcOrd="1" destOrd="0" presId="urn:microsoft.com/office/officeart/2005/8/layout/orgChart1"/>
    <dgm:cxn modelId="{D6D44400-D418-4093-A481-41319F4A2385}" type="presParOf" srcId="{C4293D16-9A67-49C7-8473-78C3378201FE}" destId="{9D1479DE-53F8-4365-B38D-11C726B36CF8}" srcOrd="1" destOrd="0" presId="urn:microsoft.com/office/officeart/2005/8/layout/orgChart1"/>
    <dgm:cxn modelId="{8D0EF981-5483-4EAA-9046-FC0AAA5FD577}" type="presParOf" srcId="{C4293D16-9A67-49C7-8473-78C3378201FE}" destId="{509AB5D9-2856-4C7F-A022-2AE17827D3AC}" srcOrd="2" destOrd="0" presId="urn:microsoft.com/office/officeart/2005/8/layout/orgChart1"/>
    <dgm:cxn modelId="{8B11F913-23E4-4BBA-A1CA-8BA18E43FA86}" type="presParOf" srcId="{1FDF5D89-6E24-4A46-8C29-9FE0658CD0E6}" destId="{C111C8B4-7D08-4AD3-BC84-4715FC0311B7}" srcOrd="2" destOrd="0" presId="urn:microsoft.com/office/officeart/2005/8/layout/orgChart1"/>
    <dgm:cxn modelId="{3D700D28-0239-42EF-95BE-2B5F5A373AC1}" type="presParOf" srcId="{1FDF5D89-6E24-4A46-8C29-9FE0658CD0E6}" destId="{788BD0A9-3D68-4C94-BEA0-C03E4B28595D}" srcOrd="3" destOrd="0" presId="urn:microsoft.com/office/officeart/2005/8/layout/orgChart1"/>
    <dgm:cxn modelId="{1F790D7C-CE23-4E51-9F33-D814571CCBB0}" type="presParOf" srcId="{788BD0A9-3D68-4C94-BEA0-C03E4B28595D}" destId="{50D2BB21-BC97-4758-B420-156ABD37BD01}" srcOrd="0" destOrd="0" presId="urn:microsoft.com/office/officeart/2005/8/layout/orgChart1"/>
    <dgm:cxn modelId="{513C0860-A0C0-44C9-B52E-7AF16A101110}" type="presParOf" srcId="{50D2BB21-BC97-4758-B420-156ABD37BD01}" destId="{E2EAAB43-9EEC-41CB-AB41-0EF225634D1A}" srcOrd="0" destOrd="0" presId="urn:microsoft.com/office/officeart/2005/8/layout/orgChart1"/>
    <dgm:cxn modelId="{DD56C8BE-CA9F-4C26-BD41-796457DEDD5C}" type="presParOf" srcId="{50D2BB21-BC97-4758-B420-156ABD37BD01}" destId="{D641B3D7-8F94-41F8-969D-E4BD0B1611A2}" srcOrd="1" destOrd="0" presId="urn:microsoft.com/office/officeart/2005/8/layout/orgChart1"/>
    <dgm:cxn modelId="{92D73760-C0E5-4B7F-A94E-14A84B6E9B1E}" type="presParOf" srcId="{788BD0A9-3D68-4C94-BEA0-C03E4B28595D}" destId="{DDE10218-0B0C-4ED0-BE60-B1CEC84B818B}" srcOrd="1" destOrd="0" presId="urn:microsoft.com/office/officeart/2005/8/layout/orgChart1"/>
    <dgm:cxn modelId="{BD605865-A340-43F6-8545-5AA21B735F94}" type="presParOf" srcId="{788BD0A9-3D68-4C94-BEA0-C03E4B28595D}" destId="{9657574F-D9DA-459F-8E1A-DC68D6C64263}" srcOrd="2" destOrd="0" presId="urn:microsoft.com/office/officeart/2005/8/layout/orgChart1"/>
    <dgm:cxn modelId="{21B22D67-248F-40AF-898B-84728A5A0767}" type="presParOf" srcId="{F7B3EAF7-517B-4EED-8D7E-5FCD24EA3E83}" destId="{BF8D0260-A63B-4F80-8E90-EEA5F33D5B61}" srcOrd="2" destOrd="0" presId="urn:microsoft.com/office/officeart/2005/8/layout/orgChart1"/>
    <dgm:cxn modelId="{6DBDB7D5-35DF-4027-AC0F-E1A2629E6C80}" type="presParOf" srcId="{96FE8317-4213-4EE7-B734-86E2B3A6BFC8}" destId="{7201A941-8313-40D2-A7F3-1D47377F41BD}" srcOrd="2" destOrd="0" presId="urn:microsoft.com/office/officeart/2005/8/layout/orgChart1"/>
    <dgm:cxn modelId="{90A48D56-F8BB-4E82-B839-6707951BDB9E}" type="presParOf" srcId="{96FE8317-4213-4EE7-B734-86E2B3A6BFC8}" destId="{CA4F501E-4EB6-4CC3-83F3-CAFAB907A751}" srcOrd="3" destOrd="0" presId="urn:microsoft.com/office/officeart/2005/8/layout/orgChart1"/>
    <dgm:cxn modelId="{0806E61A-84BD-41F5-8591-F1F03BB108A0}" type="presParOf" srcId="{CA4F501E-4EB6-4CC3-83F3-CAFAB907A751}" destId="{C93B2730-9E97-4736-8A63-6E7C70A7581C}" srcOrd="0" destOrd="0" presId="urn:microsoft.com/office/officeart/2005/8/layout/orgChart1"/>
    <dgm:cxn modelId="{B6D54012-042E-45FA-9746-60F039CB1A01}" type="presParOf" srcId="{C93B2730-9E97-4736-8A63-6E7C70A7581C}" destId="{96DA805E-DFD7-48C2-BBD8-8D60A446B9F4}" srcOrd="0" destOrd="0" presId="urn:microsoft.com/office/officeart/2005/8/layout/orgChart1"/>
    <dgm:cxn modelId="{13D0BB77-23AF-4AEF-B365-3550550C3EA6}" type="presParOf" srcId="{C93B2730-9E97-4736-8A63-6E7C70A7581C}" destId="{2606E97F-A142-4A4C-B55C-0D5F66F009C1}" srcOrd="1" destOrd="0" presId="urn:microsoft.com/office/officeart/2005/8/layout/orgChart1"/>
    <dgm:cxn modelId="{42E4375A-AD15-469F-BBC7-958EB436DBED}" type="presParOf" srcId="{CA4F501E-4EB6-4CC3-83F3-CAFAB907A751}" destId="{5BBDC58E-BE4A-406C-B45C-0522F213FCAA}" srcOrd="1" destOrd="0" presId="urn:microsoft.com/office/officeart/2005/8/layout/orgChart1"/>
    <dgm:cxn modelId="{3EEFECE4-B34F-46B7-A1F0-24D196EB6952}" type="presParOf" srcId="{5BBDC58E-BE4A-406C-B45C-0522F213FCAA}" destId="{50171652-08FF-4D03-A9D7-7118B86218BD}" srcOrd="0" destOrd="0" presId="urn:microsoft.com/office/officeart/2005/8/layout/orgChart1"/>
    <dgm:cxn modelId="{3B1FB11F-E49C-4113-88B8-EAF4C4DB49D7}" type="presParOf" srcId="{5BBDC58E-BE4A-406C-B45C-0522F213FCAA}" destId="{F1446C6C-C1BE-4FAA-9BF9-E161F2D354F6}" srcOrd="1" destOrd="0" presId="urn:microsoft.com/office/officeart/2005/8/layout/orgChart1"/>
    <dgm:cxn modelId="{65789EE7-6E3E-4B8D-8808-A31AE05CC586}" type="presParOf" srcId="{F1446C6C-C1BE-4FAA-9BF9-E161F2D354F6}" destId="{A939C0EA-498B-40F2-8F4A-3B6A446385B4}" srcOrd="0" destOrd="0" presId="urn:microsoft.com/office/officeart/2005/8/layout/orgChart1"/>
    <dgm:cxn modelId="{4C81F729-0156-4889-B839-B5969B3BCAB8}" type="presParOf" srcId="{A939C0EA-498B-40F2-8F4A-3B6A446385B4}" destId="{343ACA18-67D8-47BA-8BCC-AFC8E167153F}" srcOrd="0" destOrd="0" presId="urn:microsoft.com/office/officeart/2005/8/layout/orgChart1"/>
    <dgm:cxn modelId="{C61B48A4-951C-48B0-86D8-DD5E94F217B8}" type="presParOf" srcId="{A939C0EA-498B-40F2-8F4A-3B6A446385B4}" destId="{74317100-25D3-4299-A550-83EFB2F83A47}" srcOrd="1" destOrd="0" presId="urn:microsoft.com/office/officeart/2005/8/layout/orgChart1"/>
    <dgm:cxn modelId="{97D3FC7D-6549-4249-BA1F-86D0A1D3F316}" type="presParOf" srcId="{F1446C6C-C1BE-4FAA-9BF9-E161F2D354F6}" destId="{78B38DC4-E55A-4EA2-992A-A780C5B464FE}" srcOrd="1" destOrd="0" presId="urn:microsoft.com/office/officeart/2005/8/layout/orgChart1"/>
    <dgm:cxn modelId="{03546594-7B26-4A89-B397-703C655952AF}" type="presParOf" srcId="{F1446C6C-C1BE-4FAA-9BF9-E161F2D354F6}" destId="{91305699-AF0D-45BE-9560-27D763BB8D47}" srcOrd="2" destOrd="0" presId="urn:microsoft.com/office/officeart/2005/8/layout/orgChart1"/>
    <dgm:cxn modelId="{F32E8810-5DDA-4E3F-88CE-974C60C16853}" type="presParOf" srcId="{5BBDC58E-BE4A-406C-B45C-0522F213FCAA}" destId="{3792C11A-A66C-498F-BDE4-28BBB4D3FE10}" srcOrd="2" destOrd="0" presId="urn:microsoft.com/office/officeart/2005/8/layout/orgChart1"/>
    <dgm:cxn modelId="{D1F92941-7378-4141-A19B-4BB40126B5E9}" type="presParOf" srcId="{5BBDC58E-BE4A-406C-B45C-0522F213FCAA}" destId="{9248FDA5-E1C2-4ACE-A578-F0DD7DDDED97}" srcOrd="3" destOrd="0" presId="urn:microsoft.com/office/officeart/2005/8/layout/orgChart1"/>
    <dgm:cxn modelId="{80B1A7CE-63B0-4097-8FCD-63C2501D8CD1}" type="presParOf" srcId="{9248FDA5-E1C2-4ACE-A578-F0DD7DDDED97}" destId="{BC9D6C6A-831E-4BCB-8759-A5A61FF8777D}" srcOrd="0" destOrd="0" presId="urn:microsoft.com/office/officeart/2005/8/layout/orgChart1"/>
    <dgm:cxn modelId="{5EF97253-2E1C-4611-91BE-F00C9462DE4E}" type="presParOf" srcId="{BC9D6C6A-831E-4BCB-8759-A5A61FF8777D}" destId="{EBADBDB4-597F-4C30-A06E-ED38383BD93D}" srcOrd="0" destOrd="0" presId="urn:microsoft.com/office/officeart/2005/8/layout/orgChart1"/>
    <dgm:cxn modelId="{7FE1C67D-50B9-4B8D-9C84-177A2481C879}" type="presParOf" srcId="{BC9D6C6A-831E-4BCB-8759-A5A61FF8777D}" destId="{E640150C-980E-4547-8007-A51256CA0C25}" srcOrd="1" destOrd="0" presId="urn:microsoft.com/office/officeart/2005/8/layout/orgChart1"/>
    <dgm:cxn modelId="{5FB63628-70FA-4BAC-A963-7A4382D23CAD}" type="presParOf" srcId="{9248FDA5-E1C2-4ACE-A578-F0DD7DDDED97}" destId="{AEA8F083-82DA-432E-927A-9B7E8C39752B}" srcOrd="1" destOrd="0" presId="urn:microsoft.com/office/officeart/2005/8/layout/orgChart1"/>
    <dgm:cxn modelId="{71A68377-397D-45D8-97FB-963814F1224A}" type="presParOf" srcId="{9248FDA5-E1C2-4ACE-A578-F0DD7DDDED97}" destId="{7EC92719-F2FA-4637-8433-006CC2E49F66}" srcOrd="2" destOrd="0" presId="urn:microsoft.com/office/officeart/2005/8/layout/orgChart1"/>
    <dgm:cxn modelId="{C4E4231F-ADBE-4635-A392-5ADBF7CA531F}" type="presParOf" srcId="{5BBDC58E-BE4A-406C-B45C-0522F213FCAA}" destId="{30288A86-40BA-428A-B090-90506315BFAC}" srcOrd="4" destOrd="0" presId="urn:microsoft.com/office/officeart/2005/8/layout/orgChart1"/>
    <dgm:cxn modelId="{04A57D63-0432-4B16-8B72-8188D5A895F2}" type="presParOf" srcId="{5BBDC58E-BE4A-406C-B45C-0522F213FCAA}" destId="{74DAEEA0-5B13-42B8-A7EB-CC74E915892E}" srcOrd="5" destOrd="0" presId="urn:microsoft.com/office/officeart/2005/8/layout/orgChart1"/>
    <dgm:cxn modelId="{DB6D3BFE-54DE-4F5D-818B-343E9CA34A12}" type="presParOf" srcId="{74DAEEA0-5B13-42B8-A7EB-CC74E915892E}" destId="{5BF477DD-5685-4BCF-9075-37950F85F5F7}" srcOrd="0" destOrd="0" presId="urn:microsoft.com/office/officeart/2005/8/layout/orgChart1"/>
    <dgm:cxn modelId="{2BEEDA51-012E-48DA-88B6-495A9D3088BC}" type="presParOf" srcId="{5BF477DD-5685-4BCF-9075-37950F85F5F7}" destId="{6C142BE0-A62C-4C75-B8D9-12F21A8CC768}" srcOrd="0" destOrd="0" presId="urn:microsoft.com/office/officeart/2005/8/layout/orgChart1"/>
    <dgm:cxn modelId="{482E2827-69D4-425D-A98C-8E8D39830007}" type="presParOf" srcId="{5BF477DD-5685-4BCF-9075-37950F85F5F7}" destId="{AD71F1E8-A74D-477E-ABF2-9C1E4193BC6B}" srcOrd="1" destOrd="0" presId="urn:microsoft.com/office/officeart/2005/8/layout/orgChart1"/>
    <dgm:cxn modelId="{1437101A-CC18-42C6-A5D6-06C6EE8F3114}" type="presParOf" srcId="{74DAEEA0-5B13-42B8-A7EB-CC74E915892E}" destId="{C04C653D-4870-49BA-992B-5E6F5137AAF9}" srcOrd="1" destOrd="0" presId="urn:microsoft.com/office/officeart/2005/8/layout/orgChart1"/>
    <dgm:cxn modelId="{40441353-561B-4237-A01A-7A7B0F0A3A19}" type="presParOf" srcId="{74DAEEA0-5B13-42B8-A7EB-CC74E915892E}" destId="{52ED1062-94F9-49CE-A6F4-67422B95F0C5}" srcOrd="2" destOrd="0" presId="urn:microsoft.com/office/officeart/2005/8/layout/orgChart1"/>
    <dgm:cxn modelId="{D9336FB1-25E2-4A0F-AD91-0EF0F2EA23FE}" type="presParOf" srcId="{CA4F501E-4EB6-4CC3-83F3-CAFAB907A751}" destId="{1781EE85-6817-4874-B818-3E5A67A3D5E1}" srcOrd="2" destOrd="0" presId="urn:microsoft.com/office/officeart/2005/8/layout/orgChart1"/>
    <dgm:cxn modelId="{417388BA-4C0D-4043-A158-CDDCB1C5B3D1}" type="presParOf" srcId="{3DAB39ED-9BA7-4EDD-9593-445FAA99B4EB}" destId="{4C182198-7026-4FF6-BDFE-96A89F3355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A9964-0D16-4442-AD4B-614CE5FC7C8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80D917-7A6B-4F9B-BADF-F7FCE2E81AB2}">
      <dgm:prSet phldrT="[Texte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2 janvier 1970</a:t>
          </a:r>
          <a:endParaRPr lang="fr-FR" sz="1400" b="1" dirty="0">
            <a:solidFill>
              <a:schemeClr val="tx1"/>
            </a:solidFill>
          </a:endParaRPr>
        </a:p>
      </dgm:t>
    </dgm:pt>
    <dgm:pt modelId="{CF00AE41-FD95-4099-A6CD-B9EF1623D05F}" type="parTrans" cxnId="{05B85676-8E5F-4DF2-8385-A8BCCB740625}">
      <dgm:prSet/>
      <dgm:spPr/>
      <dgm:t>
        <a:bodyPr/>
        <a:lstStyle/>
        <a:p>
          <a:endParaRPr lang="fr-FR" sz="1400"/>
        </a:p>
      </dgm:t>
    </dgm:pt>
    <dgm:pt modelId="{CF8D07B6-E8D1-4DB8-AF91-231C50551B8C}" type="sibTrans" cxnId="{05B85676-8E5F-4DF2-8385-A8BCCB740625}">
      <dgm:prSet/>
      <dgm:spPr/>
      <dgm:t>
        <a:bodyPr/>
        <a:lstStyle/>
        <a:p>
          <a:endParaRPr lang="fr-FR" sz="1400"/>
        </a:p>
      </dgm:t>
    </dgm:pt>
    <dgm:pt modelId="{ECA7D710-6368-49CB-B720-ED4124DB6AB5}">
      <dgm:prSet phldrT="[Texte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marL="177800" indent="-177800"/>
          <a:r>
            <a:rPr lang="fr-FR" sz="1400" dirty="0" smtClean="0"/>
            <a:t>Loi  Hoguet :  Transactions immobilières</a:t>
          </a:r>
          <a:endParaRPr lang="fr-FR" sz="1400" dirty="0"/>
        </a:p>
      </dgm:t>
    </dgm:pt>
    <dgm:pt modelId="{CFCAEA4A-8963-4D89-9395-A2E893E0B62E}" type="parTrans" cxnId="{498FE7F8-503C-4FEF-B57A-1C4E0883CF39}">
      <dgm:prSet/>
      <dgm:spPr/>
      <dgm:t>
        <a:bodyPr/>
        <a:lstStyle/>
        <a:p>
          <a:endParaRPr lang="fr-FR" sz="1400"/>
        </a:p>
      </dgm:t>
    </dgm:pt>
    <dgm:pt modelId="{3D86806F-D143-4AC1-9AD9-B870F43EE826}" type="sibTrans" cxnId="{498FE7F8-503C-4FEF-B57A-1C4E0883CF39}">
      <dgm:prSet/>
      <dgm:spPr/>
      <dgm:t>
        <a:bodyPr/>
        <a:lstStyle/>
        <a:p>
          <a:endParaRPr lang="fr-FR" sz="1400"/>
        </a:p>
      </dgm:t>
    </dgm:pt>
    <dgm:pt modelId="{8A5546E7-17BD-4A20-BB64-AA8217128AB7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19 déc 2000</a:t>
          </a:r>
          <a:endParaRPr lang="fr-FR" sz="1400" b="1" dirty="0">
            <a:solidFill>
              <a:schemeClr val="tx1"/>
            </a:solidFill>
          </a:endParaRPr>
        </a:p>
      </dgm:t>
    </dgm:pt>
    <dgm:pt modelId="{C352A879-93B7-405B-9D3F-6575EC1D2A7B}" type="parTrans" cxnId="{7A532055-0FBC-45B4-B207-2806A7AB2EC6}">
      <dgm:prSet/>
      <dgm:spPr/>
      <dgm:t>
        <a:bodyPr/>
        <a:lstStyle/>
        <a:p>
          <a:endParaRPr lang="fr-FR" sz="1400"/>
        </a:p>
      </dgm:t>
    </dgm:pt>
    <dgm:pt modelId="{F26C6523-A66C-4ADE-AF70-A21C76B90343}" type="sibTrans" cxnId="{7A532055-0FBC-45B4-B207-2806A7AB2EC6}">
      <dgm:prSet/>
      <dgm:spPr/>
      <dgm:t>
        <a:bodyPr/>
        <a:lstStyle/>
        <a:p>
          <a:endParaRPr lang="fr-FR" sz="1400"/>
        </a:p>
      </dgm:t>
    </dgm:pt>
    <dgm:pt modelId="{A3663673-329D-4DFD-8AB1-A5ECC2F8AFFF}">
      <dgm:prSet phldrT="[Texte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marL="177800" indent="-177800"/>
          <a:r>
            <a:rPr lang="fr-FR" sz="1400" dirty="0" smtClean="0"/>
            <a:t>Arrêté : CJA</a:t>
          </a:r>
          <a:endParaRPr lang="fr-FR" sz="1400" dirty="0"/>
        </a:p>
      </dgm:t>
    </dgm:pt>
    <dgm:pt modelId="{59EB38C7-2459-44D0-A8F7-426DFE698C64}" type="parTrans" cxnId="{B2552A55-E0C2-4AE1-8C96-F52DFC8E510E}">
      <dgm:prSet/>
      <dgm:spPr/>
      <dgm:t>
        <a:bodyPr/>
        <a:lstStyle/>
        <a:p>
          <a:endParaRPr lang="fr-FR" sz="1400"/>
        </a:p>
      </dgm:t>
    </dgm:pt>
    <dgm:pt modelId="{6DB9D9EE-8C26-44E0-99AB-BDFA358DBF7B}" type="sibTrans" cxnId="{B2552A55-E0C2-4AE1-8C96-F52DFC8E510E}">
      <dgm:prSet/>
      <dgm:spPr/>
      <dgm:t>
        <a:bodyPr/>
        <a:lstStyle/>
        <a:p>
          <a:endParaRPr lang="fr-FR" sz="1400"/>
        </a:p>
      </dgm:t>
    </dgm:pt>
    <dgm:pt modelId="{3FD2A5C2-21B8-4D32-9571-F8B6F561F0EC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1er août 2003</a:t>
          </a:r>
          <a:endParaRPr lang="fr-FR" sz="1400" b="1" dirty="0">
            <a:solidFill>
              <a:schemeClr val="tx1"/>
            </a:solidFill>
          </a:endParaRPr>
        </a:p>
      </dgm:t>
    </dgm:pt>
    <dgm:pt modelId="{A8B7C3CE-8498-4DAC-8B0D-EC7E66555225}" type="parTrans" cxnId="{7C20E928-DD58-48DB-9A2D-88F87CE0E301}">
      <dgm:prSet/>
      <dgm:spPr/>
      <dgm:t>
        <a:bodyPr/>
        <a:lstStyle/>
        <a:p>
          <a:endParaRPr lang="fr-FR" sz="1400"/>
        </a:p>
      </dgm:t>
    </dgm:pt>
    <dgm:pt modelId="{E03EA804-98B7-469A-BE8C-97A99DB3AB2B}" type="sibTrans" cxnId="{7C20E928-DD58-48DB-9A2D-88F87CE0E301}">
      <dgm:prSet/>
      <dgm:spPr/>
      <dgm:t>
        <a:bodyPr/>
        <a:lstStyle/>
        <a:p>
          <a:endParaRPr lang="fr-FR" sz="1400"/>
        </a:p>
      </dgm:t>
    </dgm:pt>
    <dgm:pt modelId="{6C681CDD-2510-4B30-BC59-ED4C63F6B168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177800" indent="-177800"/>
          <a:r>
            <a:rPr lang="fr-FR" sz="1400" dirty="0" smtClean="0"/>
            <a:t>Loi de Sécurité Financière (LSF)</a:t>
          </a:r>
          <a:endParaRPr lang="fr-FR" sz="1400" dirty="0"/>
        </a:p>
      </dgm:t>
    </dgm:pt>
    <dgm:pt modelId="{9A75A2BA-209C-4AEB-ADD7-64794ACE98EE}" type="parTrans" cxnId="{6FA3AFA1-2BC1-4562-965D-7E3DAC5F2AE6}">
      <dgm:prSet/>
      <dgm:spPr/>
      <dgm:t>
        <a:bodyPr/>
        <a:lstStyle/>
        <a:p>
          <a:endParaRPr lang="fr-FR" sz="1400"/>
        </a:p>
      </dgm:t>
    </dgm:pt>
    <dgm:pt modelId="{3A5B5A96-94E3-4148-B235-374F8F8C4A2C}" type="sibTrans" cxnId="{6FA3AFA1-2BC1-4562-965D-7E3DAC5F2AE6}">
      <dgm:prSet/>
      <dgm:spPr/>
      <dgm:t>
        <a:bodyPr/>
        <a:lstStyle/>
        <a:p>
          <a:endParaRPr lang="fr-FR" sz="1400"/>
        </a:p>
      </dgm:t>
    </dgm:pt>
    <dgm:pt modelId="{E3EC52CF-D615-4C05-9BA5-33E0ED308AF3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627063" indent="-258763"/>
          <a:r>
            <a:rPr lang="fr-FR" sz="1400" dirty="0" smtClean="0"/>
            <a:t>CIF</a:t>
          </a:r>
          <a:endParaRPr lang="fr-FR" sz="1400" dirty="0"/>
        </a:p>
      </dgm:t>
    </dgm:pt>
    <dgm:pt modelId="{41C0FD4A-4099-42B1-91B5-AC72FD7AC617}" type="parTrans" cxnId="{D7B777C5-0E4B-40BA-A522-1082E571C72E}">
      <dgm:prSet/>
      <dgm:spPr/>
      <dgm:t>
        <a:bodyPr/>
        <a:lstStyle/>
        <a:p>
          <a:endParaRPr lang="fr-FR" sz="1400"/>
        </a:p>
      </dgm:t>
    </dgm:pt>
    <dgm:pt modelId="{32709FEE-98DE-4C46-A001-85FB7E4C45C3}" type="sibTrans" cxnId="{D7B777C5-0E4B-40BA-A522-1082E571C72E}">
      <dgm:prSet/>
      <dgm:spPr/>
      <dgm:t>
        <a:bodyPr/>
        <a:lstStyle/>
        <a:p>
          <a:endParaRPr lang="fr-FR" sz="1400"/>
        </a:p>
      </dgm:t>
    </dgm:pt>
    <dgm:pt modelId="{47C7FFF0-35DF-4957-9FBC-8C2CE6DC2C8F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1</a:t>
          </a:r>
          <a:r>
            <a:rPr lang="fr-FR" sz="1400" b="1" baseline="30000" dirty="0" smtClean="0">
              <a:solidFill>
                <a:schemeClr val="tx1"/>
              </a:solidFill>
            </a:rPr>
            <a:t>er</a:t>
          </a:r>
          <a:r>
            <a:rPr lang="fr-FR" sz="1400" b="1" dirty="0" smtClean="0">
              <a:solidFill>
                <a:schemeClr val="tx1"/>
              </a:solidFill>
            </a:rPr>
            <a:t> nov 2007</a:t>
          </a:r>
          <a:endParaRPr lang="fr-FR" sz="1400" b="1" dirty="0">
            <a:solidFill>
              <a:schemeClr val="tx1"/>
            </a:solidFill>
          </a:endParaRPr>
        </a:p>
      </dgm:t>
    </dgm:pt>
    <dgm:pt modelId="{0A0F451C-721A-4C25-9466-2C985DE9023C}" type="parTrans" cxnId="{B29992E2-A8EA-430F-949D-8A20C09E7C4D}">
      <dgm:prSet/>
      <dgm:spPr/>
      <dgm:t>
        <a:bodyPr/>
        <a:lstStyle/>
        <a:p>
          <a:endParaRPr lang="fr-FR" sz="1400"/>
        </a:p>
      </dgm:t>
    </dgm:pt>
    <dgm:pt modelId="{01CBF26B-B1F1-4463-A186-E594F51A232F}" type="sibTrans" cxnId="{B29992E2-A8EA-430F-949D-8A20C09E7C4D}">
      <dgm:prSet/>
      <dgm:spPr/>
      <dgm:t>
        <a:bodyPr/>
        <a:lstStyle/>
        <a:p>
          <a:endParaRPr lang="fr-FR" sz="1400"/>
        </a:p>
      </dgm:t>
    </dgm:pt>
    <dgm:pt modelId="{9EDD9362-A637-44F3-8855-D7C34E81C596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177800" indent="-177800"/>
          <a:r>
            <a:rPr lang="fr-FR" sz="1400" dirty="0" smtClean="0"/>
            <a:t>Directive européenne MIF</a:t>
          </a:r>
          <a:endParaRPr lang="fr-FR" sz="1400" dirty="0"/>
        </a:p>
      </dgm:t>
    </dgm:pt>
    <dgm:pt modelId="{7682AF89-C15D-4C52-AB3F-4C62A857CD4D}" type="parTrans" cxnId="{9D0C1173-3820-432C-9B19-48B4F69F69E2}">
      <dgm:prSet/>
      <dgm:spPr/>
      <dgm:t>
        <a:bodyPr/>
        <a:lstStyle/>
        <a:p>
          <a:endParaRPr lang="fr-FR" sz="1400"/>
        </a:p>
      </dgm:t>
    </dgm:pt>
    <dgm:pt modelId="{8DF58A28-EF8A-4776-A71E-CF51AB4A6E5D}" type="sibTrans" cxnId="{9D0C1173-3820-432C-9B19-48B4F69F69E2}">
      <dgm:prSet/>
      <dgm:spPr/>
      <dgm:t>
        <a:bodyPr/>
        <a:lstStyle/>
        <a:p>
          <a:endParaRPr lang="fr-FR" sz="1400"/>
        </a:p>
      </dgm:t>
    </dgm:pt>
    <dgm:pt modelId="{0304836E-6477-46F7-A5D0-046613BC3526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1992 et 1996</a:t>
          </a:r>
          <a:endParaRPr lang="fr-FR" sz="1400" b="1" dirty="0">
            <a:solidFill>
              <a:schemeClr val="tx1"/>
            </a:solidFill>
          </a:endParaRPr>
        </a:p>
      </dgm:t>
    </dgm:pt>
    <dgm:pt modelId="{CA9ACE35-0413-4E9D-892F-376C25206FA8}" type="parTrans" cxnId="{1810FDB4-0392-4F70-9372-70A538CDD1C9}">
      <dgm:prSet/>
      <dgm:spPr/>
      <dgm:t>
        <a:bodyPr/>
        <a:lstStyle/>
        <a:p>
          <a:endParaRPr lang="fr-FR" sz="1400"/>
        </a:p>
      </dgm:t>
    </dgm:pt>
    <dgm:pt modelId="{6CA1A1F2-3F5D-4BA0-BACA-B8890FE1380F}" type="sibTrans" cxnId="{1810FDB4-0392-4F70-9372-70A538CDD1C9}">
      <dgm:prSet/>
      <dgm:spPr/>
      <dgm:t>
        <a:bodyPr/>
        <a:lstStyle/>
        <a:p>
          <a:endParaRPr lang="fr-FR" sz="1400"/>
        </a:p>
      </dgm:t>
    </dgm:pt>
    <dgm:pt modelId="{EEB4A307-2624-4D3E-80D3-85631CF5404E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177800" indent="-177800"/>
          <a:r>
            <a:rPr lang="fr-FR" sz="1400" dirty="0" smtClean="0"/>
            <a:t>Code des assurances : courtier en assurance</a:t>
          </a:r>
          <a:endParaRPr lang="fr-FR" sz="1400" dirty="0"/>
        </a:p>
      </dgm:t>
    </dgm:pt>
    <dgm:pt modelId="{289BBA70-564C-414C-8194-F15A67998635}" type="parTrans" cxnId="{4FFCBC84-6196-4802-8B4E-EBBEC818A966}">
      <dgm:prSet/>
      <dgm:spPr/>
      <dgm:t>
        <a:bodyPr/>
        <a:lstStyle/>
        <a:p>
          <a:endParaRPr lang="fr-FR" sz="1400"/>
        </a:p>
      </dgm:t>
    </dgm:pt>
    <dgm:pt modelId="{29584B0E-EB3F-485E-B11B-8E97628BD7BF}" type="sibTrans" cxnId="{4FFCBC84-6196-4802-8B4E-EBBEC818A966}">
      <dgm:prSet/>
      <dgm:spPr/>
      <dgm:t>
        <a:bodyPr/>
        <a:lstStyle/>
        <a:p>
          <a:endParaRPr lang="fr-FR" sz="1400"/>
        </a:p>
      </dgm:t>
    </dgm:pt>
    <dgm:pt modelId="{CD86C46C-E4D7-4573-990E-871790E7B838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627063" indent="-258763"/>
          <a:r>
            <a:rPr lang="fr-FR" sz="1400" dirty="0" smtClean="0"/>
            <a:t>Démarchage financier</a:t>
          </a:r>
          <a:endParaRPr lang="fr-FR" sz="1400" dirty="0"/>
        </a:p>
      </dgm:t>
    </dgm:pt>
    <dgm:pt modelId="{35864987-413C-4267-AD0A-90093455D38D}" type="parTrans" cxnId="{45E3EDD5-FEFE-4CBE-AA68-1EB2E3B92714}">
      <dgm:prSet/>
      <dgm:spPr/>
      <dgm:t>
        <a:bodyPr/>
        <a:lstStyle/>
        <a:p>
          <a:endParaRPr lang="fr-FR" sz="1400"/>
        </a:p>
      </dgm:t>
    </dgm:pt>
    <dgm:pt modelId="{D9417C1D-CD8D-4A10-9DCF-50E4B09FEAF1}" type="sibTrans" cxnId="{45E3EDD5-FEFE-4CBE-AA68-1EB2E3B92714}">
      <dgm:prSet/>
      <dgm:spPr/>
      <dgm:t>
        <a:bodyPr/>
        <a:lstStyle/>
        <a:p>
          <a:endParaRPr lang="fr-FR" sz="1400"/>
        </a:p>
      </dgm:t>
    </dgm:pt>
    <dgm:pt modelId="{124E3FEA-48F6-40DD-80FA-D166B4C2DAD7}" type="pres">
      <dgm:prSet presAssocID="{58AA9964-0D16-4442-AD4B-614CE5FC7C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E17BB1-47D3-47A7-875C-46498056F232}" type="pres">
      <dgm:prSet presAssocID="{A880D917-7A6B-4F9B-BADF-F7FCE2E81AB2}" presName="composite" presStyleCnt="0"/>
      <dgm:spPr/>
    </dgm:pt>
    <dgm:pt modelId="{9626DE41-D44B-4AB6-8A28-F449AE08FC21}" type="pres">
      <dgm:prSet presAssocID="{A880D917-7A6B-4F9B-BADF-F7FCE2E81AB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A19536-E434-45D3-8B04-A42E862C1734}" type="pres">
      <dgm:prSet presAssocID="{A880D917-7A6B-4F9B-BADF-F7FCE2E81AB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DFA52-C2A8-415A-A0FD-E7A137675194}" type="pres">
      <dgm:prSet presAssocID="{CF8D07B6-E8D1-4DB8-AF91-231C50551B8C}" presName="sp" presStyleCnt="0"/>
      <dgm:spPr/>
    </dgm:pt>
    <dgm:pt modelId="{41B8DA33-6AEF-4487-B1F6-0C6F82B841AE}" type="pres">
      <dgm:prSet presAssocID="{0304836E-6477-46F7-A5D0-046613BC3526}" presName="composite" presStyleCnt="0"/>
      <dgm:spPr/>
    </dgm:pt>
    <dgm:pt modelId="{962C2178-80CC-4EBF-841B-570509E3AD1E}" type="pres">
      <dgm:prSet presAssocID="{0304836E-6477-46F7-A5D0-046613BC352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2D2A0-18EB-413D-9963-996F1AAAD922}" type="pres">
      <dgm:prSet presAssocID="{0304836E-6477-46F7-A5D0-046613BC352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64C594-9CD5-4DD7-B7B1-FD2A82A13A09}" type="pres">
      <dgm:prSet presAssocID="{6CA1A1F2-3F5D-4BA0-BACA-B8890FE1380F}" presName="sp" presStyleCnt="0"/>
      <dgm:spPr/>
    </dgm:pt>
    <dgm:pt modelId="{183B38F1-6BD9-41A1-AC83-F2E6C5E7549B}" type="pres">
      <dgm:prSet presAssocID="{8A5546E7-17BD-4A20-BB64-AA8217128AB7}" presName="composite" presStyleCnt="0"/>
      <dgm:spPr/>
    </dgm:pt>
    <dgm:pt modelId="{F6F7B026-B79F-4362-9F78-001F60E85B9C}" type="pres">
      <dgm:prSet presAssocID="{8A5546E7-17BD-4A20-BB64-AA8217128AB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64E2B7-737A-4914-9DE3-459A169F26D5}" type="pres">
      <dgm:prSet presAssocID="{8A5546E7-17BD-4A20-BB64-AA8217128AB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652649-836E-4E14-ADE4-7B1024D21829}" type="pres">
      <dgm:prSet presAssocID="{F26C6523-A66C-4ADE-AF70-A21C76B90343}" presName="sp" presStyleCnt="0"/>
      <dgm:spPr/>
    </dgm:pt>
    <dgm:pt modelId="{98286B0B-7C15-49EE-B3E7-29C8DC677D59}" type="pres">
      <dgm:prSet presAssocID="{3FD2A5C2-21B8-4D32-9571-F8B6F561F0EC}" presName="composite" presStyleCnt="0"/>
      <dgm:spPr/>
    </dgm:pt>
    <dgm:pt modelId="{EF1451C2-B7C5-4CC4-B540-D739C9ABE163}" type="pres">
      <dgm:prSet presAssocID="{3FD2A5C2-21B8-4D32-9571-F8B6F561F0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C7CACA-3168-4666-A970-E741C24A9C04}" type="pres">
      <dgm:prSet presAssocID="{3FD2A5C2-21B8-4D32-9571-F8B6F561F0E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118236-E50B-465F-B385-6886965754D1}" type="pres">
      <dgm:prSet presAssocID="{E03EA804-98B7-469A-BE8C-97A99DB3AB2B}" presName="sp" presStyleCnt="0"/>
      <dgm:spPr/>
    </dgm:pt>
    <dgm:pt modelId="{0601E9D8-A5BA-4A79-92BF-72280D038E9A}" type="pres">
      <dgm:prSet presAssocID="{47C7FFF0-35DF-4957-9FBC-8C2CE6DC2C8F}" presName="composite" presStyleCnt="0"/>
      <dgm:spPr/>
    </dgm:pt>
    <dgm:pt modelId="{AB03EF5D-F20F-4AD4-A5EF-C419BAA7400D}" type="pres">
      <dgm:prSet presAssocID="{47C7FFF0-35DF-4957-9FBC-8C2CE6DC2C8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68C9F5-70D8-4053-A51A-EB21BF23C9E0}" type="pres">
      <dgm:prSet presAssocID="{47C7FFF0-35DF-4957-9FBC-8C2CE6DC2C8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F24693-B7CD-46CF-995A-1A63399A6276}" type="presOf" srcId="{3FD2A5C2-21B8-4D32-9571-F8B6F561F0EC}" destId="{EF1451C2-B7C5-4CC4-B540-D739C9ABE163}" srcOrd="0" destOrd="0" presId="urn:microsoft.com/office/officeart/2005/8/layout/chevron2"/>
    <dgm:cxn modelId="{238C90C8-F01A-4B65-8128-91FF13825FD2}" type="presOf" srcId="{58AA9964-0D16-4442-AD4B-614CE5FC7C8A}" destId="{124E3FEA-48F6-40DD-80FA-D166B4C2DAD7}" srcOrd="0" destOrd="0" presId="urn:microsoft.com/office/officeart/2005/8/layout/chevron2"/>
    <dgm:cxn modelId="{7C20E928-DD58-48DB-9A2D-88F87CE0E301}" srcId="{58AA9964-0D16-4442-AD4B-614CE5FC7C8A}" destId="{3FD2A5C2-21B8-4D32-9571-F8B6F561F0EC}" srcOrd="3" destOrd="0" parTransId="{A8B7C3CE-8498-4DAC-8B0D-EC7E66555225}" sibTransId="{E03EA804-98B7-469A-BE8C-97A99DB3AB2B}"/>
    <dgm:cxn modelId="{F9C80531-E51A-485C-82F5-4970D7F48CAE}" type="presOf" srcId="{8A5546E7-17BD-4A20-BB64-AA8217128AB7}" destId="{F6F7B026-B79F-4362-9F78-001F60E85B9C}" srcOrd="0" destOrd="0" presId="urn:microsoft.com/office/officeart/2005/8/layout/chevron2"/>
    <dgm:cxn modelId="{9D0C1173-3820-432C-9B19-48B4F69F69E2}" srcId="{47C7FFF0-35DF-4957-9FBC-8C2CE6DC2C8F}" destId="{9EDD9362-A637-44F3-8855-D7C34E81C596}" srcOrd="0" destOrd="0" parTransId="{7682AF89-C15D-4C52-AB3F-4C62A857CD4D}" sibTransId="{8DF58A28-EF8A-4776-A71E-CF51AB4A6E5D}"/>
    <dgm:cxn modelId="{B29992E2-A8EA-430F-949D-8A20C09E7C4D}" srcId="{58AA9964-0D16-4442-AD4B-614CE5FC7C8A}" destId="{47C7FFF0-35DF-4957-9FBC-8C2CE6DC2C8F}" srcOrd="4" destOrd="0" parTransId="{0A0F451C-721A-4C25-9466-2C985DE9023C}" sibTransId="{01CBF26B-B1F1-4463-A186-E594F51A232F}"/>
    <dgm:cxn modelId="{4FFCBC84-6196-4802-8B4E-EBBEC818A966}" srcId="{0304836E-6477-46F7-A5D0-046613BC3526}" destId="{EEB4A307-2624-4D3E-80D3-85631CF5404E}" srcOrd="0" destOrd="0" parTransId="{289BBA70-564C-414C-8194-F15A67998635}" sibTransId="{29584B0E-EB3F-485E-B11B-8E97628BD7BF}"/>
    <dgm:cxn modelId="{498FE7F8-503C-4FEF-B57A-1C4E0883CF39}" srcId="{A880D917-7A6B-4F9B-BADF-F7FCE2E81AB2}" destId="{ECA7D710-6368-49CB-B720-ED4124DB6AB5}" srcOrd="0" destOrd="0" parTransId="{CFCAEA4A-8963-4D89-9395-A2E893E0B62E}" sibTransId="{3D86806F-D143-4AC1-9AD9-B870F43EE826}"/>
    <dgm:cxn modelId="{7A532055-0FBC-45B4-B207-2806A7AB2EC6}" srcId="{58AA9964-0D16-4442-AD4B-614CE5FC7C8A}" destId="{8A5546E7-17BD-4A20-BB64-AA8217128AB7}" srcOrd="2" destOrd="0" parTransId="{C352A879-93B7-405B-9D3F-6575EC1D2A7B}" sibTransId="{F26C6523-A66C-4ADE-AF70-A21C76B90343}"/>
    <dgm:cxn modelId="{D5E63B29-D2D4-4013-A743-43850A139A29}" type="presOf" srcId="{6C681CDD-2510-4B30-BC59-ED4C63F6B168}" destId="{BEC7CACA-3168-4666-A970-E741C24A9C04}" srcOrd="0" destOrd="0" presId="urn:microsoft.com/office/officeart/2005/8/layout/chevron2"/>
    <dgm:cxn modelId="{5458BFF8-30AF-440C-9A0F-6108A411B07D}" type="presOf" srcId="{E3EC52CF-D615-4C05-9BA5-33E0ED308AF3}" destId="{BEC7CACA-3168-4666-A970-E741C24A9C04}" srcOrd="0" destOrd="2" presId="urn:microsoft.com/office/officeart/2005/8/layout/chevron2"/>
    <dgm:cxn modelId="{B5E156CD-6813-4A01-9100-A9CF95EF9B12}" type="presOf" srcId="{ECA7D710-6368-49CB-B720-ED4124DB6AB5}" destId="{8EA19536-E434-45D3-8B04-A42E862C1734}" srcOrd="0" destOrd="0" presId="urn:microsoft.com/office/officeart/2005/8/layout/chevron2"/>
    <dgm:cxn modelId="{A1FE0796-AA3E-48C6-8060-A39D9EE87867}" type="presOf" srcId="{9EDD9362-A637-44F3-8855-D7C34E81C596}" destId="{9168C9F5-70D8-4053-A51A-EB21BF23C9E0}" srcOrd="0" destOrd="0" presId="urn:microsoft.com/office/officeart/2005/8/layout/chevron2"/>
    <dgm:cxn modelId="{1810FDB4-0392-4F70-9372-70A538CDD1C9}" srcId="{58AA9964-0D16-4442-AD4B-614CE5FC7C8A}" destId="{0304836E-6477-46F7-A5D0-046613BC3526}" srcOrd="1" destOrd="0" parTransId="{CA9ACE35-0413-4E9D-892F-376C25206FA8}" sibTransId="{6CA1A1F2-3F5D-4BA0-BACA-B8890FE1380F}"/>
    <dgm:cxn modelId="{B2552A55-E0C2-4AE1-8C96-F52DFC8E510E}" srcId="{8A5546E7-17BD-4A20-BB64-AA8217128AB7}" destId="{A3663673-329D-4DFD-8AB1-A5ECC2F8AFFF}" srcOrd="0" destOrd="0" parTransId="{59EB38C7-2459-44D0-A8F7-426DFE698C64}" sibTransId="{6DB9D9EE-8C26-44E0-99AB-BDFA358DBF7B}"/>
    <dgm:cxn modelId="{05B85676-8E5F-4DF2-8385-A8BCCB740625}" srcId="{58AA9964-0D16-4442-AD4B-614CE5FC7C8A}" destId="{A880D917-7A6B-4F9B-BADF-F7FCE2E81AB2}" srcOrd="0" destOrd="0" parTransId="{CF00AE41-FD95-4099-A6CD-B9EF1623D05F}" sibTransId="{CF8D07B6-E8D1-4DB8-AF91-231C50551B8C}"/>
    <dgm:cxn modelId="{5A2F95F2-FDAB-4716-8DB6-860F1DD74407}" type="presOf" srcId="{A3663673-329D-4DFD-8AB1-A5ECC2F8AFFF}" destId="{2364E2B7-737A-4914-9DE3-459A169F26D5}" srcOrd="0" destOrd="0" presId="urn:microsoft.com/office/officeart/2005/8/layout/chevron2"/>
    <dgm:cxn modelId="{9E5E9ACB-6761-4F9D-BD25-E208F2E5D2BC}" type="presOf" srcId="{0304836E-6477-46F7-A5D0-046613BC3526}" destId="{962C2178-80CC-4EBF-841B-570509E3AD1E}" srcOrd="0" destOrd="0" presId="urn:microsoft.com/office/officeart/2005/8/layout/chevron2"/>
    <dgm:cxn modelId="{ABC475E1-8589-4CA2-8DA8-5D9CE4A32AE8}" type="presOf" srcId="{EEB4A307-2624-4D3E-80D3-85631CF5404E}" destId="{2CD2D2A0-18EB-413D-9963-996F1AAAD922}" srcOrd="0" destOrd="0" presId="urn:microsoft.com/office/officeart/2005/8/layout/chevron2"/>
    <dgm:cxn modelId="{FAC74327-6078-49B2-8C2A-23D5EB31F4A4}" type="presOf" srcId="{47C7FFF0-35DF-4957-9FBC-8C2CE6DC2C8F}" destId="{AB03EF5D-F20F-4AD4-A5EF-C419BAA7400D}" srcOrd="0" destOrd="0" presId="urn:microsoft.com/office/officeart/2005/8/layout/chevron2"/>
    <dgm:cxn modelId="{A0607818-0020-450B-95F2-2C6382E58A37}" type="presOf" srcId="{CD86C46C-E4D7-4573-990E-871790E7B838}" destId="{BEC7CACA-3168-4666-A970-E741C24A9C04}" srcOrd="0" destOrd="1" presId="urn:microsoft.com/office/officeart/2005/8/layout/chevron2"/>
    <dgm:cxn modelId="{45E3EDD5-FEFE-4CBE-AA68-1EB2E3B92714}" srcId="{6C681CDD-2510-4B30-BC59-ED4C63F6B168}" destId="{CD86C46C-E4D7-4573-990E-871790E7B838}" srcOrd="0" destOrd="0" parTransId="{35864987-413C-4267-AD0A-90093455D38D}" sibTransId="{D9417C1D-CD8D-4A10-9DCF-50E4B09FEAF1}"/>
    <dgm:cxn modelId="{D7B777C5-0E4B-40BA-A522-1082E571C72E}" srcId="{6C681CDD-2510-4B30-BC59-ED4C63F6B168}" destId="{E3EC52CF-D615-4C05-9BA5-33E0ED308AF3}" srcOrd="1" destOrd="0" parTransId="{41C0FD4A-4099-42B1-91B5-AC72FD7AC617}" sibTransId="{32709FEE-98DE-4C46-A001-85FB7E4C45C3}"/>
    <dgm:cxn modelId="{EAC282E0-3E36-477E-990B-CC777D2BF748}" type="presOf" srcId="{A880D917-7A6B-4F9B-BADF-F7FCE2E81AB2}" destId="{9626DE41-D44B-4AB6-8A28-F449AE08FC21}" srcOrd="0" destOrd="0" presId="urn:microsoft.com/office/officeart/2005/8/layout/chevron2"/>
    <dgm:cxn modelId="{6FA3AFA1-2BC1-4562-965D-7E3DAC5F2AE6}" srcId="{3FD2A5C2-21B8-4D32-9571-F8B6F561F0EC}" destId="{6C681CDD-2510-4B30-BC59-ED4C63F6B168}" srcOrd="0" destOrd="0" parTransId="{9A75A2BA-209C-4AEB-ADD7-64794ACE98EE}" sibTransId="{3A5B5A96-94E3-4148-B235-374F8F8C4A2C}"/>
    <dgm:cxn modelId="{8D3B22C9-8AFF-40B6-9111-93EF90B4494E}" type="presParOf" srcId="{124E3FEA-48F6-40DD-80FA-D166B4C2DAD7}" destId="{70E17BB1-47D3-47A7-875C-46498056F232}" srcOrd="0" destOrd="0" presId="urn:microsoft.com/office/officeart/2005/8/layout/chevron2"/>
    <dgm:cxn modelId="{F7FAAC3A-288B-4723-B9EC-EF96868FE6B4}" type="presParOf" srcId="{70E17BB1-47D3-47A7-875C-46498056F232}" destId="{9626DE41-D44B-4AB6-8A28-F449AE08FC21}" srcOrd="0" destOrd="0" presId="urn:microsoft.com/office/officeart/2005/8/layout/chevron2"/>
    <dgm:cxn modelId="{35F7E779-8841-4673-84D8-56E8BD403207}" type="presParOf" srcId="{70E17BB1-47D3-47A7-875C-46498056F232}" destId="{8EA19536-E434-45D3-8B04-A42E862C1734}" srcOrd="1" destOrd="0" presId="urn:microsoft.com/office/officeart/2005/8/layout/chevron2"/>
    <dgm:cxn modelId="{6F27D7DC-54C0-43A8-BA9F-5B1AF899C0CB}" type="presParOf" srcId="{124E3FEA-48F6-40DD-80FA-D166B4C2DAD7}" destId="{054DFA52-C2A8-415A-A0FD-E7A137675194}" srcOrd="1" destOrd="0" presId="urn:microsoft.com/office/officeart/2005/8/layout/chevron2"/>
    <dgm:cxn modelId="{C1A82C21-706E-44E6-9DD0-3FE3600CCFA0}" type="presParOf" srcId="{124E3FEA-48F6-40DD-80FA-D166B4C2DAD7}" destId="{41B8DA33-6AEF-4487-B1F6-0C6F82B841AE}" srcOrd="2" destOrd="0" presId="urn:microsoft.com/office/officeart/2005/8/layout/chevron2"/>
    <dgm:cxn modelId="{8648BA9E-B09D-4FC6-950B-3D3032552E8F}" type="presParOf" srcId="{41B8DA33-6AEF-4487-B1F6-0C6F82B841AE}" destId="{962C2178-80CC-4EBF-841B-570509E3AD1E}" srcOrd="0" destOrd="0" presId="urn:microsoft.com/office/officeart/2005/8/layout/chevron2"/>
    <dgm:cxn modelId="{5B5F885F-C7A9-4F17-B1E0-6C4C27AC4D95}" type="presParOf" srcId="{41B8DA33-6AEF-4487-B1F6-0C6F82B841AE}" destId="{2CD2D2A0-18EB-413D-9963-996F1AAAD922}" srcOrd="1" destOrd="0" presId="urn:microsoft.com/office/officeart/2005/8/layout/chevron2"/>
    <dgm:cxn modelId="{068F1802-1D0A-4D79-8306-82F5195348C7}" type="presParOf" srcId="{124E3FEA-48F6-40DD-80FA-D166B4C2DAD7}" destId="{2E64C594-9CD5-4DD7-B7B1-FD2A82A13A09}" srcOrd="3" destOrd="0" presId="urn:microsoft.com/office/officeart/2005/8/layout/chevron2"/>
    <dgm:cxn modelId="{6B2EB977-1F08-474D-A41C-ACD78CF0ADFD}" type="presParOf" srcId="{124E3FEA-48F6-40DD-80FA-D166B4C2DAD7}" destId="{183B38F1-6BD9-41A1-AC83-F2E6C5E7549B}" srcOrd="4" destOrd="0" presId="urn:microsoft.com/office/officeart/2005/8/layout/chevron2"/>
    <dgm:cxn modelId="{8DC76105-8169-44E2-9F51-ADEEBE543391}" type="presParOf" srcId="{183B38F1-6BD9-41A1-AC83-F2E6C5E7549B}" destId="{F6F7B026-B79F-4362-9F78-001F60E85B9C}" srcOrd="0" destOrd="0" presId="urn:microsoft.com/office/officeart/2005/8/layout/chevron2"/>
    <dgm:cxn modelId="{943F32CA-FA9D-4DDE-9787-8A140116FCB4}" type="presParOf" srcId="{183B38F1-6BD9-41A1-AC83-F2E6C5E7549B}" destId="{2364E2B7-737A-4914-9DE3-459A169F26D5}" srcOrd="1" destOrd="0" presId="urn:microsoft.com/office/officeart/2005/8/layout/chevron2"/>
    <dgm:cxn modelId="{4D161009-E520-4FED-9167-B6AC6691BF4B}" type="presParOf" srcId="{124E3FEA-48F6-40DD-80FA-D166B4C2DAD7}" destId="{4D652649-836E-4E14-ADE4-7B1024D21829}" srcOrd="5" destOrd="0" presId="urn:microsoft.com/office/officeart/2005/8/layout/chevron2"/>
    <dgm:cxn modelId="{49F17BF6-CEA9-4363-955C-87F7CCF4DD74}" type="presParOf" srcId="{124E3FEA-48F6-40DD-80FA-D166B4C2DAD7}" destId="{98286B0B-7C15-49EE-B3E7-29C8DC677D59}" srcOrd="6" destOrd="0" presId="urn:microsoft.com/office/officeart/2005/8/layout/chevron2"/>
    <dgm:cxn modelId="{F957A9B5-8119-4756-B78E-895476A52592}" type="presParOf" srcId="{98286B0B-7C15-49EE-B3E7-29C8DC677D59}" destId="{EF1451C2-B7C5-4CC4-B540-D739C9ABE163}" srcOrd="0" destOrd="0" presId="urn:microsoft.com/office/officeart/2005/8/layout/chevron2"/>
    <dgm:cxn modelId="{F1C87289-F073-443A-8E1F-C1C93B79975F}" type="presParOf" srcId="{98286B0B-7C15-49EE-B3E7-29C8DC677D59}" destId="{BEC7CACA-3168-4666-A970-E741C24A9C04}" srcOrd="1" destOrd="0" presId="urn:microsoft.com/office/officeart/2005/8/layout/chevron2"/>
    <dgm:cxn modelId="{2BEFB29A-F76D-4776-AAF4-15BEF00BD0EB}" type="presParOf" srcId="{124E3FEA-48F6-40DD-80FA-D166B4C2DAD7}" destId="{23118236-E50B-465F-B385-6886965754D1}" srcOrd="7" destOrd="0" presId="urn:microsoft.com/office/officeart/2005/8/layout/chevron2"/>
    <dgm:cxn modelId="{E8264CBF-AB06-4B2F-8DA5-E4A5C2BDDEC0}" type="presParOf" srcId="{124E3FEA-48F6-40DD-80FA-D166B4C2DAD7}" destId="{0601E9D8-A5BA-4A79-92BF-72280D038E9A}" srcOrd="8" destOrd="0" presId="urn:microsoft.com/office/officeart/2005/8/layout/chevron2"/>
    <dgm:cxn modelId="{CA05FDAA-7095-4F06-8426-EE77DE3BA4D7}" type="presParOf" srcId="{0601E9D8-A5BA-4A79-92BF-72280D038E9A}" destId="{AB03EF5D-F20F-4AD4-A5EF-C419BAA7400D}" srcOrd="0" destOrd="0" presId="urn:microsoft.com/office/officeart/2005/8/layout/chevron2"/>
    <dgm:cxn modelId="{86A52D4A-B44E-4EAB-A844-1E0E9907DFED}" type="presParOf" srcId="{0601E9D8-A5BA-4A79-92BF-72280D038E9A}" destId="{9168C9F5-70D8-4053-A51A-EB21BF23C9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88A86-40BA-428A-B090-90506315BFAC}">
      <dsp:nvSpPr>
        <dsp:cNvPr id="0" name=""/>
        <dsp:cNvSpPr/>
      </dsp:nvSpPr>
      <dsp:spPr>
        <a:xfrm>
          <a:off x="2632205" y="1887727"/>
          <a:ext cx="233925" cy="293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861"/>
              </a:lnTo>
              <a:lnTo>
                <a:pt x="233925" y="29318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2C11A-A66C-498F-BDE4-28BBB4D3FE10}">
      <dsp:nvSpPr>
        <dsp:cNvPr id="0" name=""/>
        <dsp:cNvSpPr/>
      </dsp:nvSpPr>
      <dsp:spPr>
        <a:xfrm>
          <a:off x="2632205" y="1887727"/>
          <a:ext cx="233925" cy="182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616"/>
              </a:lnTo>
              <a:lnTo>
                <a:pt x="233925" y="182461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71652-08FF-4D03-A9D7-7118B86218BD}">
      <dsp:nvSpPr>
        <dsp:cNvPr id="0" name=""/>
        <dsp:cNvSpPr/>
      </dsp:nvSpPr>
      <dsp:spPr>
        <a:xfrm>
          <a:off x="2632205" y="1887727"/>
          <a:ext cx="233925" cy="717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370"/>
              </a:lnTo>
              <a:lnTo>
                <a:pt x="233925" y="71737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1A941-8313-40D2-A7F3-1D47377F41BD}">
      <dsp:nvSpPr>
        <dsp:cNvPr id="0" name=""/>
        <dsp:cNvSpPr/>
      </dsp:nvSpPr>
      <dsp:spPr>
        <a:xfrm>
          <a:off x="2312507" y="780481"/>
          <a:ext cx="943498" cy="32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47"/>
              </a:lnTo>
              <a:lnTo>
                <a:pt x="943498" y="163747"/>
              </a:lnTo>
              <a:lnTo>
                <a:pt x="943498" y="3274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1C8B4-7D08-4AD3-BC84-4715FC0311B7}">
      <dsp:nvSpPr>
        <dsp:cNvPr id="0" name=""/>
        <dsp:cNvSpPr/>
      </dsp:nvSpPr>
      <dsp:spPr>
        <a:xfrm>
          <a:off x="745208" y="1887727"/>
          <a:ext cx="233925" cy="182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616"/>
              </a:lnTo>
              <a:lnTo>
                <a:pt x="233925" y="182461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2E5DB-2C17-4B48-9AE5-34788F1CCD0E}">
      <dsp:nvSpPr>
        <dsp:cNvPr id="0" name=""/>
        <dsp:cNvSpPr/>
      </dsp:nvSpPr>
      <dsp:spPr>
        <a:xfrm>
          <a:off x="745208" y="1887727"/>
          <a:ext cx="233925" cy="717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370"/>
              </a:lnTo>
              <a:lnTo>
                <a:pt x="233925" y="71737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197A6-D10F-4618-9F3F-1780524A6D81}">
      <dsp:nvSpPr>
        <dsp:cNvPr id="0" name=""/>
        <dsp:cNvSpPr/>
      </dsp:nvSpPr>
      <dsp:spPr>
        <a:xfrm>
          <a:off x="1369009" y="780481"/>
          <a:ext cx="943498" cy="327495"/>
        </a:xfrm>
        <a:custGeom>
          <a:avLst/>
          <a:gdLst/>
          <a:ahLst/>
          <a:cxnLst/>
          <a:rect l="0" t="0" r="0" b="0"/>
          <a:pathLst>
            <a:path>
              <a:moveTo>
                <a:pt x="943498" y="0"/>
              </a:moveTo>
              <a:lnTo>
                <a:pt x="943498" y="163747"/>
              </a:lnTo>
              <a:lnTo>
                <a:pt x="0" y="163747"/>
              </a:lnTo>
              <a:lnTo>
                <a:pt x="0" y="3274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AD291-F8B9-4DED-97EA-45B338414D57}">
      <dsp:nvSpPr>
        <dsp:cNvPr id="0" name=""/>
        <dsp:cNvSpPr/>
      </dsp:nvSpPr>
      <dsp:spPr>
        <a:xfrm>
          <a:off x="1532756" y="731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CGP</a:t>
          </a:r>
          <a:endParaRPr lang="fr-FR" sz="1400" b="1" kern="1200" dirty="0"/>
        </a:p>
      </dsp:txBody>
      <dsp:txXfrm>
        <a:off x="1532756" y="731"/>
        <a:ext cx="1559501" cy="779750"/>
      </dsp:txXfrm>
    </dsp:sp>
    <dsp:sp modelId="{1E74E906-F89F-47A5-9138-C57076CF08D1}">
      <dsp:nvSpPr>
        <dsp:cNvPr id="0" name=""/>
        <dsp:cNvSpPr/>
      </dsp:nvSpPr>
      <dsp:spPr>
        <a:xfrm>
          <a:off x="589258" y="1107977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Conseil</a:t>
          </a:r>
          <a:endParaRPr lang="fr-FR" sz="1400" b="1" kern="1200" dirty="0"/>
        </a:p>
      </dsp:txBody>
      <dsp:txXfrm>
        <a:off x="589258" y="1107977"/>
        <a:ext cx="1559501" cy="779750"/>
      </dsp:txXfrm>
    </dsp:sp>
    <dsp:sp modelId="{7274B91D-A7AE-4711-8837-2D11B7538303}">
      <dsp:nvSpPr>
        <dsp:cNvPr id="0" name=""/>
        <dsp:cNvSpPr/>
      </dsp:nvSpPr>
      <dsp:spPr>
        <a:xfrm>
          <a:off x="979134" y="2215222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CIF</a:t>
          </a:r>
          <a:endParaRPr lang="fr-FR" sz="1400" b="1" kern="1200" dirty="0"/>
        </a:p>
      </dsp:txBody>
      <dsp:txXfrm>
        <a:off x="979134" y="2215222"/>
        <a:ext cx="1559501" cy="779750"/>
      </dsp:txXfrm>
    </dsp:sp>
    <dsp:sp modelId="{E2EAAB43-9EEC-41CB-AB41-0EF225634D1A}">
      <dsp:nvSpPr>
        <dsp:cNvPr id="0" name=""/>
        <dsp:cNvSpPr/>
      </dsp:nvSpPr>
      <dsp:spPr>
        <a:xfrm>
          <a:off x="979134" y="3322468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CJA</a:t>
          </a:r>
        </a:p>
      </dsp:txBody>
      <dsp:txXfrm>
        <a:off x="979134" y="3322468"/>
        <a:ext cx="1559501" cy="779750"/>
      </dsp:txXfrm>
    </dsp:sp>
    <dsp:sp modelId="{96DA805E-DFD7-48C2-BBD8-8D60A446B9F4}">
      <dsp:nvSpPr>
        <dsp:cNvPr id="0" name=""/>
        <dsp:cNvSpPr/>
      </dsp:nvSpPr>
      <dsp:spPr>
        <a:xfrm>
          <a:off x="2476254" y="1107977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Intermédiation</a:t>
          </a:r>
          <a:endParaRPr lang="fr-FR" sz="1400" b="1" kern="1200" dirty="0"/>
        </a:p>
      </dsp:txBody>
      <dsp:txXfrm>
        <a:off x="2476254" y="1107977"/>
        <a:ext cx="1559501" cy="779750"/>
      </dsp:txXfrm>
    </dsp:sp>
    <dsp:sp modelId="{343ACA18-67D8-47BA-8BCC-AFC8E167153F}">
      <dsp:nvSpPr>
        <dsp:cNvPr id="0" name=""/>
        <dsp:cNvSpPr/>
      </dsp:nvSpPr>
      <dsp:spPr>
        <a:xfrm>
          <a:off x="2866130" y="2215222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Démarchage financier</a:t>
          </a:r>
          <a:endParaRPr lang="fr-FR" sz="1400" b="1" kern="1200" dirty="0"/>
        </a:p>
      </dsp:txBody>
      <dsp:txXfrm>
        <a:off x="2866130" y="2215222"/>
        <a:ext cx="1559501" cy="779750"/>
      </dsp:txXfrm>
    </dsp:sp>
    <dsp:sp modelId="{EBADBDB4-597F-4C30-A06E-ED38383BD93D}">
      <dsp:nvSpPr>
        <dsp:cNvPr id="0" name=""/>
        <dsp:cNvSpPr/>
      </dsp:nvSpPr>
      <dsp:spPr>
        <a:xfrm>
          <a:off x="2866130" y="3322468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Courtier d’assurance</a:t>
          </a:r>
          <a:endParaRPr lang="fr-FR" sz="1400" b="1" kern="1200" dirty="0"/>
        </a:p>
      </dsp:txBody>
      <dsp:txXfrm>
        <a:off x="2866130" y="3322468"/>
        <a:ext cx="1559501" cy="779750"/>
      </dsp:txXfrm>
    </dsp:sp>
    <dsp:sp modelId="{6C142BE0-A62C-4C75-B8D9-12F21A8CC768}">
      <dsp:nvSpPr>
        <dsp:cNvPr id="0" name=""/>
        <dsp:cNvSpPr/>
      </dsp:nvSpPr>
      <dsp:spPr>
        <a:xfrm>
          <a:off x="2866130" y="4429714"/>
          <a:ext cx="1559501" cy="77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Transactions sur immeubles et fonds de commerce</a:t>
          </a:r>
        </a:p>
      </dsp:txBody>
      <dsp:txXfrm>
        <a:off x="2866130" y="4429714"/>
        <a:ext cx="1559501" cy="779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6DE41-D44B-4AB6-8A28-F449AE08FC21}">
      <dsp:nvSpPr>
        <dsp:cNvPr id="0" name=""/>
        <dsp:cNvSpPr/>
      </dsp:nvSpPr>
      <dsp:spPr>
        <a:xfrm rot="5400000">
          <a:off x="-157423" y="161779"/>
          <a:ext cx="1049492" cy="734645"/>
        </a:xfrm>
        <a:prstGeom prst="chevron">
          <a:avLst/>
        </a:prstGeom>
        <a:solidFill>
          <a:schemeClr val="accent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2 janvier 1970</a:t>
          </a:r>
          <a:endParaRPr lang="fr-FR" sz="1400" b="1" kern="1200" dirty="0">
            <a:solidFill>
              <a:schemeClr val="tx1"/>
            </a:solidFill>
          </a:endParaRPr>
        </a:p>
      </dsp:txBody>
      <dsp:txXfrm rot="5400000">
        <a:off x="-157423" y="161779"/>
        <a:ext cx="1049492" cy="734645"/>
      </dsp:txXfrm>
    </dsp:sp>
    <dsp:sp modelId="{8EA19536-E434-45D3-8B04-A42E862C1734}">
      <dsp:nvSpPr>
        <dsp:cNvPr id="0" name=""/>
        <dsp:cNvSpPr/>
      </dsp:nvSpPr>
      <dsp:spPr>
        <a:xfrm rot="5400000">
          <a:off x="2949057" y="-2210056"/>
          <a:ext cx="682529" cy="5111353"/>
        </a:xfrm>
        <a:prstGeom prst="round2SameRect">
          <a:avLst/>
        </a:prstGeom>
        <a:solidFill>
          <a:schemeClr val="accent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Loi  Hoguet :  Transactions immobilières</a:t>
          </a:r>
          <a:endParaRPr lang="fr-FR" sz="1400" kern="1200" dirty="0"/>
        </a:p>
      </dsp:txBody>
      <dsp:txXfrm rot="5400000">
        <a:off x="2949057" y="-2210056"/>
        <a:ext cx="682529" cy="5111353"/>
      </dsp:txXfrm>
    </dsp:sp>
    <dsp:sp modelId="{962C2178-80CC-4EBF-841B-570509E3AD1E}">
      <dsp:nvSpPr>
        <dsp:cNvPr id="0" name=""/>
        <dsp:cNvSpPr/>
      </dsp:nvSpPr>
      <dsp:spPr>
        <a:xfrm rot="5400000">
          <a:off x="-157423" y="1093815"/>
          <a:ext cx="1049492" cy="734645"/>
        </a:xfrm>
        <a:prstGeom prst="chevron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1992 et 1996</a:t>
          </a:r>
          <a:endParaRPr lang="fr-FR" sz="1400" b="1" kern="1200" dirty="0">
            <a:solidFill>
              <a:schemeClr val="tx1"/>
            </a:solidFill>
          </a:endParaRPr>
        </a:p>
      </dsp:txBody>
      <dsp:txXfrm rot="5400000">
        <a:off x="-157423" y="1093815"/>
        <a:ext cx="1049492" cy="734645"/>
      </dsp:txXfrm>
    </dsp:sp>
    <dsp:sp modelId="{2CD2D2A0-18EB-413D-9963-996F1AAAD922}">
      <dsp:nvSpPr>
        <dsp:cNvPr id="0" name=""/>
        <dsp:cNvSpPr/>
      </dsp:nvSpPr>
      <dsp:spPr>
        <a:xfrm rot="5400000">
          <a:off x="2949236" y="-1278200"/>
          <a:ext cx="682170" cy="5111353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Code des assurances : courtier en assurance</a:t>
          </a:r>
          <a:endParaRPr lang="fr-FR" sz="1400" kern="1200" dirty="0"/>
        </a:p>
      </dsp:txBody>
      <dsp:txXfrm rot="5400000">
        <a:off x="2949236" y="-1278200"/>
        <a:ext cx="682170" cy="5111353"/>
      </dsp:txXfrm>
    </dsp:sp>
    <dsp:sp modelId="{F6F7B026-B79F-4362-9F78-001F60E85B9C}">
      <dsp:nvSpPr>
        <dsp:cNvPr id="0" name=""/>
        <dsp:cNvSpPr/>
      </dsp:nvSpPr>
      <dsp:spPr>
        <a:xfrm rot="5400000">
          <a:off x="-157423" y="2025850"/>
          <a:ext cx="1049492" cy="73464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19 déc 2000</a:t>
          </a:r>
          <a:endParaRPr lang="fr-FR" sz="1400" b="1" kern="1200" dirty="0">
            <a:solidFill>
              <a:schemeClr val="tx1"/>
            </a:solidFill>
          </a:endParaRPr>
        </a:p>
      </dsp:txBody>
      <dsp:txXfrm rot="5400000">
        <a:off x="-157423" y="2025850"/>
        <a:ext cx="1049492" cy="734645"/>
      </dsp:txXfrm>
    </dsp:sp>
    <dsp:sp modelId="{2364E2B7-737A-4914-9DE3-459A169F26D5}">
      <dsp:nvSpPr>
        <dsp:cNvPr id="0" name=""/>
        <dsp:cNvSpPr/>
      </dsp:nvSpPr>
      <dsp:spPr>
        <a:xfrm rot="5400000">
          <a:off x="2949236" y="-346165"/>
          <a:ext cx="682170" cy="5111353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Arrêté : CJA</a:t>
          </a:r>
          <a:endParaRPr lang="fr-FR" sz="1400" kern="1200" dirty="0"/>
        </a:p>
      </dsp:txBody>
      <dsp:txXfrm rot="5400000">
        <a:off x="2949236" y="-346165"/>
        <a:ext cx="682170" cy="5111353"/>
      </dsp:txXfrm>
    </dsp:sp>
    <dsp:sp modelId="{EF1451C2-B7C5-4CC4-B540-D739C9ABE163}">
      <dsp:nvSpPr>
        <dsp:cNvPr id="0" name=""/>
        <dsp:cNvSpPr/>
      </dsp:nvSpPr>
      <dsp:spPr>
        <a:xfrm rot="5400000">
          <a:off x="-157423" y="2957885"/>
          <a:ext cx="1049492" cy="73464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1er août 2003</a:t>
          </a:r>
          <a:endParaRPr lang="fr-FR" sz="1400" b="1" kern="1200" dirty="0">
            <a:solidFill>
              <a:schemeClr val="tx1"/>
            </a:solidFill>
          </a:endParaRPr>
        </a:p>
      </dsp:txBody>
      <dsp:txXfrm rot="5400000">
        <a:off x="-157423" y="2957885"/>
        <a:ext cx="1049492" cy="734645"/>
      </dsp:txXfrm>
    </dsp:sp>
    <dsp:sp modelId="{BEC7CACA-3168-4666-A970-E741C24A9C04}">
      <dsp:nvSpPr>
        <dsp:cNvPr id="0" name=""/>
        <dsp:cNvSpPr/>
      </dsp:nvSpPr>
      <dsp:spPr>
        <a:xfrm rot="5400000">
          <a:off x="2949236" y="585870"/>
          <a:ext cx="682170" cy="511135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Loi de Sécurité Financière (LSF)</a:t>
          </a:r>
          <a:endParaRPr lang="fr-FR" sz="1400" kern="1200" dirty="0"/>
        </a:p>
        <a:p>
          <a:pPr marL="627063" lvl="2" indent="-2587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Démarchage financier</a:t>
          </a:r>
          <a:endParaRPr lang="fr-FR" sz="1400" kern="1200" dirty="0"/>
        </a:p>
        <a:p>
          <a:pPr marL="627063" lvl="2" indent="-2587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CIF</a:t>
          </a:r>
          <a:endParaRPr lang="fr-FR" sz="1400" kern="1200" dirty="0"/>
        </a:p>
      </dsp:txBody>
      <dsp:txXfrm rot="5400000">
        <a:off x="2949236" y="585870"/>
        <a:ext cx="682170" cy="5111353"/>
      </dsp:txXfrm>
    </dsp:sp>
    <dsp:sp modelId="{AB03EF5D-F20F-4AD4-A5EF-C419BAA7400D}">
      <dsp:nvSpPr>
        <dsp:cNvPr id="0" name=""/>
        <dsp:cNvSpPr/>
      </dsp:nvSpPr>
      <dsp:spPr>
        <a:xfrm rot="5400000">
          <a:off x="-157423" y="3889921"/>
          <a:ext cx="1049492" cy="73464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1</a:t>
          </a:r>
          <a:r>
            <a:rPr lang="fr-FR" sz="1400" b="1" kern="1200" baseline="30000" dirty="0" smtClean="0">
              <a:solidFill>
                <a:schemeClr val="tx1"/>
              </a:solidFill>
            </a:rPr>
            <a:t>er</a:t>
          </a:r>
          <a:r>
            <a:rPr lang="fr-FR" sz="1400" b="1" kern="1200" dirty="0" smtClean="0">
              <a:solidFill>
                <a:schemeClr val="tx1"/>
              </a:solidFill>
            </a:rPr>
            <a:t> nov 2007</a:t>
          </a:r>
          <a:endParaRPr lang="fr-FR" sz="1400" b="1" kern="1200" dirty="0">
            <a:solidFill>
              <a:schemeClr val="tx1"/>
            </a:solidFill>
          </a:endParaRPr>
        </a:p>
      </dsp:txBody>
      <dsp:txXfrm rot="5400000">
        <a:off x="-157423" y="3889921"/>
        <a:ext cx="1049492" cy="734645"/>
      </dsp:txXfrm>
    </dsp:sp>
    <dsp:sp modelId="{9168C9F5-70D8-4053-A51A-EB21BF23C9E0}">
      <dsp:nvSpPr>
        <dsp:cNvPr id="0" name=""/>
        <dsp:cNvSpPr/>
      </dsp:nvSpPr>
      <dsp:spPr>
        <a:xfrm rot="5400000">
          <a:off x="2949236" y="1517905"/>
          <a:ext cx="682170" cy="511135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Directive européenne MIF</a:t>
          </a:r>
          <a:endParaRPr lang="fr-FR" sz="1400" kern="1200" dirty="0"/>
        </a:p>
      </dsp:txBody>
      <dsp:txXfrm rot="5400000">
        <a:off x="2949236" y="1517905"/>
        <a:ext cx="682170" cy="511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F183B-BAE5-45F0-B3C6-5FC1CD1C34BC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DBDAF-AFD5-4AB1-A792-8FD6FF7C391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1CA9-793D-40AF-9F8C-2C2AA19FEDCA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BDAF-AFD5-4AB1-A792-8FD6FF7C3912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2738431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397668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500306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390048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2500306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390048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A309A6D-C09C-4548-B29A-6CF363A7E532}" type="datetimeFigureOut">
              <a:rPr lang="fr-FR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18/05/2010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F4668DC-857F-487D-BFFA-8C0CA5037977}" type="slidenum">
              <a:rPr lang="fr-BE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‹N°›</a:t>
            </a:fld>
            <a:endParaRPr lang="fr-BE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6848A0-3F21-4CAE-81E9-C90C252E835B}" type="datetimeFigureOut">
              <a:rPr lang="fr-FR" smtClean="0"/>
              <a:pPr/>
              <a:t>18/05/2010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734204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94CF15-BCED-4E5A-92BC-CAB2D9A8AF6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 dirty="0">
              <a:solidFill>
                <a:prstClr val="black"/>
              </a:solidFill>
              <a:latin typeface="Gill Sans M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18/05/2010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18/05/2010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A309A6D-C09C-4548-B29A-6CF363A7E532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18/05/2010</a:t>
            </a:fld>
            <a:endParaRPr lang="fr-BE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BE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F4668DC-857F-487D-BFFA-8C0CA5037977}" type="slidenum">
              <a:rPr lang="fr-BE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‹N°›</a:t>
            </a:fld>
            <a:endParaRPr lang="fr-BE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738431"/>
            <a:ext cx="6858000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Gestion de patrimoine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976681"/>
            <a:ext cx="6858000" cy="533400"/>
          </a:xfrm>
        </p:spPr>
        <p:txBody>
          <a:bodyPr/>
          <a:lstStyle/>
          <a:p>
            <a:r>
              <a:rPr lang="fr-FR" dirty="0" smtClean="0"/>
              <a:t>La rémunération du conseil de gestion de patrimoine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219200" y="5000636"/>
            <a:ext cx="6858000" cy="8905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ESSEC MSTF 2010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Sandra Bullier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fr-FR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Léopoldine Hermenault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Florent Obry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débat Actuel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camp adverse estime que l’on ne peut pas dissocier le conseil de la vente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Position de Mr Fleury, Ancien Président de la Chambre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clients sont aujourd’hui réticents a payer des honoraires pour des conseils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Ils sont d’accord pour payer de forte commissions sur les produits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Exemple de l’Angleterre</a:t>
            </a:r>
          </a:p>
          <a:p>
            <a:pPr lvl="2"/>
            <a:r>
              <a:rPr lang="fr-FR" dirty="0" smtClean="0"/>
              <a:t>Les Anglais sont plus enclins a payer des honoraires</a:t>
            </a:r>
          </a:p>
          <a:p>
            <a:pPr lvl="2"/>
            <a:r>
              <a:rPr lang="fr-FR" dirty="0" smtClean="0"/>
              <a:t>Les </a:t>
            </a:r>
            <a:r>
              <a:rPr lang="fr-FR" dirty="0" err="1" smtClean="0"/>
              <a:t>CGPs</a:t>
            </a:r>
            <a:r>
              <a:rPr lang="fr-FR" dirty="0" smtClean="0"/>
              <a:t> « </a:t>
            </a:r>
            <a:r>
              <a:rPr lang="fr-FR" dirty="0" err="1" smtClean="0"/>
              <a:t>FeesOnly</a:t>
            </a:r>
            <a:r>
              <a:rPr lang="fr-FR" dirty="0" smtClean="0"/>
              <a:t> » ne représentent que 5% du CA Total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Similaire à un vétérinaire: Diagnostique et vente des médicaments 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 (1/4)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Les missions que peuvent réaliser les </a:t>
            </a:r>
            <a:r>
              <a:rPr lang="fr-FR" dirty="0" err="1" smtClean="0"/>
              <a:t>CGPs</a:t>
            </a:r>
            <a:r>
              <a:rPr lang="fr-FR" dirty="0" smtClean="0"/>
              <a:t> dépendent de leurs statuts</a:t>
            </a:r>
          </a:p>
          <a:p>
            <a:endParaRPr lang="fr-FR" dirty="0" smtClean="0"/>
          </a:p>
          <a:p>
            <a:r>
              <a:rPr lang="fr-FR" dirty="0" smtClean="0"/>
              <a:t>Ingénierie et Organisation Patrimoniale</a:t>
            </a:r>
          </a:p>
          <a:p>
            <a:pPr lvl="1"/>
            <a:r>
              <a:rPr lang="fr-FR" dirty="0" smtClean="0"/>
              <a:t>Définir une stratégie de gestion adaptée aux clients</a:t>
            </a:r>
          </a:p>
          <a:p>
            <a:pPr lvl="2"/>
            <a:r>
              <a:rPr lang="fr-FR" dirty="0" smtClean="0"/>
              <a:t>Il est nécessaire de faire un Audit Patrimonial au début de la relation client</a:t>
            </a:r>
          </a:p>
          <a:p>
            <a:pPr lvl="2"/>
            <a:r>
              <a:rPr lang="fr-FR" dirty="0" smtClean="0"/>
              <a:t>Le CGP doit connaître:</a:t>
            </a:r>
          </a:p>
          <a:p>
            <a:pPr lvl="3"/>
            <a:r>
              <a:rPr lang="fr-FR" dirty="0" smtClean="0"/>
              <a:t>Importance et caractéristiques du Patrimoine</a:t>
            </a:r>
          </a:p>
          <a:p>
            <a:pPr lvl="3"/>
            <a:r>
              <a:rPr lang="fr-FR" dirty="0" smtClean="0"/>
              <a:t>Les Revenus</a:t>
            </a:r>
          </a:p>
          <a:p>
            <a:pPr lvl="3"/>
            <a:r>
              <a:rPr lang="fr-FR" dirty="0" smtClean="0"/>
              <a:t>La situation Familiale</a:t>
            </a:r>
          </a:p>
          <a:p>
            <a:pPr lvl="3"/>
            <a:r>
              <a:rPr lang="fr-FR" dirty="0" smtClean="0"/>
              <a:t>La situation professionnelle</a:t>
            </a:r>
          </a:p>
          <a:p>
            <a:pPr lvl="3"/>
            <a:r>
              <a:rPr lang="fr-FR" dirty="0" smtClean="0"/>
              <a:t>Objectifs a coute, moyen et long terme</a:t>
            </a:r>
          </a:p>
          <a:p>
            <a:pPr lvl="3"/>
            <a:r>
              <a:rPr lang="fr-FR" dirty="0" smtClean="0"/>
              <a:t>Aversion au risque</a:t>
            </a:r>
          </a:p>
          <a:p>
            <a:pPr lvl="3"/>
            <a:endParaRPr lang="fr-FR" dirty="0" smtClean="0"/>
          </a:p>
          <a:p>
            <a:pPr lvl="2"/>
            <a:r>
              <a:rPr lang="fr-FR" dirty="0" smtClean="0"/>
              <a:t>Ces informations doivent être mises a jour chaque année</a:t>
            </a:r>
          </a:p>
          <a:p>
            <a:pPr lvl="3"/>
            <a:r>
              <a:rPr lang="fr-FR" dirty="0" smtClean="0"/>
              <a:t>Adaptation de la stratégie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Diminuer le montant des impôts payés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 (2/4)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Conseil en Investissement Financier</a:t>
            </a:r>
          </a:p>
          <a:p>
            <a:pPr lvl="1"/>
            <a:r>
              <a:rPr lang="fr-FR" dirty="0" smtClean="0"/>
              <a:t>Le CGP doit avoir le statut de CIF</a:t>
            </a:r>
          </a:p>
          <a:p>
            <a:pPr lvl="1"/>
            <a:r>
              <a:rPr lang="fr-FR" dirty="0" smtClean="0"/>
              <a:t>Proposer des produits en ligne avec la stratégie de gestion du patrimoine</a:t>
            </a:r>
          </a:p>
          <a:p>
            <a:pPr lvl="1"/>
            <a:r>
              <a:rPr lang="fr-FR" dirty="0" smtClean="0"/>
              <a:t>Choisir le support ET Faire le suivi de la position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Conseil Juridique</a:t>
            </a:r>
          </a:p>
          <a:p>
            <a:pPr lvl="1"/>
            <a:r>
              <a:rPr lang="fr-FR" dirty="0" smtClean="0"/>
              <a:t>Le CGP doit avoir le statut de CJA</a:t>
            </a:r>
          </a:p>
          <a:p>
            <a:pPr lvl="1"/>
            <a:r>
              <a:rPr lang="fr-FR" dirty="0" smtClean="0"/>
              <a:t>Conseils juridiques uniquement a titre accessoire</a:t>
            </a:r>
          </a:p>
          <a:p>
            <a:pPr lvl="1"/>
            <a:r>
              <a:rPr lang="fr-FR" dirty="0" smtClean="0"/>
              <a:t>Exemples:</a:t>
            </a:r>
          </a:p>
          <a:p>
            <a:pPr lvl="2"/>
            <a:r>
              <a:rPr lang="fr-FR" dirty="0" smtClean="0"/>
              <a:t>Consultation sur le régime matrimonial</a:t>
            </a:r>
          </a:p>
          <a:p>
            <a:pPr lvl="2"/>
            <a:r>
              <a:rPr lang="fr-FR" dirty="0" smtClean="0"/>
              <a:t>Protection du conjoint</a:t>
            </a:r>
          </a:p>
          <a:p>
            <a:pPr lvl="2"/>
            <a:r>
              <a:rPr lang="fr-FR" dirty="0" smtClean="0"/>
              <a:t>Rédaction de baux</a:t>
            </a:r>
          </a:p>
          <a:p>
            <a:pPr lvl="2"/>
            <a:r>
              <a:rPr lang="fr-FR" dirty="0" smtClean="0"/>
              <a:t>Rédaction de contrats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 (3/4)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Conseil Fiscal</a:t>
            </a:r>
          </a:p>
          <a:p>
            <a:pPr lvl="1"/>
            <a:r>
              <a:rPr lang="fr-FR" dirty="0" smtClean="0"/>
              <a:t>Peut s’apparenter au conseil juridique</a:t>
            </a:r>
          </a:p>
          <a:p>
            <a:pPr lvl="1"/>
            <a:r>
              <a:rPr lang="fr-FR" dirty="0" smtClean="0"/>
              <a:t>Le CGP doit avoir le statut de CJA</a:t>
            </a:r>
          </a:p>
          <a:p>
            <a:pPr lvl="1"/>
            <a:r>
              <a:rPr lang="fr-FR" dirty="0" smtClean="0"/>
              <a:t>Exemples</a:t>
            </a:r>
          </a:p>
          <a:p>
            <a:pPr lvl="2"/>
            <a:r>
              <a:rPr lang="fr-FR" dirty="0" smtClean="0"/>
              <a:t>Bilan patrimonial: choix de l’environnement fiscal</a:t>
            </a:r>
          </a:p>
          <a:p>
            <a:pPr lvl="2"/>
            <a:r>
              <a:rPr lang="fr-FR" dirty="0" smtClean="0"/>
              <a:t>Déclaration d’ impôts</a:t>
            </a:r>
          </a:p>
          <a:p>
            <a:pPr lvl="2"/>
            <a:r>
              <a:rPr lang="fr-FR" dirty="0" smtClean="0"/>
              <a:t>Mode de détention d’actifs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Family</a:t>
            </a:r>
            <a:r>
              <a:rPr lang="fr-FR" dirty="0" smtClean="0"/>
              <a:t> Office</a:t>
            </a:r>
          </a:p>
          <a:p>
            <a:pPr lvl="1"/>
            <a:r>
              <a:rPr lang="fr-FR" dirty="0" smtClean="0"/>
              <a:t>Gestion du patrimoine d’une ou de plusieurs familles</a:t>
            </a:r>
          </a:p>
          <a:p>
            <a:pPr lvl="1"/>
            <a:r>
              <a:rPr lang="fr-FR" dirty="0" smtClean="0"/>
              <a:t>Reprend toute les missions d’un CGP</a:t>
            </a:r>
          </a:p>
          <a:p>
            <a:pPr lvl="1"/>
            <a:r>
              <a:rPr lang="fr-FR" dirty="0" smtClean="0"/>
              <a:t>Leurs missions dépassent souvent le cadre du conseil en Gestion de Patrimoine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Conciergerie</a:t>
            </a:r>
            <a:endParaRPr lang="fr-FR" dirty="0" smtClean="0"/>
          </a:p>
          <a:p>
            <a:pPr lvl="2"/>
            <a:r>
              <a:rPr lang="fr-FR" dirty="0" smtClean="0"/>
              <a:t>Réservation de voyages ou spectacles</a:t>
            </a:r>
          </a:p>
          <a:p>
            <a:pPr lvl="2"/>
            <a:r>
              <a:rPr lang="fr-FR" dirty="0" smtClean="0"/>
              <a:t>Organisation de mariages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 (4/4)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Commercialisation de produits immobiliers et financiers</a:t>
            </a:r>
          </a:p>
          <a:p>
            <a:pPr lvl="1"/>
            <a:r>
              <a:rPr lang="fr-FR" dirty="0" smtClean="0"/>
              <a:t>Le Courtier en Assurance</a:t>
            </a:r>
          </a:p>
          <a:p>
            <a:pPr lvl="2"/>
            <a:r>
              <a:rPr lang="fr-FR" dirty="0" smtClean="0"/>
              <a:t>Travaille avec toutes les compagnies d’assurance</a:t>
            </a:r>
          </a:p>
          <a:p>
            <a:pPr lvl="2"/>
            <a:r>
              <a:rPr lang="fr-FR" dirty="0" smtClean="0"/>
              <a:t>Conseil et vends des produits convenant aux besoins des clients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Le Démarcheur Bancaire</a:t>
            </a:r>
          </a:p>
          <a:p>
            <a:pPr lvl="2"/>
            <a:r>
              <a:rPr lang="fr-FR" dirty="0" smtClean="0"/>
              <a:t>Système de Cartes de démarchage</a:t>
            </a:r>
          </a:p>
          <a:p>
            <a:pPr lvl="2"/>
            <a:r>
              <a:rPr lang="fr-FR" dirty="0" smtClean="0"/>
              <a:t>Système assez lourd, peu de sociétés de gestion l’utilisent</a:t>
            </a:r>
          </a:p>
          <a:p>
            <a:pPr lvl="3"/>
            <a:r>
              <a:rPr lang="fr-FR" dirty="0" smtClean="0"/>
              <a:t>Sélection R</a:t>
            </a:r>
          </a:p>
          <a:p>
            <a:pPr lvl="3"/>
            <a:r>
              <a:rPr lang="fr-FR" dirty="0" err="1" smtClean="0"/>
              <a:t>CortalConsors</a:t>
            </a:r>
            <a:endParaRPr lang="fr-FR" dirty="0" smtClean="0"/>
          </a:p>
          <a:p>
            <a:pPr lvl="3"/>
            <a:r>
              <a:rPr lang="fr-FR" dirty="0" smtClean="0"/>
              <a:t>La Compagnie 1818</a:t>
            </a:r>
          </a:p>
          <a:p>
            <a:pPr lvl="3"/>
            <a:r>
              <a:rPr lang="fr-FR" dirty="0" smtClean="0"/>
              <a:t>Cholet Dupont</a:t>
            </a:r>
          </a:p>
          <a:p>
            <a:pPr lvl="3"/>
            <a:endParaRPr lang="fr-FR" dirty="0" smtClean="0"/>
          </a:p>
          <a:p>
            <a:pPr lvl="1"/>
            <a:r>
              <a:rPr lang="fr-FR" dirty="0" smtClean="0"/>
              <a:t>Le conseiller immobilier transaction</a:t>
            </a:r>
          </a:p>
          <a:p>
            <a:pPr lvl="2"/>
            <a:r>
              <a:rPr lang="fr-FR" dirty="0" smtClean="0"/>
              <a:t>Conseils en investissement immobilier</a:t>
            </a:r>
          </a:p>
          <a:p>
            <a:pPr lvl="2"/>
            <a:r>
              <a:rPr lang="fr-FR" dirty="0" smtClean="0"/>
              <a:t>Détermination des caractéristiques du produit</a:t>
            </a:r>
          </a:p>
          <a:p>
            <a:pPr lvl="3"/>
            <a:r>
              <a:rPr lang="fr-FR" dirty="0" smtClean="0"/>
              <a:t>Emplacement, qualité de construction, perspectives de demande locative et de plus-value</a:t>
            </a:r>
          </a:p>
          <a:p>
            <a:pPr lvl="2"/>
            <a:r>
              <a:rPr lang="fr-FR" dirty="0" smtClean="0"/>
              <a:t>Trouver le bien et mener a bien la transaction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976681"/>
            <a:ext cx="6858000" cy="5334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La Rémunération des Conseillers en Gestion de Patrimoine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8011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rémunération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4734" cy="513875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2 approches bien distinctes adoptées par les conseillers en gestion de patrimoine</a:t>
            </a:r>
            <a:r>
              <a:rPr lang="fr-FR" dirty="0" smtClean="0"/>
              <a:t> </a:t>
            </a:r>
          </a:p>
          <a:p>
            <a:pPr lvl="1"/>
            <a:r>
              <a:rPr lang="fr-FR" sz="1800" dirty="0" smtClean="0"/>
              <a:t>L’approche produit</a:t>
            </a:r>
          </a:p>
          <a:p>
            <a:pPr lvl="1"/>
            <a:r>
              <a:rPr lang="fr-FR" sz="1800" dirty="0" smtClean="0"/>
              <a:t>L’approche client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sz="2000" dirty="0" smtClean="0"/>
              <a:t>77,8% des cabinets de CGPI combinent deux modes de rémunérations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286016" cy="436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620381"/>
            <a:ext cx="2055813" cy="370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Analyse de la rémunération en fonction de la structure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fr-FR" sz="2400" i="1" u="sng" dirty="0" smtClean="0">
                <a:solidFill>
                  <a:schemeClr val="tx1"/>
                </a:solidFill>
              </a:rPr>
              <a:t>Les indépendants</a:t>
            </a:r>
          </a:p>
          <a:p>
            <a:pPr lvl="1"/>
            <a:r>
              <a:rPr lang="fr-FR" dirty="0" smtClean="0"/>
              <a:t>70% de la profession</a:t>
            </a:r>
          </a:p>
          <a:p>
            <a:endParaRPr lang="fr-FR" i="1" u="sng" dirty="0" smtClean="0"/>
          </a:p>
          <a:p>
            <a:pPr lvl="1"/>
            <a:r>
              <a:rPr lang="fr-FR" dirty="0" smtClean="0"/>
              <a:t>CA moyen de166 000€</a:t>
            </a:r>
          </a:p>
          <a:p>
            <a:pPr lvl="2"/>
            <a:r>
              <a:rPr lang="fr-FR" dirty="0" smtClean="0"/>
              <a:t>91% de commissions</a:t>
            </a:r>
          </a:p>
          <a:p>
            <a:pPr lvl="2"/>
            <a:r>
              <a:rPr lang="fr-FR" dirty="0" smtClean="0"/>
              <a:t> 9% d’honoraires 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429124" y="1216152"/>
            <a:ext cx="4429156" cy="4937760"/>
          </a:xfrm>
        </p:spPr>
        <p:txBody>
          <a:bodyPr/>
          <a:lstStyle/>
          <a:p>
            <a:r>
              <a:rPr lang="fr-FR" i="1" u="sng" dirty="0" smtClean="0"/>
              <a:t>Les salariés</a:t>
            </a:r>
            <a:endParaRPr lang="fr-FR" dirty="0" smtClean="0"/>
          </a:p>
          <a:p>
            <a:pPr lvl="1"/>
            <a:r>
              <a:rPr lang="fr-FR" dirty="0" smtClean="0"/>
              <a:t>Débutant :</a:t>
            </a:r>
          </a:p>
          <a:p>
            <a:pPr lvl="2"/>
            <a:r>
              <a:rPr lang="fr-FR" sz="1600" dirty="0" smtClean="0"/>
              <a:t>2000 et 2500 € par mois</a:t>
            </a:r>
          </a:p>
          <a:p>
            <a:pPr lvl="1"/>
            <a:r>
              <a:rPr lang="fr-FR" dirty="0" smtClean="0"/>
              <a:t>3 à 5 ans d'expérience :   </a:t>
            </a:r>
          </a:p>
          <a:p>
            <a:pPr lvl="2"/>
            <a:r>
              <a:rPr lang="fr-FR" sz="1600" dirty="0" smtClean="0"/>
              <a:t>3000 et 4000 € par mois </a:t>
            </a:r>
          </a:p>
          <a:p>
            <a:pPr lvl="1"/>
            <a:r>
              <a:rPr lang="fr-FR" dirty="0" smtClean="0"/>
              <a:t>Responsable de clientèle « haut de gamme »:</a:t>
            </a:r>
          </a:p>
          <a:p>
            <a:pPr lvl="2"/>
            <a:r>
              <a:rPr lang="fr-FR" sz="1600" dirty="0" smtClean="0"/>
              <a:t>4500 € jusqu'à 8000 pour les plus expérimentés (10 ans d'expérience)</a:t>
            </a:r>
          </a:p>
          <a:p>
            <a:pPr>
              <a:buNone/>
            </a:pPr>
            <a:endParaRPr lang="fr-FR" sz="2000" dirty="0" smtClean="0"/>
          </a:p>
          <a:p>
            <a:pPr lvl="1"/>
            <a:r>
              <a:rPr lang="fr-FR" dirty="0" smtClean="0"/>
              <a:t>A cela s’ajoute des bonus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Honoraires sur les activités de conseil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43956" cy="4937760"/>
          </a:xfrm>
        </p:spPr>
        <p:txBody>
          <a:bodyPr/>
          <a:lstStyle/>
          <a:p>
            <a:r>
              <a:rPr lang="fr-FR" dirty="0" smtClean="0"/>
              <a:t>4% des CGPI se rémunèrent uniquement via la perception d’honoraires de conseil et de suivi</a:t>
            </a:r>
          </a:p>
          <a:p>
            <a:r>
              <a:rPr lang="fr-FR" dirty="0" smtClean="0"/>
              <a:t>77,8% des CGPI facturent des honoraires mais ce CA ne représente pas plus de 15% de leur rémunération</a:t>
            </a:r>
          </a:p>
          <a:p>
            <a:r>
              <a:rPr lang="fr-FR" dirty="0" smtClean="0"/>
              <a:t>Les honoraires : un relai de croissance et un nouveau tournant pour la profession ?</a:t>
            </a:r>
          </a:p>
          <a:p>
            <a:r>
              <a:rPr lang="fr-FR" dirty="0" smtClean="0"/>
              <a:t>Faire accepter la facturation d’honoraires aux clients représente un véritable enjeu à moyen terme pour 51% des CGPI</a:t>
            </a:r>
          </a:p>
          <a:p>
            <a:r>
              <a:rPr lang="fr-FR" dirty="0" smtClean="0"/>
              <a:t>La chambre plutôt favorable à une réforme</a:t>
            </a:r>
          </a:p>
          <a:p>
            <a:r>
              <a:rPr lang="fr-FR" dirty="0" smtClean="0"/>
              <a:t>La séparation des métiers de conseil et de vente signerait, selon certains, la mort de la profession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Les commissions sur produits vendus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2518" cy="493776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18,2% des CGP indépendants se rémunèrent uniquement via des commissions</a:t>
            </a:r>
          </a:p>
          <a:p>
            <a:r>
              <a:rPr lang="fr-FR" dirty="0" smtClean="0"/>
              <a:t>Rémunération en fonction de la rétrocession prévue par les partenaires choisis et est proportionnelle à la valeur de l’opération réalisée</a:t>
            </a:r>
          </a:p>
          <a:p>
            <a:pPr lvl="1"/>
            <a:r>
              <a:rPr lang="fr-FR" dirty="0" smtClean="0"/>
              <a:t>Frais d’entrée, d’adhésion (2% à 5% des versements)</a:t>
            </a:r>
          </a:p>
          <a:p>
            <a:pPr lvl="1"/>
            <a:r>
              <a:rPr lang="fr-FR" dirty="0" smtClean="0"/>
              <a:t>Frais de gestion (de 0,6% à 1% de l'actif du contrat )</a:t>
            </a:r>
          </a:p>
          <a:p>
            <a:pPr lvl="1"/>
            <a:r>
              <a:rPr lang="fr-FR" dirty="0" smtClean="0"/>
              <a:t>Frais d’arbitrage sur contrat qui ne concernent que les multi-supports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42% de la rémunération provient des frais sur encours et 30% des frais d’entrée</a:t>
            </a:r>
          </a:p>
          <a:p>
            <a:endParaRPr lang="fr-FR" dirty="0" smtClean="0"/>
          </a:p>
          <a:p>
            <a:r>
              <a:rPr lang="fr-FR" i="1" u="sng" dirty="0" smtClean="0"/>
              <a:t>Possibilité de conflits d’intérêts et indépendance du conseiller en gestion de patrimoine remise en question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976681"/>
            <a:ext cx="6858000" cy="533400"/>
          </a:xfrm>
        </p:spPr>
        <p:txBody>
          <a:bodyPr/>
          <a:lstStyle/>
          <a:p>
            <a:r>
              <a:rPr lang="fr-FR" dirty="0" smtClean="0"/>
              <a:t>Les Statuts des Conseillers en Gestion de Patrimoine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8011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L’assurance</a:t>
            </a:r>
            <a:r>
              <a:rPr lang="fr-FR" dirty="0" smtClean="0"/>
              <a:t> vie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57874" cy="513875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59% du CA</a:t>
            </a:r>
          </a:p>
          <a:p>
            <a:r>
              <a:rPr lang="fr-FR" dirty="0" smtClean="0"/>
              <a:t>de 3,4 en 2002 à 8,4 mds € collectés en 2007</a:t>
            </a:r>
          </a:p>
          <a:p>
            <a:r>
              <a:rPr lang="fr-FR" dirty="0" smtClean="0"/>
              <a:t>6,3 mds € en 2008 (-25%)</a:t>
            </a:r>
          </a:p>
          <a:p>
            <a:r>
              <a:rPr lang="fr-FR" dirty="0" smtClean="0"/>
              <a:t>Recentrage sur des supports en euros et d’autres unités de compte sécurisées (fonds garanti). </a:t>
            </a:r>
          </a:p>
          <a:p>
            <a:r>
              <a:rPr lang="fr-FR" dirty="0" smtClean="0"/>
              <a:t>Frais de gestion et d’arbitrage 2 à 3 supérieures sur les UC que sur les fonds euros</a:t>
            </a:r>
          </a:p>
          <a:p>
            <a:r>
              <a:rPr lang="fr-FR" dirty="0" smtClean="0"/>
              <a:t>Encours sous gestion:</a:t>
            </a:r>
          </a:p>
          <a:p>
            <a:pPr lvl="1"/>
            <a:r>
              <a:rPr lang="fr-FR" dirty="0" smtClean="0"/>
              <a:t>+200% en 2002 et 2007</a:t>
            </a:r>
          </a:p>
          <a:p>
            <a:pPr lvl="1"/>
            <a:r>
              <a:rPr lang="fr-FR" dirty="0" smtClean="0"/>
              <a:t>15,7 mds à 48,5 mds €</a:t>
            </a:r>
          </a:p>
          <a:p>
            <a:pPr lvl="1"/>
            <a:r>
              <a:rPr lang="fr-FR" dirty="0" smtClean="0"/>
              <a:t>Possibilité de transmission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929198"/>
            <a:ext cx="39290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2071702" cy="3388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Rémunération variable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Placements financiers et conseil d’arbitrages </a:t>
            </a:r>
          </a:p>
          <a:p>
            <a:pPr lvl="1"/>
            <a:r>
              <a:rPr lang="fr-FR" dirty="0" smtClean="0"/>
              <a:t>Rémunération en fonction de la surperformance réalisée par rapport à des indices de référence</a:t>
            </a:r>
          </a:p>
          <a:p>
            <a:r>
              <a:rPr lang="fr-FR" dirty="0" smtClean="0"/>
              <a:t>Difficultés pour les CGPI  de facturer en fonction du rendement</a:t>
            </a:r>
          </a:p>
          <a:p>
            <a:r>
              <a:rPr lang="fr-FR" dirty="0" smtClean="0"/>
              <a:t>Un benchmark et un référent (variant d’une année sur l’autre) doivent être préalablement déterminés</a:t>
            </a:r>
          </a:p>
          <a:p>
            <a:r>
              <a:rPr lang="fr-FR" dirty="0" smtClean="0"/>
              <a:t>Détermination de la manière dont sera calculée la performance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Opérations ponctuelles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Réalisation d’un audit financier juridique, fiscal</a:t>
            </a:r>
          </a:p>
          <a:p>
            <a:pPr lvl="0"/>
            <a:r>
              <a:rPr lang="fr-FR" dirty="0" smtClean="0"/>
              <a:t>Définition d’une stratégie patrimoniale globale</a:t>
            </a:r>
          </a:p>
          <a:p>
            <a:pPr lvl="0"/>
            <a:r>
              <a:rPr lang="fr-FR" dirty="0" smtClean="0"/>
              <a:t>Rédaction de statuts (SCI…)</a:t>
            </a:r>
          </a:p>
          <a:p>
            <a:pPr lvl="0">
              <a:buNone/>
            </a:pPr>
            <a:endParaRPr lang="fr-FR" dirty="0" smtClean="0"/>
          </a:p>
          <a:p>
            <a:r>
              <a:rPr lang="fr-FR" dirty="0" smtClean="0"/>
              <a:t>Opération liée à un placement financier ou investissement immobilier : pas de facturation de prestations</a:t>
            </a:r>
          </a:p>
          <a:p>
            <a:pPr lvl="1"/>
            <a:r>
              <a:rPr lang="fr-FR" dirty="0" smtClean="0"/>
              <a:t>Fonction de la rétrocession d’honoraires prévue par les partenaires choisis et est proportionnelle à la valeur de l’opération réalisée</a:t>
            </a:r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976681"/>
            <a:ext cx="6858000" cy="5334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Perspectives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8011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Evolution des investissements</a:t>
            </a:r>
          </a:p>
          <a:p>
            <a:pPr lvl="1"/>
            <a:r>
              <a:rPr lang="fr-FR" dirty="0" smtClean="0"/>
              <a:t>Préparation de la retraite, assurance-vie, OPCVM, titres</a:t>
            </a:r>
          </a:p>
          <a:p>
            <a:r>
              <a:rPr lang="fr-FR" dirty="0" smtClean="0"/>
              <a:t>Vers un statut et une rémunération adaptée ?</a:t>
            </a:r>
          </a:p>
          <a:p>
            <a:pPr lvl="1"/>
            <a:r>
              <a:rPr lang="fr-FR" dirty="0" smtClean="0"/>
              <a:t>Un statut pour les CGP ?</a:t>
            </a:r>
          </a:p>
          <a:p>
            <a:pPr lvl="1"/>
            <a:r>
              <a:rPr lang="fr-FR" dirty="0" smtClean="0"/>
              <a:t>85 % des rémunérations proviennent des rétrocessions consenties par les producteurs sur les produits vendus</a:t>
            </a:r>
          </a:p>
          <a:p>
            <a:pPr lvl="1"/>
            <a:r>
              <a:rPr lang="fr-FR" dirty="0" smtClean="0"/>
              <a:t>Rémunérer davantage le conseil ?</a:t>
            </a:r>
          </a:p>
          <a:p>
            <a:pPr lvl="2"/>
            <a:r>
              <a:rPr lang="fr-FR" dirty="0" smtClean="0"/>
              <a:t>Réticence des clients</a:t>
            </a:r>
          </a:p>
          <a:p>
            <a:pPr lvl="2"/>
            <a:r>
              <a:rPr lang="fr-FR" dirty="0" smtClean="0"/>
              <a:t>Crise financière</a:t>
            </a:r>
          </a:p>
          <a:p>
            <a:r>
              <a:rPr lang="fr-FR" dirty="0" smtClean="0"/>
              <a:t>Vers une concentration du secteur ?</a:t>
            </a:r>
          </a:p>
          <a:p>
            <a:pPr lvl="1"/>
            <a:r>
              <a:rPr lang="fr-FR" dirty="0" smtClean="0"/>
              <a:t>Réglementation : lourdeur et coût administratifs</a:t>
            </a:r>
          </a:p>
          <a:p>
            <a:pPr lvl="1"/>
            <a:r>
              <a:rPr lang="fr-FR" dirty="0" smtClean="0"/>
              <a:t>Prévisions d’accroissement des groupements et des CGPI importants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271" y="1973737"/>
            <a:ext cx="5405458" cy="33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http://www.homme-economique.com/wp-content/uploads/2008/12/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4" y="2071697"/>
            <a:ext cx="3905252" cy="2928939"/>
          </a:xfrm>
          <a:prstGeom prst="rect">
            <a:avLst/>
          </a:prstGeom>
          <a:noFill/>
        </p:spPr>
      </p:pic>
      <p:sp>
        <p:nvSpPr>
          <p:cNvPr id="5" name="Espace réservé du numéro de diapositive 6"/>
          <p:cNvSpPr txBox="1">
            <a:spLocks/>
          </p:cNvSpPr>
          <p:nvPr/>
        </p:nvSpPr>
        <p:spPr>
          <a:xfrm>
            <a:off x="678657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01A74-08D6-43AE-B735-65C867463704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du patrimoine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Progression de la valeur du patrimoine</a:t>
            </a:r>
          </a:p>
          <a:p>
            <a:pPr lvl="1"/>
            <a:r>
              <a:rPr lang="fr-FR" sz="1600" dirty="0" smtClean="0"/>
              <a:t>Le patrimoine de l’économie nationale a été multiplié par 8,3 entre 1978 et 2007 et pèse en valeur12 513 mds €</a:t>
            </a:r>
          </a:p>
          <a:p>
            <a:pPr lvl="1"/>
            <a:r>
              <a:rPr lang="fr-FR" sz="1600" dirty="0" smtClean="0"/>
              <a:t>Le patrimoine des ménages représente 9 467 mds € en 2007 et a été multiplié par 9,2 sur la même période 78-07</a:t>
            </a:r>
          </a:p>
          <a:p>
            <a:r>
              <a:rPr lang="fr-FR" sz="2000" dirty="0" smtClean="0"/>
              <a:t>Prépondérance des actifs financiers</a:t>
            </a:r>
          </a:p>
          <a:p>
            <a:pPr lvl="1"/>
            <a:r>
              <a:rPr lang="fr-FR" sz="1600" dirty="0" smtClean="0"/>
              <a:t>En 2007, plus de 60 % des actifs sont financiers, en progression de douze points depuis 1978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rcRect l="2083" t="4188" r="2083" b="5043"/>
          <a:stretch>
            <a:fillRect/>
          </a:stretch>
        </p:blipFill>
        <p:spPr bwMode="auto">
          <a:xfrm>
            <a:off x="829821" y="3643314"/>
            <a:ext cx="374217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23850" y="4895850"/>
            <a:ext cx="654050" cy="200025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9 500 mds €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000628" y="3857628"/>
            <a:ext cx="3857652" cy="2643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Besoin de conseils pour les investisseurs de plus en plus en plus nombreux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Complexification des activités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fr-FR" sz="2000" dirty="0" smtClean="0">
                <a:latin typeface="+mj-lt"/>
              </a:rPr>
              <a:t>… vers plus de réglementation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Flèche droite rayée 6"/>
          <p:cNvSpPr/>
          <p:nvPr/>
        </p:nvSpPr>
        <p:spPr>
          <a:xfrm>
            <a:off x="4854380" y="3939068"/>
            <a:ext cx="432000" cy="252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droite rayée 7"/>
          <p:cNvSpPr/>
          <p:nvPr/>
        </p:nvSpPr>
        <p:spPr>
          <a:xfrm>
            <a:off x="4854380" y="4914886"/>
            <a:ext cx="432000" cy="252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071934" y="1290638"/>
          <a:ext cx="5014890" cy="521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5" name="Forme 8"/>
          <p:cNvCxnSpPr/>
          <p:nvPr/>
        </p:nvCxnSpPr>
        <p:spPr>
          <a:xfrm rot="16200000" flipH="1">
            <a:off x="6703502" y="2474438"/>
            <a:ext cx="36000" cy="2016000"/>
          </a:xfrm>
          <a:prstGeom prst="bentConnector3">
            <a:avLst>
              <a:gd name="adj1" fmla="val -319998"/>
            </a:avLst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219200"/>
            <a:ext cx="3686172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FR" dirty="0" smtClean="0">
                <a:latin typeface="+mj-lt"/>
              </a:rPr>
              <a:t>Le CGP est un intermédiaire exerçant une activité de conseil sur différents instruments et services financiers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Opposition entre Conseil et Intermédiation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FR" sz="1600" dirty="0" smtClean="0">
                <a:latin typeface="+mj-lt"/>
              </a:rPr>
              <a:t>Font l’objet de statuts différents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fr-FR" sz="1600" dirty="0" smtClean="0">
                <a:latin typeface="+mj-lt"/>
              </a:rPr>
              <a:t>Pourtant l’un ne va pas sans l’autre (pour vendre il faut conseiller d’acheter)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 la profession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 de la profession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Les activités sous-jacentes sont toutes réglementées</a:t>
            </a:r>
          </a:p>
          <a:p>
            <a:r>
              <a:rPr lang="fr-FR" sz="1800" dirty="0" smtClean="0"/>
              <a:t>Il existe différents statuts au sein de la profession</a:t>
            </a:r>
          </a:p>
        </p:txBody>
      </p:sp>
      <p:sp>
        <p:nvSpPr>
          <p:cNvPr id="7" name="Ellipse 6"/>
          <p:cNvSpPr/>
          <p:nvPr/>
        </p:nvSpPr>
        <p:spPr>
          <a:xfrm>
            <a:off x="3600000" y="1957121"/>
            <a:ext cx="1944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CGP</a:t>
            </a:r>
            <a:endParaRPr lang="fr-FR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4994" y="2888439"/>
            <a:ext cx="15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+mj-lt"/>
              </a:rPr>
              <a:t>Droit et fiscalité</a:t>
            </a:r>
            <a:endParaRPr lang="fr-FR" sz="14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000" y="2888439"/>
            <a:ext cx="15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+mj-lt"/>
              </a:rPr>
              <a:t>Assurance</a:t>
            </a:r>
            <a:endParaRPr lang="fr-FR" sz="14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6862" y="2888439"/>
            <a:ext cx="15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+mj-lt"/>
              </a:rPr>
              <a:t>Immobilier</a:t>
            </a:r>
            <a:endParaRPr lang="fr-FR" sz="14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7794" y="2888439"/>
            <a:ext cx="15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+mj-lt"/>
              </a:rPr>
              <a:t>Distribution bancaire et financière</a:t>
            </a:r>
            <a:endParaRPr lang="fr-FR" sz="1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4994" y="3903724"/>
            <a:ext cx="154800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Compétence juridique appropriée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5928" y="3903724"/>
            <a:ext cx="154800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Courtage d’assurance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6862" y="3903724"/>
            <a:ext cx="154800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Transactions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7794" y="3903724"/>
            <a:ext cx="1548000" cy="6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Démarchage financier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4994" y="4926202"/>
            <a:ext cx="1548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Arrêté ministériel du 19/12/2000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5928" y="4926202"/>
            <a:ext cx="1548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Code des assurances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Art. 511-1 </a:t>
            </a:r>
            <a:r>
              <a:rPr lang="fr-FR" sz="1400" dirty="0">
                <a:solidFill>
                  <a:schemeClr val="tx1"/>
                </a:solidFill>
                <a:latin typeface="+mj-lt"/>
              </a:rPr>
              <a:t>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56862" y="4926202"/>
            <a:ext cx="1548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Loi n°70-9 du 02/01/1970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7794" y="4926202"/>
            <a:ext cx="1548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Loi 2003-706 du 01/08/2003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17794" y="1887369"/>
            <a:ext cx="1548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CIF</a:t>
            </a:r>
            <a:endParaRPr lang="fr-FR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060" y="2888439"/>
            <a:ext cx="1548000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Conseil en investissements financiers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060" y="3903724"/>
            <a:ext cx="1548000" cy="6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CIF</a:t>
            </a:r>
            <a:endParaRPr lang="fr-FR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060" y="4926202"/>
            <a:ext cx="1548000" cy="64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Code Monétaire et Financier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+mj-lt"/>
              </a:rPr>
              <a:t>L.541 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68135" y="2673937"/>
            <a:ext cx="8208000" cy="18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Activités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8135" y="3674069"/>
            <a:ext cx="8208000" cy="1800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Statuts</a:t>
            </a:r>
            <a:endParaRPr lang="fr-FR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8135" y="4710014"/>
            <a:ext cx="8208000" cy="180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Sources législatives et réglementaires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4221" y="5745771"/>
            <a:ext cx="8208000" cy="180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+mj-lt"/>
              </a:rPr>
              <a:t>Documents requis</a:t>
            </a:r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25041" y="5971960"/>
            <a:ext cx="1548000" cy="7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Pas de carte professionnelle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85975" y="5971960"/>
            <a:ext cx="1548000" cy="7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Inscription sur la liste des courtiers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46909" y="5971960"/>
            <a:ext cx="1548000" cy="7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Carte professionnelle d’agent immobilier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07841" y="5971960"/>
            <a:ext cx="1548000" cy="7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Carte de démarcheur financier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Inscription au fichier national AMF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4107" y="5971960"/>
            <a:ext cx="1548000" cy="75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Adhérer à une association professionnelle Inscription au fichier AMF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… mais disparate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 accrue</a:t>
            </a:r>
            <a:endParaRPr lang="fr-FR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1649001" y="1357298"/>
          <a:ext cx="5845999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des statuts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87" y="1357297"/>
            <a:ext cx="8139027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976681"/>
            <a:ext cx="6858000" cy="5334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Les Missions des Conseillers en Gestion de Patrimoine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8011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débat Actuel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 profession est divisée par un débat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Quel est la mission d’un CGP?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Une partie des CGP estiment que la profession est divisée en 2 types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Emmenés par Patrice </a:t>
            </a:r>
            <a:r>
              <a:rPr lang="fr-FR" dirty="0" err="1" smtClean="0"/>
              <a:t>Ponmaret</a:t>
            </a:r>
            <a:r>
              <a:rPr lang="fr-FR" dirty="0" smtClean="0"/>
              <a:t>, Président de la Chambre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conseillers</a:t>
            </a:r>
          </a:p>
          <a:p>
            <a:pPr lvl="2"/>
            <a:r>
              <a:rPr lang="fr-FR" dirty="0" smtClean="0"/>
              <a:t>Rémunérés uniquement pour leurs conseils</a:t>
            </a:r>
          </a:p>
          <a:p>
            <a:pPr lvl="2"/>
            <a:r>
              <a:rPr lang="fr-FR" dirty="0" smtClean="0"/>
              <a:t>Conseils les meilleurs produits a leurs produits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Intermédiateurs</a:t>
            </a:r>
            <a:endParaRPr lang="fr-FR" dirty="0" smtClean="0"/>
          </a:p>
          <a:p>
            <a:pPr lvl="2"/>
            <a:r>
              <a:rPr lang="fr-FR" dirty="0" smtClean="0"/>
              <a:t>Vendent les produits aux clients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Similaire à la distinction Médecin / Pharmacien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EDF_projet_VF</Template>
  <TotalTime>1424</TotalTime>
  <Words>1406</Words>
  <Application>Microsoft Macintosh PowerPoint</Application>
  <PresentationFormat>Affichage à l'écran (4:3)</PresentationFormat>
  <Paragraphs>293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Origine</vt:lpstr>
      <vt:lpstr>Thème Office</vt:lpstr>
      <vt:lpstr>1_Thème Office</vt:lpstr>
      <vt:lpstr>2_Thème Office</vt:lpstr>
      <vt:lpstr>Gestion de patrimoine</vt:lpstr>
      <vt:lpstr>Diapositive 2</vt:lpstr>
      <vt:lpstr>Développement du patrimoine</vt:lpstr>
      <vt:lpstr>Organisation de la profession</vt:lpstr>
      <vt:lpstr>Réglementation de la profession</vt:lpstr>
      <vt:lpstr>Réglementation accrue</vt:lpstr>
      <vt:lpstr>Détail des statuts</vt:lpstr>
      <vt:lpstr>Diapositive 8</vt:lpstr>
      <vt:lpstr>Le débat Actuel (1/2)</vt:lpstr>
      <vt:lpstr>Le débat Actuel (2/2)</vt:lpstr>
      <vt:lpstr>Les missions (1/4)</vt:lpstr>
      <vt:lpstr>Les missions (2/4)</vt:lpstr>
      <vt:lpstr>Les missions (3/4)</vt:lpstr>
      <vt:lpstr>Les missions (4/4)</vt:lpstr>
      <vt:lpstr>Diapositive 15</vt:lpstr>
      <vt:lpstr>La rémunération</vt:lpstr>
      <vt:lpstr>Analyse de la rémunération en fonction de la structure</vt:lpstr>
      <vt:lpstr>Honoraires sur les activités de conseil</vt:lpstr>
      <vt:lpstr>Les commissions sur produits vendus</vt:lpstr>
      <vt:lpstr>L’assurance vie</vt:lpstr>
      <vt:lpstr>Rémunération variable</vt:lpstr>
      <vt:lpstr>Opérations ponctuelles</vt:lpstr>
      <vt:lpstr>Diapositive 23</vt:lpstr>
      <vt:lpstr>Perspectives</vt:lpstr>
      <vt:lpstr>Perspectives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Sandra Bullier</dc:creator>
  <cp:lastModifiedBy>longin</cp:lastModifiedBy>
  <cp:revision>141</cp:revision>
  <dcterms:created xsi:type="dcterms:W3CDTF">2010-04-08T17:39:09Z</dcterms:created>
  <dcterms:modified xsi:type="dcterms:W3CDTF">2010-05-18T10:00:13Z</dcterms:modified>
</cp:coreProperties>
</file>