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5" r:id="rId3"/>
    <p:sldId id="273" r:id="rId4"/>
    <p:sldId id="277" r:id="rId5"/>
    <p:sldId id="275" r:id="rId6"/>
    <p:sldId id="278" r:id="rId7"/>
    <p:sldId id="264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6" r:id="rId16"/>
    <p:sldId id="268" r:id="rId17"/>
    <p:sldId id="267" r:id="rId18"/>
    <p:sldId id="269" r:id="rId19"/>
    <p:sldId id="279" r:id="rId20"/>
    <p:sldId id="270" r:id="rId21"/>
    <p:sldId id="27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000" autoAdjust="0"/>
  </p:normalViewPr>
  <p:slideViewPr>
    <p:cSldViewPr>
      <p:cViewPr>
        <p:scale>
          <a:sx n="80" d="100"/>
          <a:sy n="80" d="100"/>
        </p:scale>
        <p:origin x="-216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C85E32-9F58-4D27-811D-4910699A8F2C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96163D-B784-4A7D-A37F-494F5B8F2C7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pratique, on observe que le choix même des supports contribue assez faiblement à la performance, de l’ordre de 10% seulement. C’est davantage le choix de la part d’unités de compte, autrement dit de risque, intégrée à l’allocation d’actifs qui est important. </a:t>
            </a:r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choix tactique au sein de l’allocation d’actifs contribue quant à lui pour 20% à la performance. Ce choix traduit les modifications des masses financières, au moyen d’arbitrages en général ou de réallocation d’actifs.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ce stade, il faut être en mesure d’anticiper un retournement de marché par exemple.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96163D-B784-4A7D-A37F-494F5B8F2C7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5B1F085-F4DB-4874-8F71-1F63F976ABD7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C2343-66C8-464E-8FEE-ABC9615EA4A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331C5-6221-48F0-B5D6-65F9C0F74FF4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4D97-EAE0-4528-BD84-E50858475FE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Isosceles Triangle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12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20BCF-8EA5-4E9E-B8D3-56E29F077A09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766B-259C-4474-B30E-16D99108E05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1AF35-E8B5-4CAF-B925-48D93462D644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3CDA9-4C15-4C76-985F-8155A4D658F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0D7EB-5192-4E50-A59A-2766D52946C2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4B8E6-4B48-4F57-A0FB-377EB03803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FF71F-7059-4BFE-9B48-70728D3D5A09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50D78-071E-4A12-9CCB-E95C240EEF6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43AE5-8CAB-4F4A-829A-57E19B5C224A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28616-A70A-4874-B8FD-B516FD2474D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10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6D8B9-57A0-4631-8FD3-0E9070B7DCA3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E29FE-BBBA-475D-BE42-8329E320B2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Isosceles Triangle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0057-4BC0-4B48-AA4E-F7B5895FAD2C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2476E-0116-418F-9F15-7D08BDCAB29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Straight Connector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Isosceles Triangle 1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AB3E8-D779-4A20-958E-6C21E5E1EFEA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B93-C7EE-4ADB-AAA6-2A7B75F29E8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Isosceles Triangle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0D6F1-9B99-4008-A4BE-F4611AB842AB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589D4-36C2-43C8-B518-A3880F9A197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9B756AF-3956-42D0-BC7F-C1694AF74CE6}" type="datetime1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EB0814E-2BD2-4AEE-977F-01CBB131CD9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16" r:id="rId4"/>
    <p:sldLayoutId id="2147483717" r:id="rId5"/>
    <p:sldLayoutId id="2147483721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../../../../../Desktop/tableau%20assurance%20vie.docx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La vente </a:t>
            </a:r>
            <a:br>
              <a:rPr lang="fr-FR" dirty="0" smtClean="0"/>
            </a:br>
            <a:r>
              <a:rPr lang="fr-FR" dirty="0" smtClean="0"/>
              <a:t>de produits d’assurance-vie</a:t>
            </a: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C911E2-754F-4318-BC4D-BD06BD4024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6286512" y="642918"/>
            <a:ext cx="19288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fr-FR" sz="1400" dirty="0"/>
              <a:t>Romain BOISSET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fr-FR" sz="1400" dirty="0"/>
              <a:t>Pauline CATTEAU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fr-FR" sz="1400" dirty="0"/>
              <a:t>Mathilde DESCÔTES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fr-FR" sz="1400" dirty="0"/>
              <a:t>Jean DORCIER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II. Les distributeurs</a:t>
            </a:r>
            <a:br>
              <a:rPr lang="fr-FR" b="1" dirty="0" smtClean="0"/>
            </a:br>
            <a:r>
              <a:rPr lang="fr-FR" sz="2700" b="1" dirty="0" smtClean="0"/>
              <a:t>A. Les différents types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143000"/>
            <a:ext cx="8229600" cy="5143500"/>
          </a:xfrm>
        </p:spPr>
        <p:txBody>
          <a:bodyPr>
            <a:normAutofit fontScale="70000" lnSpcReduction="20000"/>
          </a:bodyPr>
          <a:lstStyle/>
          <a:p>
            <a:pPr marL="514350" indent="-514350" algn="ctr" eaLnBrk="1" fontAlgn="auto" hangingPunct="1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fr-FR" u="sng" dirty="0" smtClean="0">
                <a:latin typeface="+mj-lt"/>
              </a:rPr>
              <a:t>Les entreprises d’assurances</a:t>
            </a:r>
          </a:p>
          <a:p>
            <a:pPr marL="514350" indent="-51435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r-FR" u="sng" dirty="0" smtClean="0">
              <a:latin typeface="+mj-lt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600" dirty="0" smtClean="0"/>
              <a:t>Prend l’engagement de garantir l’assuré contre le risque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600" dirty="0" smtClean="0"/>
              <a:t>Conditions posées pour exercice activité: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sz="2300" dirty="0" smtClean="0"/>
              <a:t>Personne morale,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sz="2300" dirty="0" smtClean="0"/>
              <a:t>Constituée sous la forme d’une société anonyme d’assurance ou société d’assurance mutuelle,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sz="2300" dirty="0" smtClean="0"/>
              <a:t>Obtention d’un agrément administratif,  accordé par le comité des entreprises d’assurances. 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endParaRPr lang="fr-FR" sz="2300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600" u="sng" dirty="0" smtClean="0"/>
              <a:t>L’importante place des banques</a:t>
            </a:r>
            <a:r>
              <a:rPr lang="fr-FR" sz="2600" dirty="0" smtClean="0"/>
              <a:t>: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sz="2300" dirty="0" smtClean="0"/>
              <a:t>Concept de la bancassurance : création de filiales par des banques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sz="2300" dirty="0" err="1" smtClean="0"/>
              <a:t>Prédica</a:t>
            </a:r>
            <a:r>
              <a:rPr lang="fr-FR" sz="2300" dirty="0" smtClean="0"/>
              <a:t> (Crédit  Agricole), Ecureuil Vie (Caisse d’épargne), </a:t>
            </a:r>
            <a:r>
              <a:rPr lang="fr-FR" sz="2300" dirty="0" err="1" smtClean="0"/>
              <a:t>Sogécap</a:t>
            </a:r>
            <a:r>
              <a:rPr lang="fr-FR" sz="2300" dirty="0" smtClean="0"/>
              <a:t> (Société Générale)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sz="2300" dirty="0" smtClean="0"/>
              <a:t>2007: 5 </a:t>
            </a:r>
            <a:r>
              <a:rPr lang="fr-FR" sz="2300" dirty="0" err="1" smtClean="0"/>
              <a:t>bancassureurs</a:t>
            </a:r>
            <a:r>
              <a:rPr lang="fr-FR" sz="2300" dirty="0" smtClean="0"/>
              <a:t> figurent parmi les 10 premières sociétés d’assurance-vie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sz="2300" dirty="0" smtClean="0"/>
              <a:t>61% du CA de l’assurance-vie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sz="2300" dirty="0" smtClean="0"/>
              <a:t>Raisons:</a:t>
            </a:r>
          </a:p>
          <a:p>
            <a:pPr marL="1097280" lvl="3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fr-FR" sz="1800" dirty="0" smtClean="0"/>
              <a:t>Employés de banque s’adaptent facilement à vente de produits d’assurance-vie</a:t>
            </a:r>
          </a:p>
          <a:p>
            <a:pPr marL="1097280" lvl="3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fr-FR" sz="1800" dirty="0" smtClean="0"/>
              <a:t>Grande confiance des souscripteurs dans la réputation de leur banque : encore vrai après la crise?</a:t>
            </a:r>
          </a:p>
          <a:p>
            <a:pPr marL="1097280" lvl="3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fr-FR" sz="1800" dirty="0" smtClean="0"/>
              <a:t>Conseillers bancaires peuvent utiliser la connaissance du patrimoine de leurs clients pour adapter leurs conseils en fonction des besoins déterminés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09C3B6-D33F-4729-982C-0B8F4F4C2F4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3413"/>
          </a:xfrm>
        </p:spPr>
        <p:txBody>
          <a:bodyPr/>
          <a:lstStyle/>
          <a:p>
            <a:pPr algn="ctr" eaLnBrk="1" hangingPunct="1"/>
            <a:r>
              <a:rPr lang="fr-FR" sz="2000" u="sng" smtClean="0"/>
              <a:t>2. Les intermédiaires</a:t>
            </a:r>
            <a:endParaRPr lang="en-US" sz="2000" u="sng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928688"/>
          <a:ext cx="8043891" cy="554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1297"/>
                <a:gridCol w="2681297"/>
                <a:gridCol w="2681297"/>
              </a:tblGrid>
              <a:tr h="787537"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 smtClean="0"/>
                        <a:t>L’agent général</a:t>
                      </a:r>
                      <a:r>
                        <a:rPr lang="fr-FR" sz="1600" u="sng" baseline="0" dirty="0" smtClean="0"/>
                        <a:t> d’assurance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 smtClean="0"/>
                        <a:t>Le courtier d’assurance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 smtClean="0"/>
                        <a:t>Le CGPI</a:t>
                      </a:r>
                      <a:endParaRPr lang="en-US" sz="1600" u="sng" dirty="0"/>
                    </a:p>
                  </a:txBody>
                  <a:tcPr/>
                </a:tc>
              </a:tr>
              <a:tr h="2449207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Mandataire d’une compagnie d’assurance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Agit au nom et pour le compte de celle-ci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</a:t>
                      </a:r>
                      <a:r>
                        <a:rPr lang="fr-FR" sz="1600" b="1" dirty="0" smtClean="0"/>
                        <a:t>Exclusivité</a:t>
                      </a:r>
                      <a:r>
                        <a:rPr lang="fr-FR" sz="1600" dirty="0" smtClean="0"/>
                        <a:t> de production au profit de la compagnie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</a:t>
                      </a:r>
                      <a:r>
                        <a:rPr lang="fr-FR" sz="1600" b="1" dirty="0" smtClean="0"/>
                        <a:t>Commerçant indépendant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Aucune obligation d’exclusivité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Conseille directement ses clients et les mets en relation avec les assureurs de son choix auprès desquels il négocie prix et conditions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Pas limité aux produits d’un seul établissement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baseline="0" dirty="0" smtClean="0"/>
                        <a:t> Possibilité de proposer, en théorie, </a:t>
                      </a:r>
                      <a:r>
                        <a:rPr lang="fr-FR" sz="1600" b="1" baseline="0" dirty="0" smtClean="0"/>
                        <a:t>l’ensemble des produits de la place</a:t>
                      </a:r>
                      <a:endParaRPr lang="en-US" sz="1600" b="1" dirty="0"/>
                    </a:p>
                  </a:txBody>
                  <a:tcPr/>
                </a:tc>
              </a:tr>
              <a:tr h="2305016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Engagement de la compagnie d’assurance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Agent</a:t>
                      </a:r>
                      <a:r>
                        <a:rPr lang="fr-FR" sz="1600" baseline="0" dirty="0" smtClean="0"/>
                        <a:t> reste personnellement responsable des dommages causés par sa faute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b="1" baseline="0" dirty="0" smtClean="0"/>
                        <a:t> Condamnation in </a:t>
                      </a:r>
                      <a:r>
                        <a:rPr lang="fr-FR" sz="1600" b="1" baseline="0" dirty="0" err="1" smtClean="0"/>
                        <a:t>solidum</a:t>
                      </a:r>
                      <a:r>
                        <a:rPr lang="fr-FR" sz="1600" b="1" baseline="0" dirty="0" smtClean="0"/>
                        <a:t> </a:t>
                      </a:r>
                      <a:r>
                        <a:rPr lang="fr-FR" sz="1600" baseline="0" dirty="0" smtClean="0"/>
                        <a:t>possible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600" dirty="0" smtClean="0"/>
                        <a:t>  Engagement de sa </a:t>
                      </a:r>
                      <a:r>
                        <a:rPr lang="fr-FR" sz="1600" b="1" dirty="0" smtClean="0"/>
                        <a:t>responsabilité contractuelle </a:t>
                      </a:r>
                      <a:r>
                        <a:rPr lang="fr-FR" sz="1600" dirty="0" smtClean="0"/>
                        <a:t>à l’égard</a:t>
                      </a:r>
                      <a:r>
                        <a:rPr lang="fr-FR" sz="1600" baseline="0" dirty="0" smtClean="0"/>
                        <a:t> de ses clients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81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5BB29A-C425-447B-BB16-E80BA04543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157163"/>
            <a:ext cx="8229600" cy="914400"/>
          </a:xfrm>
        </p:spPr>
        <p:txBody>
          <a:bodyPr/>
          <a:lstStyle/>
          <a:p>
            <a:pPr algn="ctr" eaLnBrk="1" hangingPunct="1"/>
            <a:r>
              <a:rPr lang="fr-FR" b="1" smtClean="0"/>
              <a:t>B. Une concurrence agressive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Constat</a:t>
            </a:r>
            <a:r>
              <a:rPr lang="fr-FR" dirty="0" smtClean="0"/>
              <a:t> :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Les personnes ne souscrivent pas de contrats d’assurance-vie de leur propre initiative.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Nécessité de prospecter.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r-F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Inégalité certaine dans les moyens de prospection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CGPI : nécessité de démarcher seul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Agent général: perçoit des aides de sa compagnie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Formations,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Aides financières pendant les premières années,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Déroulement d’entretiens en  « double commandes ».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Les guichets bancaires: avantage indéniable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Clientèle captée « à la source »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Accès direct aux revenus de leurs clients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Possibilité de proposer des produits au moment adéquat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Bonne connaissance du patrimoine de leurs clients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2325" y="1216025"/>
            <a:ext cx="4041775" cy="4937125"/>
          </a:xfrm>
        </p:spPr>
        <p:txBody>
          <a:bodyPr>
            <a:normAutofit fontScale="62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L’évolution des parts de marché entre les différents acteurs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graphicFrame>
        <p:nvGraphicFramePr>
          <p:cNvPr id="3074" name="Chart 4"/>
          <p:cNvGraphicFramePr>
            <a:graphicFrameLocks/>
          </p:cNvGraphicFramePr>
          <p:nvPr/>
        </p:nvGraphicFramePr>
        <p:xfrm>
          <a:off x="4429125" y="1714500"/>
          <a:ext cx="4714875" cy="4214813"/>
        </p:xfrm>
        <a:graphic>
          <a:graphicData uri="http://schemas.openxmlformats.org/presentationml/2006/ole">
            <p:oleObj spid="_x0000_s3074" r:id="rId3" imgW="4712616" imgH="4218798" progId="Excel.Sheet.8">
              <p:embed/>
            </p:oleObj>
          </a:graphicData>
        </a:graphic>
      </p:graphicFrame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B606F3-C00F-42DB-A968-32D79AD645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C. Des distributeurs impartiaux?</a:t>
            </a:r>
            <a:endParaRPr lang="en-US" b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77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b="1" dirty="0" smtClean="0"/>
              <a:t>1. Les raisons du doute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r-FR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Constat: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Exemple de l’agent général d’assurance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Agent général est rémunéré en fonction du nombre de contrats signés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Parfois compagnie créé « </a:t>
            </a:r>
            <a:r>
              <a:rPr lang="fr-FR" dirty="0" err="1" smtClean="0"/>
              <a:t>incentives</a:t>
            </a:r>
            <a:r>
              <a:rPr lang="fr-FR" dirty="0" smtClean="0"/>
              <a:t> » pour pousser ses agents à vendre un type de contrat en particulier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Agent général ne peut vendre que des produits de sa compagnie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r-F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Questions: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Tentation de faire signer un contrat à son interlocuteur à tout prix, au risque de négliger les intérêts de son client?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En ne proposant que des contrats de sa propre compagnie, l’agent général sert-il réellement au mieux les intérêts de son client?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N’existerait-il pas un produit concurrent qui satisferait mieux les besoins de son client? Dans ce cas, l’agent lui dira-t-il?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Ne faudrait-il pas privilégier un CGPI qui est, par définition, indépendant?</a:t>
            </a:r>
            <a:endParaRPr lang="en-US" dirty="0"/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048423-552C-48B0-BC88-75E487A17F6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C. Des distributeurs impartiaux?</a:t>
            </a:r>
            <a:endParaRPr lang="en-US" b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70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900" b="1" dirty="0" smtClean="0"/>
              <a:t>2. Une impartialité relative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r-FR" sz="16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Cas de l’agent général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Interview de Monsieur Georges FERNANDEZ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Agent général est un vendeur avant tout mais dans l’intérêt de ses clients: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Pour servir une rente pendant des années, indispensable que compagnie survive, or compagnie survit si agent général vend des contrats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La meilleure gestion patrimoniale se fait dans la durée : rémunération et nombre de contrats signés garantissent une durée plus longue de la relation entre l’agent et le souscripteur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Sur fait que l’agent ne vend que les contrats de sa compagnie: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Cela garantie une bonne maîtrise des contrats proposés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Une compagnie dispose d’une telle gamme de produits qu’il en existera toujours un pour satisfaire les besoins du client. Cela permet une honnêteté intellectuelle de la part de l’agent. 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None/>
              <a:defRPr/>
            </a:pPr>
            <a:endParaRPr lang="fr-F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Sur l’indépendance du CGPI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En réalité « L’indépendance n’existe pas »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Impossible au CGPI d’étudier tous les contrats de la place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Etudiera et proposera les contrats qui se sont fait une place aux yeux des journalistes et des clients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None/>
              <a:defRPr/>
            </a:pPr>
            <a:endParaRPr lang="fr-F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Conseil</a:t>
            </a:r>
            <a:r>
              <a:rPr lang="fr-FR" dirty="0" smtClean="0"/>
              <a:t>:  s’adresser à un CGPI et à un agent général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DEB131-4E6A-4D5E-82EF-FC39251562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z="3600" b="1" smtClean="0"/>
              <a:t>§3. LES MODALITES DE LA VENTE</a:t>
            </a:r>
            <a:endParaRPr lang="en-US" sz="3600" b="1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70115E-71CA-4633-8985-A24A099F6E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I. La publicité</a:t>
            </a:r>
            <a:endParaRPr lang="en-US" b="1" smtClean="0"/>
          </a:p>
        </p:txBody>
      </p:sp>
      <p:sp>
        <p:nvSpPr>
          <p:cNvPr id="24579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38"/>
          </a:xfrm>
        </p:spPr>
        <p:txBody>
          <a:bodyPr/>
          <a:lstStyle/>
          <a:p>
            <a:pPr eaLnBrk="1" hangingPunct="1"/>
            <a:r>
              <a:rPr lang="fr-FR" sz="1800" u="sng" smtClean="0"/>
              <a:t>Raisons de la protection du législateur</a:t>
            </a:r>
          </a:p>
          <a:p>
            <a:pPr lvl="1" eaLnBrk="1" hangingPunct="1"/>
            <a:r>
              <a:rPr lang="fr-FR" sz="1600" smtClean="0"/>
              <a:t>Souscripteur potentiel en situation de « dépendance » vis-à-vis de la compagnie d’assurance ou de l’intermédiaire</a:t>
            </a:r>
          </a:p>
          <a:p>
            <a:pPr lvl="1" eaLnBrk="1" hangingPunct="1"/>
            <a:r>
              <a:rPr lang="fr-FR" sz="1600" smtClean="0"/>
              <a:t>Car ne maîtrise pas forcément les produits qui lui sont proposés</a:t>
            </a:r>
          </a:p>
          <a:p>
            <a:pPr lvl="1" eaLnBrk="1" hangingPunct="1"/>
            <a:r>
              <a:rPr lang="fr-FR" sz="1600" smtClean="0"/>
              <a:t>Doit entièrement faire confiance à son interlocuteur, donc risque d’abus</a:t>
            </a:r>
          </a:p>
          <a:p>
            <a:pPr lvl="1" eaLnBrk="1" hangingPunct="1"/>
            <a:r>
              <a:rPr lang="fr-FR" sz="1600" smtClean="0"/>
              <a:t>Même principe que la protection du droit de la consommation</a:t>
            </a:r>
          </a:p>
          <a:p>
            <a:pPr lvl="1" eaLnBrk="1" hangingPunct="1"/>
            <a:r>
              <a:rPr lang="fr-FR" sz="1600" smtClean="0"/>
              <a:t>D’où par exemple : protection contre la publicité mensongère</a:t>
            </a:r>
          </a:p>
          <a:p>
            <a:pPr lvl="1" eaLnBrk="1" hangingPunct="1">
              <a:buFont typeface="Wingdings 3" pitchFamily="18" charset="2"/>
              <a:buNone/>
            </a:pPr>
            <a:endParaRPr lang="fr-FR" sz="1900" smtClean="0"/>
          </a:p>
          <a:p>
            <a:pPr eaLnBrk="1" hangingPunct="1"/>
            <a:r>
              <a:rPr lang="fr-FR" sz="1800" smtClean="0"/>
              <a:t>Toute communication publicitaire doit présenter un « </a:t>
            </a:r>
            <a:r>
              <a:rPr lang="fr-FR" sz="1800" b="1" smtClean="0"/>
              <a:t>contenu exact, clair et précis</a:t>
            </a:r>
            <a:r>
              <a:rPr lang="fr-FR" sz="1800" smtClean="0"/>
              <a:t> » art. 132-27 Code des assurances</a:t>
            </a:r>
          </a:p>
          <a:p>
            <a:pPr eaLnBrk="1" hangingPunct="1">
              <a:buFont typeface="Wingdings 3" pitchFamily="18" charset="2"/>
              <a:buNone/>
            </a:pPr>
            <a:endParaRPr lang="fr-FR" sz="1800" smtClean="0"/>
          </a:p>
          <a:p>
            <a:pPr eaLnBrk="1" hangingPunct="1"/>
            <a:r>
              <a:rPr lang="fr-FR" sz="1800" smtClean="0"/>
              <a:t>Etablissement de conventions par les intermédiaires avec les compagnies d’assurance prévoyant conditions dans lesquelles:</a:t>
            </a:r>
          </a:p>
          <a:p>
            <a:pPr lvl="1" eaLnBrk="1" hangingPunct="1"/>
            <a:r>
              <a:rPr lang="fr-FR" sz="1500" smtClean="0"/>
              <a:t>Intermédiaire soumet à l’entreprise les documents à caractère publicitaire préalablement à leur diffusion, afin de vérifier leur conformité au contrat d’assurance,</a:t>
            </a:r>
          </a:p>
          <a:p>
            <a:pPr lvl="1" eaLnBrk="1" hangingPunct="1"/>
            <a:r>
              <a:rPr lang="fr-FR" sz="1500" smtClean="0"/>
              <a:t>L’entreprise d’assurance met à disposition de l’intermédiaire les informations nécessaires à l’appréciation de l’ensemble des caractéristiques du contrat.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A3557-8712-44AF-BEFA-78B9A090770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II. Les obligations des vendeurs</a:t>
            </a:r>
            <a:endParaRPr lang="en-US" b="1" smtClean="0"/>
          </a:p>
        </p:txBody>
      </p:sp>
      <p:sp>
        <p:nvSpPr>
          <p:cNvPr id="25603" name="Text Placeholder 5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357188"/>
          </a:xfrm>
        </p:spPr>
        <p:txBody>
          <a:bodyPr/>
          <a:lstStyle/>
          <a:p>
            <a:pPr algn="ctr" eaLnBrk="1" hangingPunct="1"/>
            <a:r>
              <a:rPr lang="fr-FR" smtClean="0"/>
              <a:t>A. </a:t>
            </a:r>
            <a:r>
              <a:rPr lang="fr-FR" u="sng" smtClean="0"/>
              <a:t>Le devoir d’information</a:t>
            </a:r>
            <a:endParaRPr lang="en-US" u="sng" smtClean="0"/>
          </a:p>
        </p:txBody>
      </p:sp>
      <p:sp>
        <p:nvSpPr>
          <p:cNvPr id="25604" name="Text Placeholder 7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347663"/>
          </a:xfrm>
        </p:spPr>
        <p:txBody>
          <a:bodyPr/>
          <a:lstStyle/>
          <a:p>
            <a:pPr algn="ctr" eaLnBrk="1" hangingPunct="1"/>
            <a:r>
              <a:rPr lang="fr-FR" smtClean="0"/>
              <a:t>B. </a:t>
            </a:r>
            <a:r>
              <a:rPr lang="fr-FR" u="sng" smtClean="0"/>
              <a:t>Le devoir de conseil</a:t>
            </a:r>
            <a:endParaRPr lang="en-US" u="sng" smtClean="0"/>
          </a:p>
        </p:txBody>
      </p:sp>
      <p:sp>
        <p:nvSpPr>
          <p:cNvPr id="25605" name="Content Placeholder 6"/>
          <p:cNvSpPr>
            <a:spLocks noGrp="1"/>
          </p:cNvSpPr>
          <p:nvPr>
            <p:ph sz="quarter" idx="2"/>
          </p:nvPr>
        </p:nvSpPr>
        <p:spPr>
          <a:xfrm>
            <a:off x="142875" y="1571625"/>
            <a:ext cx="4352925" cy="460057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fr-FR" sz="1400" smtClean="0"/>
              <a:t>1. </a:t>
            </a:r>
            <a:r>
              <a:rPr lang="fr-FR" sz="1400" u="sng" smtClean="0"/>
              <a:t>L’encadré réglementaire</a:t>
            </a:r>
          </a:p>
          <a:p>
            <a:pPr eaLnBrk="1" hangingPunct="1"/>
            <a:r>
              <a:rPr lang="fr-FR" sz="1400" smtClean="0"/>
              <a:t>Proposition d’assurance valant « note d’information » remise au souscripteur avant signature</a:t>
            </a:r>
          </a:p>
          <a:p>
            <a:pPr eaLnBrk="1" hangingPunct="1"/>
            <a:r>
              <a:rPr lang="fr-FR" sz="1400" smtClean="0"/>
              <a:t>Indique principales caractéristiques du contrat:</a:t>
            </a:r>
          </a:p>
          <a:p>
            <a:pPr lvl="1" eaLnBrk="1" hangingPunct="1"/>
            <a:r>
              <a:rPr lang="fr-FR" sz="1200" smtClean="0"/>
              <a:t>Nature,</a:t>
            </a:r>
          </a:p>
          <a:p>
            <a:pPr lvl="1" eaLnBrk="1" hangingPunct="1"/>
            <a:r>
              <a:rPr lang="fr-FR" sz="1200" smtClean="0"/>
              <a:t>Garanties offertes: capital ou rente,</a:t>
            </a:r>
          </a:p>
          <a:p>
            <a:pPr lvl="1" eaLnBrk="1" hangingPunct="1"/>
            <a:r>
              <a:rPr lang="fr-FR" sz="1200" smtClean="0"/>
              <a:t>Existence participation contractuelle aux bénéfices,</a:t>
            </a:r>
          </a:p>
          <a:p>
            <a:pPr lvl="1" eaLnBrk="1" hangingPunct="1"/>
            <a:r>
              <a:rPr lang="fr-FR" sz="1200" smtClean="0"/>
              <a:t>Disponibilité des sommes et faculté de rachat,</a:t>
            </a:r>
          </a:p>
          <a:p>
            <a:pPr lvl="1" eaLnBrk="1" hangingPunct="1"/>
            <a:r>
              <a:rPr lang="fr-FR" sz="1200" smtClean="0"/>
              <a:t>Frais et indemnités prélevés par assureur,</a:t>
            </a:r>
          </a:p>
          <a:p>
            <a:pPr lvl="1" eaLnBrk="1" hangingPunct="1"/>
            <a:r>
              <a:rPr lang="fr-FR" sz="1200" smtClean="0"/>
              <a:t>Durée du contrat</a:t>
            </a:r>
          </a:p>
          <a:p>
            <a:pPr eaLnBrk="1" hangingPunct="1">
              <a:buFont typeface="Wingdings 3" pitchFamily="18" charset="2"/>
              <a:buNone/>
            </a:pPr>
            <a:r>
              <a:rPr lang="fr-FR" sz="1500" smtClean="0"/>
              <a:t>2. </a:t>
            </a:r>
            <a:r>
              <a:rPr lang="fr-FR" sz="1500" u="sng" smtClean="0"/>
              <a:t>Les conditions générales du contrat</a:t>
            </a:r>
            <a:r>
              <a:rPr lang="fr-FR" sz="1500" smtClean="0"/>
              <a:t>: mentions obligatoires</a:t>
            </a:r>
          </a:p>
          <a:p>
            <a:pPr lvl="1" eaLnBrk="1" hangingPunct="1"/>
            <a:r>
              <a:rPr lang="fr-FR" sz="1200" smtClean="0"/>
              <a:t>Délai et modalité de renonciation,</a:t>
            </a:r>
          </a:p>
          <a:p>
            <a:pPr lvl="1" eaLnBrk="1" hangingPunct="1"/>
            <a:r>
              <a:rPr lang="fr-FR" sz="1200" smtClean="0"/>
              <a:t>Procédure de réclamation,</a:t>
            </a:r>
          </a:p>
          <a:p>
            <a:pPr lvl="1" eaLnBrk="1" hangingPunct="1"/>
            <a:r>
              <a:rPr lang="fr-FR" sz="1200" smtClean="0"/>
              <a:t>Fiches signalétiques des différents supports proposés,</a:t>
            </a:r>
          </a:p>
          <a:p>
            <a:pPr lvl="1" eaLnBrk="1" hangingPunct="1"/>
            <a:r>
              <a:rPr lang="fr-FR" sz="1200" smtClean="0"/>
              <a:t>Valeur de rachat pour les 8 premières années, </a:t>
            </a:r>
          </a:p>
          <a:p>
            <a:pPr lvl="1" eaLnBrk="1" hangingPunct="1"/>
            <a:r>
              <a:rPr lang="fr-FR" sz="1200" smtClean="0"/>
              <a:t>Contrats en euros: modalité de calcul et d’attribution de la participation aux bénéfices et taux d’intérêt garanti</a:t>
            </a:r>
          </a:p>
          <a:p>
            <a:pPr lvl="1" eaLnBrk="1" hangingPunct="1"/>
            <a:r>
              <a:rPr lang="fr-FR" sz="1200" smtClean="0"/>
              <a:t>Contrats en unités de compte : précision engagement assureur seulement sur nombre d’unités et pas valeur</a:t>
            </a:r>
            <a:endParaRPr lang="en-US" sz="1200" smtClean="0"/>
          </a:p>
        </p:txBody>
      </p:sp>
      <p:sp>
        <p:nvSpPr>
          <p:cNvPr id="25606" name="Content Placeholder 8"/>
          <p:cNvSpPr>
            <a:spLocks noGrp="1"/>
          </p:cNvSpPr>
          <p:nvPr>
            <p:ph sz="quarter" idx="4"/>
          </p:nvPr>
        </p:nvSpPr>
        <p:spPr>
          <a:xfrm>
            <a:off x="4648200" y="1571625"/>
            <a:ext cx="4352925" cy="4929188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fr-FR" sz="1400" smtClean="0"/>
              <a:t>1. </a:t>
            </a:r>
            <a:r>
              <a:rPr lang="fr-FR" sz="1400" u="sng" smtClean="0"/>
              <a:t>Définition</a:t>
            </a:r>
          </a:p>
          <a:p>
            <a:pPr eaLnBrk="1" hangingPunct="1"/>
            <a:r>
              <a:rPr lang="fr-FR" sz="1400" smtClean="0"/>
              <a:t>Couvre toute la durée du contrat</a:t>
            </a:r>
          </a:p>
          <a:p>
            <a:pPr eaLnBrk="1" hangingPunct="1"/>
            <a:r>
              <a:rPr lang="fr-FR" sz="1400" smtClean="0"/>
              <a:t>Consiste à informer le souscripteur sur les caractéristiques du produit, mais aussi à s’assurer que le produit lui convient.</a:t>
            </a:r>
          </a:p>
          <a:p>
            <a:pPr eaLnBrk="1" hangingPunct="1"/>
            <a:r>
              <a:rPr lang="fr-FR" sz="1400" smtClean="0"/>
              <a:t>Entreprise d’assurance doit préciser:</a:t>
            </a:r>
          </a:p>
          <a:p>
            <a:pPr lvl="1" eaLnBrk="1" hangingPunct="1"/>
            <a:r>
              <a:rPr lang="fr-FR" sz="1100" smtClean="0"/>
              <a:t>Les exigences et besoins exprimés par le souscripteur,</a:t>
            </a:r>
          </a:p>
          <a:p>
            <a:pPr lvl="1" eaLnBrk="1" hangingPunct="1"/>
            <a:r>
              <a:rPr lang="fr-FR" sz="1100" smtClean="0"/>
              <a:t>Les raisons qui motivent le conseil fourni quant à un contrat déterminé</a:t>
            </a:r>
          </a:p>
          <a:p>
            <a:pPr eaLnBrk="1" hangingPunct="1"/>
            <a:r>
              <a:rPr lang="fr-FR" sz="1400" smtClean="0"/>
              <a:t>Juge vérifie adaptation à la complexité du contrat proposé</a:t>
            </a:r>
          </a:p>
          <a:p>
            <a:pPr eaLnBrk="1" hangingPunct="1"/>
            <a:r>
              <a:rPr lang="fr-FR" sz="1400" smtClean="0"/>
              <a:t>Entreprise devra donc s’enquérir des connaissances et de l’expérience en matière financière du souscripteur (questionnaire)</a:t>
            </a:r>
          </a:p>
          <a:p>
            <a:pPr eaLnBrk="1" hangingPunct="1">
              <a:buFont typeface="Wingdings 3" pitchFamily="18" charset="2"/>
              <a:buNone/>
            </a:pPr>
            <a:r>
              <a:rPr lang="fr-FR" sz="1400" smtClean="0"/>
              <a:t>2. </a:t>
            </a:r>
            <a:r>
              <a:rPr lang="fr-FR" sz="1400" u="sng" smtClean="0"/>
              <a:t>Exemples de non respect du devoir</a:t>
            </a:r>
          </a:p>
          <a:p>
            <a:pPr lvl="1" eaLnBrk="1" hangingPunct="1"/>
            <a:r>
              <a:rPr lang="fr-FR" sz="1400" smtClean="0"/>
              <a:t>Vente d’un contrat en unités de compte très spéculatif à un souscripteur sans épargne de sécurité</a:t>
            </a:r>
          </a:p>
          <a:p>
            <a:pPr lvl="1" eaLnBrk="1" hangingPunct="1"/>
            <a:r>
              <a:rPr lang="fr-FR" sz="1400" smtClean="0"/>
              <a:t>Vente produit sans valeur de rachat à un jeune qui n’a pas acquis sa résidence principale ou à chômeur</a:t>
            </a:r>
            <a:endParaRPr lang="en-US" sz="1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4EF0E-E6F2-4EF9-B2D2-D8F634FFD16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III. La pratique de la vente</a:t>
            </a:r>
            <a:endParaRPr lang="en-US" b="1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  <a:defRPr/>
            </a:pPr>
            <a:r>
              <a:rPr lang="fr-FR" sz="2400" b="1" dirty="0" smtClean="0">
                <a:solidFill>
                  <a:schemeClr val="accent2"/>
                </a:solidFill>
              </a:rPr>
              <a:t>Les spécificités de l’assurance vie</a:t>
            </a:r>
          </a:p>
          <a:p>
            <a:pPr marL="0" indent="0" algn="ctr" eaLnBrk="1" hangingPunct="1">
              <a:buFont typeface="Wingdings 3" pitchFamily="18" charset="2"/>
              <a:buNone/>
              <a:defRPr/>
            </a:pPr>
            <a:endParaRPr lang="fr-FR" sz="2400" b="1" dirty="0" smtClean="0">
              <a:solidFill>
                <a:schemeClr val="accent2"/>
              </a:solidFill>
            </a:endParaRPr>
          </a:p>
          <a:p>
            <a:pPr marL="180975" indent="-180975" algn="just" eaLnBrk="1" hangingPunct="1">
              <a:buFontTx/>
              <a:buChar char="-"/>
              <a:defRPr/>
            </a:pPr>
            <a:r>
              <a:rPr lang="fr-FR" sz="2000" dirty="0" smtClean="0"/>
              <a:t>Entre produit juridique et produit financier</a:t>
            </a:r>
          </a:p>
          <a:p>
            <a:pPr marL="180975" indent="-180975" algn="just" eaLnBrk="1" hangingPunct="1">
              <a:buFontTx/>
              <a:buChar char="-"/>
              <a:defRPr/>
            </a:pPr>
            <a:endParaRPr lang="fr-FR" sz="2000" dirty="0" smtClean="0"/>
          </a:p>
          <a:p>
            <a:pPr marL="180975" indent="-180975" algn="just" eaLnBrk="1" hangingPunct="1">
              <a:buFontTx/>
              <a:buChar char="-"/>
              <a:defRPr/>
            </a:pPr>
            <a:r>
              <a:rPr lang="fr-FR" sz="2000" dirty="0" smtClean="0"/>
              <a:t>Equilibre entre contraintes commerciales et devoir de conseil</a:t>
            </a:r>
          </a:p>
          <a:p>
            <a:pPr marL="180975" indent="-180975" algn="just" eaLnBrk="1" hangingPunct="1">
              <a:buFontTx/>
              <a:buChar char="-"/>
              <a:defRPr/>
            </a:pPr>
            <a:endParaRPr lang="fr-FR" sz="2000" dirty="0" smtClean="0">
              <a:solidFill>
                <a:schemeClr val="accent2"/>
              </a:solidFill>
            </a:endParaRPr>
          </a:p>
          <a:p>
            <a:pPr marL="180975" indent="-180975" algn="just" eaLnBrk="1" hangingPunct="1">
              <a:buFontTx/>
              <a:buChar char="-"/>
              <a:defRPr/>
            </a:pPr>
            <a:endParaRPr lang="fr-FR" sz="2000" dirty="0" smtClean="0">
              <a:solidFill>
                <a:schemeClr val="accent2"/>
              </a:solidFill>
            </a:endParaRPr>
          </a:p>
          <a:p>
            <a:pPr marL="180975" indent="-180975" algn="just" eaLnBrk="1" hangingPunct="1">
              <a:buFontTx/>
              <a:buChar char="-"/>
              <a:defRPr/>
            </a:pPr>
            <a:endParaRPr lang="fr-FR" sz="2000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endParaRPr lang="fr-FR" sz="2400" b="1" dirty="0" smtClean="0">
              <a:solidFill>
                <a:schemeClr val="accent2"/>
              </a:solidFill>
            </a:endParaRPr>
          </a:p>
        </p:txBody>
      </p:sp>
      <p:sp>
        <p:nvSpPr>
          <p:cNvPr id="26628" name="Espace réservé du contenu 5"/>
          <p:cNvSpPr>
            <a:spLocks noGrp="1"/>
          </p:cNvSpPr>
          <p:nvPr>
            <p:ph sz="quarter" idx="2"/>
          </p:nvPr>
        </p:nvSpPr>
        <p:spPr>
          <a:xfrm>
            <a:off x="4632325" y="1216025"/>
            <a:ext cx="4041775" cy="4937125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fr-FR" sz="2400" b="1" dirty="0" smtClean="0">
                <a:solidFill>
                  <a:schemeClr val="accent2"/>
                </a:solidFill>
              </a:rPr>
              <a:t>Les méthodes</a:t>
            </a:r>
          </a:p>
          <a:p>
            <a:pPr marL="0" indent="0" algn="ctr" eaLnBrk="1" hangingPunct="1">
              <a:buFont typeface="Wingdings 3" pitchFamily="18" charset="2"/>
              <a:buNone/>
            </a:pPr>
            <a:endParaRPr lang="fr-FR" sz="2400" b="1" dirty="0" smtClean="0">
              <a:solidFill>
                <a:schemeClr val="accent2"/>
              </a:solidFill>
            </a:endParaRPr>
          </a:p>
          <a:p>
            <a:pPr marL="457200" indent="-457200" algn="just" eaLnBrk="1" hangingPunct="1">
              <a:buNone/>
            </a:pPr>
            <a:r>
              <a:rPr lang="fr-FR" sz="2000" dirty="0" smtClean="0"/>
              <a:t>1) </a:t>
            </a:r>
            <a:r>
              <a:rPr lang="fr-FR" sz="2000" u="sng" dirty="0" smtClean="0"/>
              <a:t>La collecte des informations </a:t>
            </a:r>
            <a:r>
              <a:rPr lang="fr-FR" sz="2000" dirty="0" smtClean="0"/>
              <a:t>(familiales, professionnelles, patrimoniales)</a:t>
            </a:r>
          </a:p>
          <a:p>
            <a:pPr marL="457200" indent="-457200" algn="just" eaLnBrk="1" hangingPunct="1">
              <a:buFont typeface="Wingdings 3" pitchFamily="18" charset="2"/>
              <a:buAutoNum type="arabicParenR"/>
            </a:pPr>
            <a:endParaRPr lang="fr-FR" sz="2000" dirty="0" smtClean="0"/>
          </a:p>
          <a:p>
            <a:pPr algn="just" eaLnBrk="1" hangingPunct="1">
              <a:buNone/>
            </a:pPr>
            <a:r>
              <a:rPr lang="fr-FR" sz="2000" dirty="0" smtClean="0"/>
              <a:t>2) </a:t>
            </a:r>
            <a:r>
              <a:rPr lang="fr-FR" sz="2000" u="sng" dirty="0" smtClean="0"/>
              <a:t>L’identification des critères clés </a:t>
            </a:r>
            <a:r>
              <a:rPr lang="fr-FR" sz="2000" dirty="0" smtClean="0"/>
              <a:t>de l’assurance vie</a:t>
            </a:r>
          </a:p>
          <a:p>
            <a:pPr marL="457200" indent="-457200" algn="just" eaLnBrk="1" hangingPunct="1">
              <a:buNone/>
            </a:pPr>
            <a:endParaRPr lang="fr-FR" sz="2000" dirty="0" smtClean="0"/>
          </a:p>
          <a:p>
            <a:pPr algn="just" eaLnBrk="1" hangingPunct="1">
              <a:buNone/>
            </a:pPr>
            <a:r>
              <a:rPr lang="fr-FR" sz="2000" dirty="0" smtClean="0"/>
              <a:t>3) </a:t>
            </a:r>
            <a:r>
              <a:rPr lang="fr-FR" sz="2000" u="sng" dirty="0" smtClean="0"/>
              <a:t>L’élaboration du contrat </a:t>
            </a:r>
            <a:r>
              <a:rPr lang="fr-FR" sz="2000" dirty="0" smtClean="0"/>
              <a:t>d’assurance vie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FC301-47C6-409C-B8D3-D13969A6239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Picture 1" descr="C:\Users\Mathilde\AppData\Local\Microsoft\Windows\Temporary Internet Files\Content.IE5\TJ70LA56\MCj02981910000[1].wmf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072074"/>
            <a:ext cx="8604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50D78-071E-4A12-9CCB-E95C240EEF6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7" y="1285860"/>
            <a:ext cx="8334665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z="3600" b="1" smtClean="0"/>
              <a:t>§1. LES PRODUITS D’ASSURANCE-VIE</a:t>
            </a:r>
            <a:endParaRPr lang="en-US" sz="3600" b="1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F58E7E-5A56-480C-93BB-02C9A5F7FD4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IV. La réglementation du secteur</a:t>
            </a:r>
            <a:br>
              <a:rPr lang="fr-FR" b="1" smtClean="0"/>
            </a:br>
            <a:r>
              <a:rPr lang="fr-FR" sz="2400" smtClean="0">
                <a:solidFill>
                  <a:schemeClr val="accent1"/>
                </a:solidFill>
              </a:rPr>
              <a:t>A. </a:t>
            </a:r>
            <a:r>
              <a:rPr lang="fr-FR" sz="2400" u="sng" smtClean="0">
                <a:solidFill>
                  <a:schemeClr val="accent1"/>
                </a:solidFill>
              </a:rPr>
              <a:t>Les règles d’accès à la profession</a:t>
            </a:r>
            <a:endParaRPr lang="en-US" u="sng" smtClean="0">
              <a:solidFill>
                <a:schemeClr val="accent1"/>
              </a:solidFill>
            </a:endParaRPr>
          </a:p>
        </p:txBody>
      </p:sp>
      <p:sp>
        <p:nvSpPr>
          <p:cNvPr id="27651" name="Text Placeholder 5"/>
          <p:cNvSpPr>
            <a:spLocks noGrp="1"/>
          </p:cNvSpPr>
          <p:nvPr>
            <p:ph type="body" sz="half" idx="3"/>
          </p:nvPr>
        </p:nvSpPr>
        <p:spPr>
          <a:xfrm>
            <a:off x="500063" y="1295400"/>
            <a:ext cx="8189912" cy="561975"/>
          </a:xfrm>
        </p:spPr>
        <p:txBody>
          <a:bodyPr/>
          <a:lstStyle/>
          <a:p>
            <a:pPr algn="ctr" eaLnBrk="1" hangingPunct="1"/>
            <a:r>
              <a:rPr lang="fr-FR" sz="2000" b="0" u="sng" smtClean="0">
                <a:solidFill>
                  <a:srgbClr val="002060"/>
                </a:solidFill>
              </a:rPr>
              <a:t>But</a:t>
            </a:r>
            <a:r>
              <a:rPr lang="fr-FR" sz="2000" b="0" smtClean="0">
                <a:solidFill>
                  <a:srgbClr val="002060"/>
                </a:solidFill>
              </a:rPr>
              <a:t> : Garantir au souscripteur un certain niveau d’expérience et de connaissances de ses interlocuteurs</a:t>
            </a:r>
            <a:r>
              <a:rPr lang="fr-FR" smtClean="0"/>
              <a:t>.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1857375"/>
            <a:ext cx="4038600" cy="4500563"/>
          </a:xfrm>
        </p:spPr>
        <p:txBody>
          <a:bodyPr/>
          <a:lstStyle/>
          <a:p>
            <a:pPr marL="457200" indent="-457200" eaLnBrk="1" hangingPunct="1">
              <a:buFont typeface="Wingdings 3" pitchFamily="18" charset="2"/>
              <a:buAutoNum type="arabicPeriod"/>
            </a:pPr>
            <a:r>
              <a:rPr lang="fr-FR" sz="2000" u="sng" smtClean="0"/>
              <a:t>Les personnes concernées</a:t>
            </a:r>
          </a:p>
          <a:p>
            <a:pPr marL="457200" indent="-457200" eaLnBrk="1" hangingPunct="1">
              <a:buFont typeface="Wingdings 3" pitchFamily="18" charset="2"/>
              <a:buNone/>
            </a:pPr>
            <a:endParaRPr lang="fr-FR" sz="2000" u="sng" smtClean="0"/>
          </a:p>
          <a:p>
            <a:pPr lvl="1" eaLnBrk="1" hangingPunct="1"/>
            <a:r>
              <a:rPr lang="fr-FR" sz="1600" smtClean="0"/>
              <a:t>Les personnes physiques exerçant en leur nom propre,</a:t>
            </a:r>
          </a:p>
          <a:p>
            <a:pPr lvl="1" eaLnBrk="1" hangingPunct="1"/>
            <a:r>
              <a:rPr lang="fr-FR" sz="1600" smtClean="0"/>
              <a:t>Les personnes dirigeant, gérant ou administrant des intermédiaires personnes morales ou des entreprises d’assurance,</a:t>
            </a:r>
          </a:p>
          <a:p>
            <a:pPr lvl="1" eaLnBrk="1" hangingPunct="1"/>
            <a:r>
              <a:rPr lang="fr-FR" sz="1600" smtClean="0"/>
              <a:t>Les personnes membres d’un organe de contrôle, disposant d’un pouvoir de signature pour le compte ou étant directement responsables de l’activité d’intermédiation au sein de ces intermédiaires ou entreprises,</a:t>
            </a:r>
          </a:p>
          <a:p>
            <a:pPr lvl="1" eaLnBrk="1" hangingPunct="1"/>
            <a:r>
              <a:rPr lang="fr-FR" sz="1600" smtClean="0"/>
              <a:t>Et les salariés de ces intermédiaires et entreprises.</a:t>
            </a:r>
          </a:p>
        </p:txBody>
      </p:sp>
      <p:sp>
        <p:nvSpPr>
          <p:cNvPr id="27653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1857375"/>
            <a:ext cx="4038600" cy="4500563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fr-FR" sz="2000" u="sng" smtClean="0"/>
              <a:t>2. Les conditions requises</a:t>
            </a:r>
          </a:p>
          <a:p>
            <a:pPr eaLnBrk="1" hangingPunct="1"/>
            <a:r>
              <a:rPr lang="fr-FR" sz="1600" smtClean="0"/>
              <a:t>Stage professionnel d’une durée « raisonnable et suffisante » chez une entreprise d’assurance/intermédiaire ou auprès d’un centre de formation,</a:t>
            </a:r>
          </a:p>
          <a:p>
            <a:pPr eaLnBrk="1" hangingPunct="1"/>
            <a:r>
              <a:rPr lang="fr-FR" sz="1600" smtClean="0"/>
              <a:t>Ou 2 ans d’expérience en tant que cadre dans une fonction relative à la production ou à la gestion des contrats d’assurance, dans une entreprise d’assurance/ intermédiaire,</a:t>
            </a:r>
          </a:p>
          <a:p>
            <a:pPr eaLnBrk="1" hangingPunct="1"/>
            <a:r>
              <a:rPr lang="fr-FR" sz="1600" smtClean="0"/>
              <a:t>Ou de 4 ans d’expérience si la fonction décrite ci-dessus n’a pas été exercée en tant que « cadre »,</a:t>
            </a:r>
          </a:p>
          <a:p>
            <a:pPr eaLnBrk="1" hangingPunct="1"/>
            <a:r>
              <a:rPr lang="fr-FR" sz="1600" smtClean="0"/>
              <a:t>Ou de la possession d’un diplôme correspondant au niveau de formation master ou diplôme assimilé. </a:t>
            </a:r>
            <a:endParaRPr lang="en-US" sz="16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D3B1E-84B0-47ED-A658-7B8F7129FC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dirty="0" smtClean="0"/>
              <a:t>Conclusion</a:t>
            </a:r>
            <a:endParaRPr lang="en-US" u="sng" dirty="0" smtClean="0">
              <a:solidFill>
                <a:schemeClr val="accent1"/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fr-FR" dirty="0" smtClean="0"/>
              <a:t>Un produit à la fois juridique et financier</a:t>
            </a:r>
          </a:p>
          <a:p>
            <a:pPr eaLnBrk="1" hangingPunct="1"/>
            <a:r>
              <a:rPr lang="fr-FR" dirty="0" smtClean="0"/>
              <a:t>Le dilemme du vendeur: entre contraintes commerciales et devoir de conseil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Et pourtant:</a:t>
            </a:r>
          </a:p>
          <a:p>
            <a:pPr eaLnBrk="1" hangingPunct="1">
              <a:buNone/>
            </a:pPr>
            <a:endParaRPr lang="fr-FR" dirty="0" smtClean="0"/>
          </a:p>
          <a:p>
            <a:pPr algn="ctr" eaLnBrk="1" hangingPunct="1">
              <a:buNone/>
            </a:pPr>
            <a:r>
              <a:rPr lang="fr-FR" dirty="0" smtClean="0"/>
              <a:t>« L’assurance vie, il faut </a:t>
            </a:r>
            <a:r>
              <a:rPr lang="fr-FR" i="1" dirty="0" smtClean="0"/>
              <a:t>bien</a:t>
            </a:r>
            <a:r>
              <a:rPr lang="fr-FR" dirty="0" smtClean="0"/>
              <a:t> la vendre. » </a:t>
            </a:r>
          </a:p>
          <a:p>
            <a:pPr algn="ctr" eaLnBrk="1" hangingPunct="1">
              <a:buNone/>
            </a:pPr>
            <a:r>
              <a:rPr lang="fr-FR" sz="1800" dirty="0" smtClean="0"/>
              <a:t>(G. Fernandez).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FD937-5604-4A9D-B076-103409B1D2B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I. Définition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  <a:defRPr/>
            </a:pPr>
            <a:r>
              <a:rPr lang="fr-FR" sz="2400" b="1" dirty="0" smtClean="0">
                <a:solidFill>
                  <a:schemeClr val="accent2"/>
                </a:solidFill>
              </a:rPr>
              <a:t>Définition</a:t>
            </a:r>
          </a:p>
          <a:p>
            <a:pPr>
              <a:defRPr/>
            </a:pPr>
            <a:endParaRPr lang="fr-FR" dirty="0" smtClean="0"/>
          </a:p>
          <a:p>
            <a:pPr algn="just">
              <a:defRPr/>
            </a:pPr>
            <a:r>
              <a:rPr lang="fr-FR" i="1" dirty="0" smtClean="0"/>
              <a:t>« </a:t>
            </a:r>
            <a:r>
              <a:rPr lang="fr-FR" sz="2000" i="1" dirty="0" smtClean="0"/>
              <a:t>le contrat par lequel une personne (l’assureur) s’engage, en contrepartie du paiement d’une rémunération (prime ou cotisation) à verser un capital ou une rente, soit à la personne qui a souscrit la police (le souscripteur), soit à la personne sur la tête de laquelle le risque est pris (l’assuré), soit à un tiers désigné par le souscripteur/assuré (le bénéficiaire), dans le cas où un événement futur déterminé (le risque assuré) se réalise (le sinistre) »</a:t>
            </a:r>
            <a:endParaRPr lang="fr-FR" sz="2000" i="1" dirty="0"/>
          </a:p>
        </p:txBody>
      </p:sp>
      <p:sp>
        <p:nvSpPr>
          <p:cNvPr id="1029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632325" y="1216025"/>
            <a:ext cx="4041775" cy="4937125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fr-FR" sz="2400" b="1" smtClean="0">
                <a:solidFill>
                  <a:schemeClr val="accent2"/>
                </a:solidFill>
              </a:rPr>
              <a:t>Importance patrimoniale</a:t>
            </a:r>
          </a:p>
          <a:p>
            <a:pPr marL="0" indent="0" algn="ctr" eaLnBrk="1" hangingPunct="1">
              <a:buFont typeface="Wingdings 3" pitchFamily="18" charset="2"/>
              <a:buNone/>
            </a:pPr>
            <a:endParaRPr lang="fr-FR" sz="2400" b="1" smtClean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fr-FR" sz="2400" b="1" smtClean="0">
                <a:solidFill>
                  <a:schemeClr val="accent2"/>
                </a:solidFill>
              </a:rPr>
              <a:t> </a:t>
            </a:r>
            <a:r>
              <a:rPr lang="fr-FR" sz="2000" smtClean="0"/>
              <a:t>Fin 2002, 40% du patrimoine financier des ménages français, avec un encours de 770 Mds €</a:t>
            </a:r>
          </a:p>
          <a:p>
            <a:pPr marL="0" indent="0" eaLnBrk="1" hangingPunct="1"/>
            <a:endParaRPr lang="fr-FR" sz="2000" smtClean="0"/>
          </a:p>
          <a:p>
            <a:pPr marL="0" indent="0" eaLnBrk="1" hangingPunct="1">
              <a:buFont typeface="Wingdings 3" pitchFamily="18" charset="2"/>
              <a:buNone/>
            </a:pPr>
            <a:endParaRPr lang="fr-FR" sz="200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B9F23-6622-4F94-87EC-C60A53E6B6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0" y="3357563"/>
          <a:ext cx="4376738" cy="2846387"/>
        </p:xfrm>
        <a:graphic>
          <a:graphicData uri="http://schemas.openxmlformats.org/presentationml/2006/ole">
            <p:oleObj spid="_x0000_s1026" name="Feuille de calcul" r:id="rId3" imgW="4576504" imgH="2976504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II. Fonctionnement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5067300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  <a:defRPr/>
            </a:pPr>
            <a:r>
              <a:rPr lang="fr-FR" sz="2400" b="1" dirty="0" smtClean="0">
                <a:solidFill>
                  <a:schemeClr val="accent2"/>
                </a:solidFill>
              </a:rPr>
              <a:t>Principes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fr-FR" sz="2000" dirty="0" smtClean="0"/>
              <a:t>1)	</a:t>
            </a:r>
            <a:r>
              <a:rPr lang="fr-FR" sz="2000" u="sng" dirty="0" smtClean="0"/>
              <a:t>Versement d’une prime</a:t>
            </a:r>
          </a:p>
          <a:p>
            <a:pPr marL="900113" indent="-368300">
              <a:spcBef>
                <a:spcPts val="0"/>
              </a:spcBef>
              <a:buFontTx/>
              <a:buChar char="-"/>
              <a:defRPr/>
            </a:pPr>
            <a:r>
              <a:rPr lang="fr-FR" sz="1600" dirty="0" smtClean="0"/>
              <a:t>Unique</a:t>
            </a:r>
          </a:p>
          <a:p>
            <a:pPr marL="900113" indent="-368300">
              <a:spcBef>
                <a:spcPts val="0"/>
              </a:spcBef>
              <a:buFontTx/>
              <a:buChar char="-"/>
              <a:defRPr/>
            </a:pPr>
            <a:r>
              <a:rPr lang="fr-FR" sz="1600" dirty="0" smtClean="0"/>
              <a:t>Programmée et régulière</a:t>
            </a:r>
          </a:p>
          <a:p>
            <a:pPr marL="900113" indent="-368300">
              <a:spcBef>
                <a:spcPts val="0"/>
              </a:spcBef>
              <a:buFontTx/>
              <a:buChar char="-"/>
              <a:defRPr/>
            </a:pPr>
            <a:r>
              <a:rPr lang="fr-FR" sz="1600" dirty="0" smtClean="0"/>
              <a:t>libre</a:t>
            </a:r>
          </a:p>
          <a:p>
            <a:pPr marL="514350" indent="-514350">
              <a:buFont typeface="Wingdings 3" pitchFamily="18" charset="2"/>
              <a:buAutoNum type="arabicParenR" startAt="2"/>
              <a:defRPr/>
            </a:pPr>
            <a:r>
              <a:rPr lang="fr-FR" sz="2000" u="sng" dirty="0" smtClean="0"/>
              <a:t>Placement de la prime par l’établissement gestionnaire</a:t>
            </a:r>
          </a:p>
          <a:p>
            <a:pPr marL="900113" indent="-368300">
              <a:spcBef>
                <a:spcPts val="0"/>
              </a:spcBef>
              <a:buFontTx/>
              <a:buChar char="-"/>
              <a:defRPr/>
            </a:pPr>
            <a:r>
              <a:rPr lang="fr-FR" sz="1600" dirty="0" smtClean="0"/>
              <a:t>Fonds en euros (sécurité &gt; rentabilité)</a:t>
            </a:r>
          </a:p>
          <a:p>
            <a:pPr marL="900113" indent="-368300">
              <a:spcBef>
                <a:spcPts val="0"/>
              </a:spcBef>
              <a:buFontTx/>
              <a:buChar char="-"/>
              <a:defRPr/>
            </a:pPr>
            <a:r>
              <a:rPr lang="fr-FR" sz="1600" dirty="0" smtClean="0"/>
              <a:t>Unités de compte (rentabilité &gt; sécurité)</a:t>
            </a:r>
            <a:endParaRPr lang="fr-FR" sz="2000" u="sng" dirty="0" smtClean="0"/>
          </a:p>
          <a:p>
            <a:pPr marL="514350" indent="-514350">
              <a:buFont typeface="Wingdings 3" pitchFamily="18" charset="2"/>
              <a:buAutoNum type="arabicParenR" startAt="3"/>
              <a:defRPr/>
            </a:pPr>
            <a:r>
              <a:rPr lang="fr-FR" sz="2000" u="sng" dirty="0" smtClean="0"/>
              <a:t>Dénouement du contrat</a:t>
            </a:r>
          </a:p>
          <a:p>
            <a:pPr marL="900113" indent="-368300">
              <a:spcBef>
                <a:spcPts val="0"/>
              </a:spcBef>
              <a:buFontTx/>
              <a:buChar char="-"/>
              <a:defRPr/>
            </a:pPr>
            <a:r>
              <a:rPr lang="fr-FR" sz="1600" dirty="0" smtClean="0"/>
              <a:t>Sortie en rente</a:t>
            </a:r>
          </a:p>
          <a:p>
            <a:pPr marL="900113" indent="-368300">
              <a:spcBef>
                <a:spcPts val="0"/>
              </a:spcBef>
              <a:buFontTx/>
              <a:buChar char="-"/>
              <a:defRPr/>
            </a:pPr>
            <a:r>
              <a:rPr lang="fr-FR" sz="1600" dirty="0" smtClean="0"/>
              <a:t>Sortie en capital</a:t>
            </a:r>
          </a:p>
          <a:p>
            <a:pPr marL="900113" indent="-368300">
              <a:buFont typeface="Wingdings 3" pitchFamily="18" charset="2"/>
              <a:buNone/>
              <a:defRPr/>
            </a:pPr>
            <a:endParaRPr lang="fr-FR" sz="1600" b="1" dirty="0" smtClean="0"/>
          </a:p>
          <a:p>
            <a:pPr marL="900113" indent="-368300">
              <a:buFont typeface="Wingdings 3" pitchFamily="18" charset="2"/>
              <a:buNone/>
              <a:defRPr/>
            </a:pPr>
            <a:r>
              <a:rPr lang="fr-FR" sz="1600" b="1" dirty="0" smtClean="0"/>
              <a:t>+ Possible sortie anticipée (rachat)</a:t>
            </a:r>
          </a:p>
          <a:p>
            <a:pPr marL="900113" indent="-368300">
              <a:buFont typeface="Wingdings 3" pitchFamily="18" charset="2"/>
              <a:buNone/>
              <a:defRPr/>
            </a:pPr>
            <a:r>
              <a:rPr lang="fr-FR" sz="1600" b="1" dirty="0" smtClean="0"/>
              <a:t>+ Possible clause de bénéficiaire</a:t>
            </a:r>
          </a:p>
          <a:p>
            <a:pPr marL="900113" indent="-368300">
              <a:buFont typeface="Wingdings 3" pitchFamily="18" charset="2"/>
              <a:buNone/>
              <a:defRPr/>
            </a:pPr>
            <a:endParaRPr lang="fr-FR" sz="1600" dirty="0" smtClean="0"/>
          </a:p>
          <a:p>
            <a:pPr marL="514350" indent="-514350">
              <a:buFont typeface="Wingdings 3" pitchFamily="18" charset="2"/>
              <a:buNone/>
              <a:defRPr/>
            </a:pPr>
            <a:endParaRPr lang="fr-FR" sz="800" u="sng" dirty="0" smtClean="0"/>
          </a:p>
          <a:p>
            <a:pPr marL="900113" indent="-449263">
              <a:buFont typeface="Wingdings 3" pitchFamily="18" charset="2"/>
              <a:buNone/>
              <a:defRPr/>
            </a:pPr>
            <a:r>
              <a:rPr lang="fr-FR" sz="1200" dirty="0" smtClean="0"/>
              <a:t>	</a:t>
            </a:r>
          </a:p>
          <a:p>
            <a:pPr marL="514350" indent="-514350">
              <a:buFont typeface="Wingdings 3" pitchFamily="18" charset="2"/>
              <a:buAutoNum type="arabicParenR"/>
              <a:defRPr/>
            </a:pP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>
          <a:xfrm>
            <a:off x="4632325" y="1216025"/>
            <a:ext cx="4041775" cy="4937125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  <a:defRPr/>
            </a:pPr>
            <a:r>
              <a:rPr lang="fr-FR" sz="2400" b="1" dirty="0" smtClean="0">
                <a:solidFill>
                  <a:schemeClr val="accent2"/>
                </a:solidFill>
              </a:rPr>
              <a:t>Fiscalité</a:t>
            </a:r>
          </a:p>
          <a:p>
            <a:pPr marL="457200" indent="-457200" eaLnBrk="1" hangingPunct="1">
              <a:buFont typeface="Wingdings 3" pitchFamily="18" charset="2"/>
              <a:buAutoNum type="arabicParenR"/>
              <a:defRPr/>
            </a:pPr>
            <a:r>
              <a:rPr lang="fr-FR" sz="2000" u="sng" dirty="0" smtClean="0"/>
              <a:t>Revenus</a:t>
            </a:r>
          </a:p>
          <a:p>
            <a:pPr marL="457200" indent="-457200" eaLnBrk="1" hangingPunct="1">
              <a:buFont typeface="Wingdings 3" pitchFamily="18" charset="2"/>
              <a:buNone/>
              <a:defRPr/>
            </a:pPr>
            <a:r>
              <a:rPr lang="fr-FR" sz="2000" dirty="0" smtClean="0"/>
              <a:t>	</a:t>
            </a:r>
            <a:r>
              <a:rPr lang="fr-FR" sz="2000" dirty="0" smtClean="0">
                <a:solidFill>
                  <a:srgbClr val="FF0000"/>
                </a:solidFill>
              </a:rPr>
              <a:t>Pas d’imposition</a:t>
            </a:r>
            <a:r>
              <a:rPr lang="fr-FR" sz="2000" dirty="0" smtClean="0"/>
              <a:t>, sauf prélèvements sociaux (12,1%)</a:t>
            </a:r>
          </a:p>
          <a:p>
            <a:pPr marL="457200" indent="-457200" eaLnBrk="1" hangingPunct="1">
              <a:buFont typeface="Wingdings 3" pitchFamily="18" charset="2"/>
              <a:buNone/>
              <a:defRPr/>
            </a:pPr>
            <a:endParaRPr lang="fr-FR" sz="2000" u="sng" dirty="0" smtClean="0"/>
          </a:p>
          <a:p>
            <a:pPr marL="457200" indent="-457200" eaLnBrk="1" hangingPunct="1">
              <a:buFont typeface="Wingdings 3" pitchFamily="18" charset="2"/>
              <a:buAutoNum type="arabicParenR"/>
              <a:defRPr/>
            </a:pPr>
            <a:r>
              <a:rPr lang="fr-FR" sz="2000" u="sng" dirty="0" smtClean="0"/>
              <a:t>Plus-value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1E412C-899F-42CF-AC81-2C7BEC9E9E7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Accolade fermante 6"/>
          <p:cNvSpPr/>
          <p:nvPr/>
        </p:nvSpPr>
        <p:spPr>
          <a:xfrm>
            <a:off x="2857500" y="4786313"/>
            <a:ext cx="214313" cy="50006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071813" y="4786313"/>
            <a:ext cx="1357312" cy="692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300" dirty="0">
                <a:latin typeface="+mn-lt"/>
              </a:rPr>
              <a:t>En fin de contrat ou survenance de l’événement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5357813" y="3786188"/>
          <a:ext cx="3075638" cy="2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819"/>
                <a:gridCol w="1537819"/>
              </a:tblGrid>
              <a:tr h="35605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Année</a:t>
                      </a:r>
                      <a:r>
                        <a:rPr lang="fr-FR" sz="1200" baseline="0" dirty="0" smtClean="0"/>
                        <a:t> de sortie</a:t>
                      </a:r>
                      <a:endParaRPr lang="fr-FR" sz="1200" dirty="0"/>
                    </a:p>
                  </a:txBody>
                  <a:tcPr marL="93472" marR="93472" marT="46737" marB="467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Taux d’imposition</a:t>
                      </a:r>
                      <a:endParaRPr lang="fr-FR" sz="1200" dirty="0"/>
                    </a:p>
                  </a:txBody>
                  <a:tcPr marL="93472" marR="93472" marT="46737" marB="46737" anchor="ctr"/>
                </a:tc>
              </a:tr>
              <a:tr h="5586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&lt; 4</a:t>
                      </a:r>
                      <a:endParaRPr lang="fr-FR" sz="1900" dirty="0"/>
                    </a:p>
                  </a:txBody>
                  <a:tcPr marL="93472" marR="93472" marT="46737" marB="467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35%</a:t>
                      </a:r>
                      <a:endParaRPr lang="fr-FR" sz="1900" dirty="0"/>
                    </a:p>
                  </a:txBody>
                  <a:tcPr marL="93472" marR="93472" marT="46737" marB="46737" anchor="ctr"/>
                </a:tc>
              </a:tr>
              <a:tr h="5586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4&lt;sortie&lt;8</a:t>
                      </a:r>
                      <a:endParaRPr lang="fr-FR" sz="1900" dirty="0"/>
                    </a:p>
                  </a:txBody>
                  <a:tcPr marL="93472" marR="93472" marT="46737" marB="467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15%</a:t>
                      </a:r>
                      <a:endParaRPr lang="fr-FR" sz="1900" dirty="0"/>
                    </a:p>
                  </a:txBody>
                  <a:tcPr marL="93472" marR="93472" marT="46737" marB="46737" anchor="ctr"/>
                </a:tc>
              </a:tr>
              <a:tr h="5586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&gt;8</a:t>
                      </a:r>
                      <a:endParaRPr lang="fr-FR" sz="1900" dirty="0"/>
                    </a:p>
                  </a:txBody>
                  <a:tcPr marL="93472" marR="93472" marT="46737" marB="467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7,5%</a:t>
                      </a:r>
                      <a:endParaRPr lang="fr-FR" sz="1900" dirty="0"/>
                    </a:p>
                  </a:txBody>
                  <a:tcPr marL="93472" marR="93472" marT="46737" marB="4673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III. Fonctions</a:t>
            </a:r>
          </a:p>
        </p:txBody>
      </p:sp>
      <p:sp>
        <p:nvSpPr>
          <p:cNvPr id="15363" name="Espace réservé du contenu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fr-FR" sz="2400" b="1" smtClean="0">
                <a:solidFill>
                  <a:schemeClr val="accent2"/>
                </a:solidFill>
              </a:rPr>
              <a:t>Variété des contrats</a:t>
            </a:r>
          </a:p>
          <a:p>
            <a:pPr algn="ctr">
              <a:buFont typeface="Wingdings 3" pitchFamily="18" charset="2"/>
              <a:buNone/>
            </a:pPr>
            <a:endParaRPr lang="fr-FR" sz="2400" b="1" smtClean="0">
              <a:solidFill>
                <a:schemeClr val="accent2"/>
              </a:solidFill>
            </a:endParaRPr>
          </a:p>
          <a:p>
            <a:pPr algn="ctr">
              <a:buFont typeface="Wingdings 3" pitchFamily="18" charset="2"/>
              <a:buNone/>
            </a:pPr>
            <a:endParaRPr lang="fr-FR" sz="2400" b="1" smtClean="0">
              <a:solidFill>
                <a:schemeClr val="accent2"/>
              </a:solidFill>
            </a:endParaRPr>
          </a:p>
          <a:p>
            <a:pPr algn="ctr">
              <a:buFont typeface="Wingdings 3" pitchFamily="18" charset="2"/>
              <a:buNone/>
            </a:pPr>
            <a:r>
              <a:rPr lang="fr-FR" sz="2400" b="1" u="sng" smtClean="0">
                <a:hlinkClick r:id="rId2" action="ppaction://hlinkfile"/>
              </a:rPr>
              <a:t>Tableau</a:t>
            </a:r>
            <a:endParaRPr lang="fr-FR" sz="2400" b="1" u="sng" smtClean="0"/>
          </a:p>
          <a:p>
            <a:pPr algn="ctr">
              <a:buFont typeface="Wingdings 3" pitchFamily="18" charset="2"/>
              <a:buNone/>
            </a:pPr>
            <a:r>
              <a:rPr lang="fr-FR" smtClean="0"/>
              <a:t>	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>
          <a:xfrm>
            <a:off x="4632325" y="1216025"/>
            <a:ext cx="4041775" cy="4937125"/>
          </a:xfrm>
        </p:spPr>
        <p:txBody>
          <a:bodyPr/>
          <a:lstStyle/>
          <a:p>
            <a:pPr algn="ctr">
              <a:buFont typeface="Wingdings 3" pitchFamily="18" charset="2"/>
              <a:buNone/>
              <a:defRPr/>
            </a:pPr>
            <a:r>
              <a:rPr lang="fr-FR" sz="2400" b="1" dirty="0" smtClean="0">
                <a:solidFill>
                  <a:schemeClr val="accent2"/>
                </a:solidFill>
              </a:rPr>
              <a:t>Variété des fonctions</a:t>
            </a:r>
          </a:p>
          <a:p>
            <a:pPr algn="ctr">
              <a:buFont typeface="Wingdings 3" pitchFamily="18" charset="2"/>
              <a:buNone/>
              <a:defRPr/>
            </a:pPr>
            <a:endParaRPr lang="fr-FR" sz="2400" b="1" dirty="0" smtClean="0">
              <a:solidFill>
                <a:schemeClr val="accent2"/>
              </a:solidFill>
            </a:endParaRPr>
          </a:p>
          <a:p>
            <a:pPr marL="0" indent="0" algn="just">
              <a:buFont typeface="Wingdings 3" pitchFamily="18" charset="2"/>
              <a:buNone/>
              <a:defRPr/>
            </a:pPr>
            <a:r>
              <a:rPr lang="fr-FR" sz="1800" i="1" dirty="0" smtClean="0"/>
              <a:t>1) Soulager un besoin d’argent temporaire 2) Obtenir des revenus réguliers 3) </a:t>
            </a:r>
            <a:r>
              <a:rPr lang="fr-FR" sz="1800" b="1" i="1" dirty="0" smtClean="0"/>
              <a:t>Constituer une aide en cas de gros problème </a:t>
            </a:r>
            <a:r>
              <a:rPr lang="fr-FR" sz="1800" i="1" dirty="0" smtClean="0"/>
              <a:t>4) Remplacer une hypothèque 5) Investir en bourse sans impôts 6) Utiliser son contrat comme un compte rémunéré 7) Disposer d’un choix exceptionnel pour récupérer son épargne 8) </a:t>
            </a:r>
            <a:r>
              <a:rPr lang="fr-FR" sz="1800" b="1" i="1" dirty="0" smtClean="0"/>
              <a:t>Transmettre un capital </a:t>
            </a:r>
            <a:r>
              <a:rPr lang="fr-FR" sz="1800" i="1" dirty="0" smtClean="0"/>
              <a:t>sans droits de succession ou avec des droits limités 9) Répartir sa succession librement et faire des « dons » 10) </a:t>
            </a:r>
            <a:r>
              <a:rPr lang="fr-FR" sz="1800" b="1" i="1" dirty="0" smtClean="0"/>
              <a:t>Diminuer le montant imposable de ses revenus locatifs </a:t>
            </a:r>
            <a:r>
              <a:rPr lang="fr-FR" sz="1800" i="1" dirty="0" smtClean="0"/>
              <a:t>11) Réduire le montant de l’ISF 12) </a:t>
            </a:r>
            <a:r>
              <a:rPr lang="fr-FR" sz="1800" b="1" i="1" dirty="0" smtClean="0">
                <a:solidFill>
                  <a:srgbClr val="FF0000"/>
                </a:solidFill>
              </a:rPr>
              <a:t>Compléter sa retraite</a:t>
            </a:r>
            <a:r>
              <a:rPr lang="fr-FR" sz="1800" i="1" dirty="0" smtClean="0"/>
              <a:t>.</a:t>
            </a:r>
            <a:r>
              <a:rPr lang="fr-FR" sz="2000" dirty="0" smtClean="0"/>
              <a:t> </a:t>
            </a:r>
            <a:endParaRPr lang="fr-FR" sz="2000" b="1" dirty="0" smtClean="0">
              <a:solidFill>
                <a:schemeClr val="accent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33124-C950-4E85-AEDE-C0334D6DFB3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4071938" y="1500188"/>
            <a:ext cx="1000125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7" name="Picture 1" descr="C:\Users\Mathilde\AppData\Local\Microsoft\Windows\Temporary Internet Files\Content.IE5\TJ70LA56\MCj02981910000[1].wmf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3286125"/>
            <a:ext cx="8604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9CC91-9610-4F4B-8F1D-1674F2651BB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0" y="-214313"/>
          <a:ext cx="9317038" cy="6572251"/>
        </p:xfrm>
        <a:graphic>
          <a:graphicData uri="http://schemas.openxmlformats.org/presentationml/2006/ole">
            <p:oleObj spid="_x0000_s2050" name="Document" r:id="rId3" imgW="9937757" imgH="655196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z="5400" b="1" smtClean="0"/>
              <a:t>§2. LES ACTEURS</a:t>
            </a:r>
            <a:endParaRPr lang="en-US" sz="5400" b="1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1B1DFA-2F26-4913-84B5-A7ECB846C09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b="1" smtClean="0"/>
              <a:t>I. Les souscripteurs</a:t>
            </a:r>
            <a:endParaRPr lang="en-US" b="1" smtClean="0"/>
          </a:p>
        </p:txBody>
      </p:sp>
      <p:sp>
        <p:nvSpPr>
          <p:cNvPr id="17411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fr-FR" smtClean="0"/>
              <a:t>Le principe</a:t>
            </a:r>
            <a:endParaRPr lang="en-US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fr-FR" smtClean="0"/>
              <a:t>Le cas particulier du client civilement incapable</a:t>
            </a:r>
            <a:endParaRPr lang="en-US"/>
          </a:p>
        </p:txBody>
      </p:sp>
      <p:sp>
        <p:nvSpPr>
          <p:cNvPr id="17413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Souscripteur </a:t>
            </a:r>
            <a:r>
              <a:rPr lang="fr-FR" smtClean="0"/>
              <a:t>= personne physique ou morale qui contracte avec l’assureur.</a:t>
            </a:r>
          </a:p>
          <a:p>
            <a:pPr eaLnBrk="1" hangingPunct="1"/>
            <a:r>
              <a:rPr lang="fr-FR" smtClean="0"/>
              <a:t>Application article 1123 Cciv:</a:t>
            </a:r>
            <a:r>
              <a:rPr lang="en-US" smtClean="0"/>
              <a:t> “ </a:t>
            </a:r>
            <a:r>
              <a:rPr lang="en-US" b="1" smtClean="0"/>
              <a:t>Toute personne </a:t>
            </a:r>
            <a:r>
              <a:rPr lang="en-US" smtClean="0"/>
              <a:t>peut contracter,  si elle n’en est </a:t>
            </a:r>
            <a:r>
              <a:rPr lang="en-US" b="1" smtClean="0"/>
              <a:t>pas déclarée incapable</a:t>
            </a:r>
            <a:r>
              <a:rPr lang="en-US" smtClean="0"/>
              <a:t> par la loi”. </a:t>
            </a:r>
            <a:endParaRPr lang="fr-FR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Conclusion d’un contrat d’assurance-vie = acte de disposition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Modification du patrimoine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Démarches particulières nécessaires: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Mineur : autorisation des parents, juge des tutelles ou conseil de famille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Majeur sous tutelle: autorisation du conseil de famille ou juge des tutelles,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fr-FR" dirty="0" smtClean="0"/>
              <a:t>Majeur sous curatelle: assistance du curateur</a:t>
            </a:r>
            <a:endParaRPr lang="en-US" dirty="0"/>
          </a:p>
        </p:txBody>
      </p:sp>
      <p:sp>
        <p:nvSpPr>
          <p:cNvPr id="12295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779291-84CE-4256-91AD-3F493241933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1"/>
          <p:cNvGrpSpPr>
            <a:grpSpLocks/>
          </p:cNvGrpSpPr>
          <p:nvPr/>
        </p:nvGrpSpPr>
        <p:grpSpPr bwMode="auto">
          <a:xfrm>
            <a:off x="2928938" y="2143125"/>
            <a:ext cx="3000375" cy="2786063"/>
            <a:chOff x="2928926" y="2143116"/>
            <a:chExt cx="3000396" cy="2786082"/>
          </a:xfrm>
        </p:grpSpPr>
        <p:sp>
          <p:nvSpPr>
            <p:cNvPr id="10" name="Oval 9"/>
            <p:cNvSpPr/>
            <p:nvPr/>
          </p:nvSpPr>
          <p:spPr>
            <a:xfrm>
              <a:off x="2928926" y="2143116"/>
              <a:ext cx="3000396" cy="27860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2" name="Straight Connector 11"/>
            <p:cNvCxnSpPr>
              <a:stCxn id="10" idx="0"/>
            </p:cNvCxnSpPr>
            <p:nvPr/>
          </p:nvCxnSpPr>
          <p:spPr>
            <a:xfrm rot="16200000" flipH="1">
              <a:off x="3714745" y="2857496"/>
              <a:ext cx="1428760" cy="31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10" idx="6"/>
            </p:cNvCxnSpPr>
            <p:nvPr/>
          </p:nvCxnSpPr>
          <p:spPr>
            <a:xfrm flipV="1">
              <a:off x="4429123" y="3536951"/>
              <a:ext cx="1500199" cy="349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4250528" y="2536026"/>
              <a:ext cx="1214445" cy="8572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 nature de la clientèle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36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fr-FR" smtClean="0"/>
          </a:p>
          <a:p>
            <a:pPr eaLnBrk="1" hangingPunct="1">
              <a:buFont typeface="Wingdings 3" pitchFamily="18" charset="2"/>
              <a:buNone/>
            </a:pPr>
            <a:endParaRPr lang="fr-FR" smtClean="0"/>
          </a:p>
          <a:p>
            <a:pPr eaLnBrk="1" hangingPunct="1">
              <a:buFont typeface="Wingdings 3" pitchFamily="18" charset="2"/>
              <a:buNone/>
            </a:pPr>
            <a:r>
              <a:rPr lang="fr-FR" smtClean="0"/>
              <a:t>                                                     Entreprises</a:t>
            </a:r>
          </a:p>
          <a:p>
            <a:pPr eaLnBrk="1" hangingPunct="1">
              <a:buFont typeface="Wingdings 3" pitchFamily="18" charset="2"/>
              <a:buNone/>
            </a:pPr>
            <a:r>
              <a:rPr lang="fr-FR" smtClean="0"/>
              <a:t>                                           9%</a:t>
            </a:r>
          </a:p>
          <a:p>
            <a:pPr eaLnBrk="1" hangingPunct="1">
              <a:buFont typeface="Wingdings 3" pitchFamily="18" charset="2"/>
              <a:buNone/>
            </a:pPr>
            <a:r>
              <a:rPr lang="fr-FR" smtClean="0"/>
              <a:t>                                                  15%     Professionnels</a:t>
            </a:r>
          </a:p>
          <a:p>
            <a:pPr eaLnBrk="1" hangingPunct="1">
              <a:buFont typeface="Wingdings 3" pitchFamily="18" charset="2"/>
              <a:buNone/>
            </a:pPr>
            <a:endParaRPr lang="fr-FR" smtClean="0"/>
          </a:p>
          <a:p>
            <a:pPr eaLnBrk="1" hangingPunct="1">
              <a:buFont typeface="Wingdings 3" pitchFamily="18" charset="2"/>
              <a:buNone/>
            </a:pPr>
            <a:r>
              <a:rPr lang="fr-FR" smtClean="0"/>
              <a:t>                                   79 %</a:t>
            </a:r>
          </a:p>
          <a:p>
            <a:pPr eaLnBrk="1" hangingPunct="1">
              <a:buFont typeface="Wingdings 3" pitchFamily="18" charset="2"/>
              <a:buNone/>
            </a:pPr>
            <a:r>
              <a:rPr lang="fr-FR" smtClean="0"/>
              <a:t>                Particuliers</a:t>
            </a:r>
          </a:p>
          <a:p>
            <a:pPr algn="ctr" eaLnBrk="1" hangingPunct="1">
              <a:buFont typeface="Wingdings 3" pitchFamily="18" charset="2"/>
              <a:buNone/>
            </a:pPr>
            <a:endParaRPr lang="fr-FR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fr-FR" sz="2000" smtClean="0"/>
              <a:t>Répartition, par type de clientèle, du CA encaissé par les agents généraux</a:t>
            </a:r>
            <a:endParaRPr lang="en-US" sz="2000" smtClean="0"/>
          </a:p>
        </p:txBody>
      </p:sp>
      <p:sp>
        <p:nvSpPr>
          <p:cNvPr id="13317" name="Slide Number Placeholder 2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7BE3A5-CD88-4076-A4AC-34F6D7952C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272</TotalTime>
  <Words>1289</Words>
  <Application>Microsoft Office PowerPoint</Application>
  <PresentationFormat>Affichage à l'écran (4:3)</PresentationFormat>
  <Paragraphs>263</Paragraphs>
  <Slides>21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Origin</vt:lpstr>
      <vt:lpstr>Feuille de calcul</vt:lpstr>
      <vt:lpstr>Document</vt:lpstr>
      <vt:lpstr>Microsoft Office Excel 97-2003 Worksheet</vt:lpstr>
      <vt:lpstr>La vente  de produits d’assurance-vie</vt:lpstr>
      <vt:lpstr>§1. LES PRODUITS D’ASSURANCE-VIE</vt:lpstr>
      <vt:lpstr>I. Définition</vt:lpstr>
      <vt:lpstr>II. Fonctionnement</vt:lpstr>
      <vt:lpstr>III. Fonctions</vt:lpstr>
      <vt:lpstr>Diapositive 6</vt:lpstr>
      <vt:lpstr>§2. LES ACTEURS</vt:lpstr>
      <vt:lpstr>I. Les souscripteurs</vt:lpstr>
      <vt:lpstr>La nature de la clientèle</vt:lpstr>
      <vt:lpstr> II. Les distributeurs A. Les différents types</vt:lpstr>
      <vt:lpstr>2. Les intermédiaires</vt:lpstr>
      <vt:lpstr>B. Une concurrence agressive</vt:lpstr>
      <vt:lpstr>C. Des distributeurs impartiaux?</vt:lpstr>
      <vt:lpstr>C. Des distributeurs impartiaux?</vt:lpstr>
      <vt:lpstr>§3. LES MODALITES DE LA VENTE</vt:lpstr>
      <vt:lpstr>I. La publicité</vt:lpstr>
      <vt:lpstr>II. Les obligations des vendeurs</vt:lpstr>
      <vt:lpstr>III. La pratique de la vente</vt:lpstr>
      <vt:lpstr>Diapositive 19</vt:lpstr>
      <vt:lpstr>IV. La réglementation du secteur A. Les règles d’accès à la profession</vt:lpstr>
      <vt:lpstr>Conclusion</vt:lpstr>
    </vt:vector>
  </TitlesOfParts>
  <Company>test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vente  de produits d’assurance-vie</dc:title>
  <dc:creator>test</dc:creator>
  <cp:lastModifiedBy>longin</cp:lastModifiedBy>
  <cp:revision>42</cp:revision>
  <dcterms:created xsi:type="dcterms:W3CDTF">2010-03-20T19:15:52Z</dcterms:created>
  <dcterms:modified xsi:type="dcterms:W3CDTF">2010-05-05T08:20:02Z</dcterms:modified>
</cp:coreProperties>
</file>