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64" r:id="rId4"/>
    <p:sldId id="265" r:id="rId5"/>
    <p:sldId id="261" r:id="rId6"/>
    <p:sldId id="263" r:id="rId7"/>
    <p:sldId id="267" r:id="rId8"/>
    <p:sldId id="266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10" d="100"/>
          <a:sy n="110" d="100"/>
        </p:scale>
        <p:origin x="-72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hart%20in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  <c:txPr>
        <a:bodyPr/>
        <a:lstStyle/>
        <a:p>
          <a:pPr>
            <a:defRPr lang="en-US"/>
          </a:pPr>
          <a:endParaRPr lang="fr-FR"/>
        </a:p>
      </c:txPr>
    </c:title>
    <c:plotArea>
      <c:layout/>
      <c:scatterChart>
        <c:scatterStyle val="lineMarker"/>
        <c:ser>
          <c:idx val="0"/>
          <c:order val="0"/>
          <c:tx>
            <c:strRef>
              <c:f>'[Chart in Microsoft PowerPoint]Sheet1'!$C$19</c:f>
              <c:strCache>
                <c:ptCount val="1"/>
                <c:pt idx="0">
                  <c:v>E(r)</c:v>
                </c:pt>
              </c:strCache>
            </c:strRef>
          </c:tx>
          <c:marker>
            <c:symbol val="none"/>
          </c:marker>
          <c:xVal>
            <c:numRef>
              <c:f>'[Chart in Microsoft PowerPoint]Sheet1'!$B$20:$B$24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xVal>
          <c:yVal>
            <c:numRef>
              <c:f>'[Chart in Microsoft PowerPoint]Sheet1'!$C$20:$C$24</c:f>
              <c:numCache>
                <c:formatCode>0%</c:formatCode>
                <c:ptCount val="5"/>
                <c:pt idx="0">
                  <c:v>-1.0000000000000002E-2</c:v>
                </c:pt>
                <c:pt idx="1">
                  <c:v>1.0000000000000002E-2</c:v>
                </c:pt>
                <c:pt idx="2">
                  <c:v>3.0000000000000006E-2</c:v>
                </c:pt>
                <c:pt idx="3">
                  <c:v>5.000000000000001E-2</c:v>
                </c:pt>
                <c:pt idx="4">
                  <c:v>7.0000000000000021E-2</c:v>
                </c:pt>
              </c:numCache>
            </c:numRef>
          </c:yVal>
        </c:ser>
        <c:dLbls/>
        <c:axId val="69563520"/>
        <c:axId val="69565056"/>
      </c:scatterChart>
      <c:valAx>
        <c:axId val="695635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9565056"/>
        <c:crossesAt val="0"/>
        <c:crossBetween val="midCat"/>
      </c:valAx>
      <c:valAx>
        <c:axId val="6956505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9563520"/>
        <c:crossesAt val="0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fr-FR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0.56699</cdr:x>
      <cdr:y>0.41999</cdr:y>
    </cdr:from>
    <cdr:to>
      <cdr:x>0.62998</cdr:x>
      <cdr:y>0.52499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H="1" flipV="1">
          <a:off x="2592288" y="1152128"/>
          <a:ext cx="288000" cy="288032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0.56699</cdr:x>
      <cdr:y>0.49874</cdr:y>
    </cdr:from>
    <cdr:to>
      <cdr:x>0.77174</cdr:x>
      <cdr:y>0.65624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92288" y="1368152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Portefeuille de marché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F8AAFFBC-2675-164F-B241-4F77C19F7178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71361229-0DD0-6143-9249-FBB2694004D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L’Allocation Stratégique d’Actifs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Gestion de Patrimoine – Cours du Professeur Longin 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416216" y="6519446"/>
            <a:ext cx="4493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Chloé Descombes - Benjamin </a:t>
            </a:r>
            <a:r>
              <a:rPr lang="fr-FR" sz="1600" dirty="0" err="1" smtClean="0"/>
              <a:t>Pitoun</a:t>
            </a:r>
            <a:r>
              <a:rPr lang="fr-FR" sz="1600" dirty="0" smtClean="0"/>
              <a:t>  - Yann Ribière </a:t>
            </a:r>
            <a:endParaRPr lang="fr-F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MEDAF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Avant le MEDAF : l’allocation efficiente de </a:t>
            </a:r>
            <a:r>
              <a:rPr lang="fr-FR" dirty="0" err="1" smtClean="0"/>
              <a:t>Markowitz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6" name="Espace réservé du contenu 3" descr="DownloadedFil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3068959"/>
            <a:ext cx="4200822" cy="3654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MEDAF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Espace réservé du contenu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34988" indent="-534988" algn="just"/>
                <a:r>
                  <a:rPr lang="fr-FR" dirty="0" smtClean="0"/>
                  <a:t>Le MEDAF : un positionnement des actifs par rapport au portefeuille de marché.</a:t>
                </a:r>
              </a:p>
              <a:p>
                <a:pPr marL="534988" indent="-534988" algn="just"/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</m:sub>
                        </m:sSub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sub>
                    </m:sSub>
                    <m:r>
                      <a:rPr lang="fr-FR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fr-FR" dirty="0" smtClean="0"/>
                  <a:t> </a:t>
                </a:r>
              </a:p>
            </p:txBody>
          </p:sp>
        </mc:Choice>
        <mc:Fallback>
          <p:sp>
            <p:nvSpPr>
              <p:cNvPr id="5" name="Espace réservé du contenu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7" t="-659" r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Espace réservé du contenu 3" descr="DownloadedFile-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4521178"/>
              </p:ext>
            </p:extLst>
          </p:nvPr>
        </p:nvGraphicFramePr>
        <p:xfrm>
          <a:off x="899592" y="3501008"/>
          <a:ext cx="5256584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4024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limites du MEDAF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Limites de la diversification</a:t>
            </a:r>
          </a:p>
          <a:p>
            <a:endParaRPr lang="fr-FR" dirty="0" smtClean="0"/>
          </a:p>
          <a:p>
            <a:r>
              <a:rPr lang="fr-FR" dirty="0" smtClean="0"/>
              <a:t>Instabilité du Bêta</a:t>
            </a:r>
          </a:p>
          <a:p>
            <a:endParaRPr lang="fr-FR" dirty="0" smtClean="0"/>
          </a:p>
          <a:p>
            <a:r>
              <a:rPr lang="fr-FR" dirty="0" smtClean="0"/>
              <a:t>Difficultés d’application dans un contexte prévisionnel</a:t>
            </a:r>
          </a:p>
          <a:p>
            <a:endParaRPr lang="fr-FR" dirty="0" smtClean="0"/>
          </a:p>
          <a:p>
            <a:r>
              <a:rPr lang="fr-FR" dirty="0" smtClean="0"/>
              <a:t>Irréalisme des hypothèses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6" name="Espace réservé du contenu 3" descr="DownloadedFil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71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L’utilisation du MEDAF par le GP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La relation au client </a:t>
            </a:r>
          </a:p>
          <a:p>
            <a:pPr>
              <a:buNone/>
            </a:pPr>
            <a:r>
              <a:rPr lang="fr-FR" dirty="0" smtClean="0"/>
              <a:t>      repose sur trois choses:</a:t>
            </a:r>
          </a:p>
          <a:p>
            <a:pPr lvl="1"/>
            <a:r>
              <a:rPr lang="fr-FR" dirty="0" smtClean="0"/>
              <a:t>Connaissance </a:t>
            </a:r>
          </a:p>
          <a:p>
            <a:pPr lvl="1"/>
            <a:r>
              <a:rPr lang="fr-FR" dirty="0" smtClean="0"/>
              <a:t>Objectifs </a:t>
            </a:r>
          </a:p>
          <a:p>
            <a:pPr lvl="1"/>
            <a:r>
              <a:rPr lang="fr-FR" dirty="0" smtClean="0"/>
              <a:t>Stratégie   </a:t>
            </a:r>
          </a:p>
          <a:p>
            <a:endParaRPr lang="fr-FR" dirty="0" smtClean="0"/>
          </a:p>
          <a:p>
            <a:r>
              <a:rPr lang="fr-FR" dirty="0" smtClean="0"/>
              <a:t>L’approche du client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Créer le contact</a:t>
            </a:r>
          </a:p>
          <a:p>
            <a:pPr lvl="1"/>
            <a:r>
              <a:rPr lang="fr-FR" dirty="0" smtClean="0"/>
              <a:t>Connaître </a:t>
            </a:r>
          </a:p>
          <a:p>
            <a:pPr lvl="1"/>
            <a:r>
              <a:rPr lang="fr-FR" dirty="0" smtClean="0"/>
              <a:t>Convaincre</a:t>
            </a:r>
          </a:p>
          <a:p>
            <a:pPr lvl="1"/>
            <a:r>
              <a:rPr lang="fr-FR" dirty="0" smtClean="0"/>
              <a:t>Conclure</a:t>
            </a:r>
          </a:p>
          <a:p>
            <a:pPr lvl="1"/>
            <a:endParaRPr lang="fr-FR" dirty="0"/>
          </a:p>
        </p:txBody>
      </p:sp>
      <p:pic>
        <p:nvPicPr>
          <p:cNvPr id="6" name="Espace réservé du contenu 3" descr="DownloadedFil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  <p:pic>
        <p:nvPicPr>
          <p:cNvPr id="7" name="Image 6" descr="poignee_de_main_ori_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371600"/>
            <a:ext cx="4699000" cy="31248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L’utilisation du MEDAF par le GP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4625609"/>
          </a:xfrm>
        </p:spPr>
        <p:txBody>
          <a:bodyPr/>
          <a:lstStyle/>
          <a:p>
            <a:r>
              <a:rPr lang="fr-FR" dirty="0" smtClean="0"/>
              <a:t>Les objectifs</a:t>
            </a:r>
          </a:p>
          <a:p>
            <a:pPr lvl="1"/>
            <a:r>
              <a:rPr lang="fr-FR" dirty="0" smtClean="0"/>
              <a:t>Etablir le profil de l’investisseur (modèle du cycle de vie)</a:t>
            </a:r>
          </a:p>
          <a:p>
            <a:pPr lvl="1"/>
            <a:r>
              <a:rPr lang="fr-FR" dirty="0" smtClean="0"/>
              <a:t>Sélectionner les informations financières</a:t>
            </a:r>
          </a:p>
          <a:p>
            <a:endParaRPr lang="fr-FR" dirty="0" smtClean="0"/>
          </a:p>
          <a:p>
            <a:r>
              <a:rPr lang="fr-FR" dirty="0" smtClean="0"/>
              <a:t>La stratégie</a:t>
            </a:r>
          </a:p>
          <a:p>
            <a:pPr lvl="1"/>
            <a:r>
              <a:rPr lang="fr-FR" dirty="0" smtClean="0"/>
              <a:t>Sélectionner les produits parmi la classe </a:t>
            </a:r>
          </a:p>
          <a:p>
            <a:pPr lvl="1">
              <a:buNone/>
            </a:pPr>
            <a:r>
              <a:rPr lang="fr-FR" dirty="0" smtClean="0"/>
              <a:t>    des actifs et des secteurs de l’industrie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pic>
        <p:nvPicPr>
          <p:cNvPr id="6" name="Espace réservé du contenu 3" descr="DownloadedFil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L’utilisation du MEDAF par le GP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4625609"/>
          </a:xfrm>
        </p:spPr>
        <p:txBody>
          <a:bodyPr>
            <a:normAutofit fontScale="92500"/>
          </a:bodyPr>
          <a:lstStyle/>
          <a:p>
            <a:pPr lvl="1"/>
            <a:r>
              <a:rPr lang="fr-FR" dirty="0" smtClean="0"/>
              <a:t>Construction du portefeuille de marché et du portefeuille client</a:t>
            </a:r>
          </a:p>
          <a:p>
            <a:pPr lvl="1"/>
            <a:endParaRPr lang="fr-FR" dirty="0" smtClean="0"/>
          </a:p>
          <a:p>
            <a:pPr lvl="2"/>
            <a:r>
              <a:rPr lang="fr-FR" dirty="0" smtClean="0"/>
              <a:t>Le choix du portefeuille de marché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Le choix de l’actif sans risque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Le choix du portefeuille client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Les choix de la méthode de détermination des paramètres du CAPM </a:t>
            </a:r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pic>
        <p:nvPicPr>
          <p:cNvPr id="6" name="Espace réservé du contenu 3" descr="DownloadedFil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L’utilisation du MEDAF par le GP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SIMULATION</a:t>
            </a:r>
            <a:endParaRPr lang="fr-FR" dirty="0"/>
          </a:p>
        </p:txBody>
      </p:sp>
      <p:pic>
        <p:nvPicPr>
          <p:cNvPr id="4" name="Espace réservé du contenu 3" descr="DownloadedFil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973" y="4541838"/>
            <a:ext cx="1973027" cy="231616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301</TotalTime>
  <Words>176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L’Allocation Stratégique d’Actifs</vt:lpstr>
      <vt:lpstr>Présentation du MEDAF</vt:lpstr>
      <vt:lpstr>Présentation du MEDAF</vt:lpstr>
      <vt:lpstr>Les limites du MEDAF</vt:lpstr>
      <vt:lpstr>L’utilisation du MEDAF par le GP</vt:lpstr>
      <vt:lpstr>L’utilisation du MEDAF par le GP</vt:lpstr>
      <vt:lpstr>L’utilisation du MEDAF par le GP</vt:lpstr>
      <vt:lpstr>L’utilisation du MEDAF par le GP</vt:lpstr>
    </vt:vector>
  </TitlesOfParts>
  <Company>ESSEC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limites du modèle</dc:title>
  <dc:creator>Chloé  Descombes</dc:creator>
  <cp:lastModifiedBy>Essec</cp:lastModifiedBy>
  <cp:revision>23</cp:revision>
  <dcterms:created xsi:type="dcterms:W3CDTF">2011-03-25T08:21:11Z</dcterms:created>
  <dcterms:modified xsi:type="dcterms:W3CDTF">2011-07-19T12:52:05Z</dcterms:modified>
</cp:coreProperties>
</file>