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6" r:id="rId10"/>
    <p:sldId id="264" r:id="rId11"/>
    <p:sldId id="267" r:id="rId12"/>
    <p:sldId id="268" r:id="rId13"/>
    <p:sldId id="270" r:id="rId14"/>
    <p:sldId id="265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C0743-912C-4AA3-A004-31BFB811CE6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6C04F-FD1F-47D3-B0BE-BBF7722BD09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6C04F-FD1F-47D3-B0BE-BBF7722BD09C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6C04F-FD1F-47D3-B0BE-BBF7722BD09C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6C04F-FD1F-47D3-B0BE-BBF7722BD09C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12F72FC-5643-4354-B486-9A173FE76714}" type="datetimeFigureOut">
              <a:rPr lang="fr-FR" smtClean="0"/>
              <a:pPr/>
              <a:t>19/07/2011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FDC6A8-9268-4CFA-9B54-BB888DAD04F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39752" y="1628800"/>
            <a:ext cx="6477000" cy="1828800"/>
          </a:xfrm>
        </p:spPr>
        <p:txBody>
          <a:bodyPr>
            <a:noAutofit/>
          </a:bodyPr>
          <a:lstStyle/>
          <a:p>
            <a:pPr algn="just"/>
            <a:r>
              <a:rPr lang="fr-FR" sz="3200" dirty="0" smtClean="0"/>
              <a:t>Les societes civiles immobilieres comme outil de gestion et de transmission du patrimoine</a:t>
            </a: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Elisabeth FEDERSPIEL - Marion GUILLEMIN</a:t>
            </a:r>
            <a:endParaRPr lang="fr-FR" dirty="0"/>
          </a:p>
        </p:txBody>
      </p:sp>
      <p:pic>
        <p:nvPicPr>
          <p:cNvPr id="15362" name="Picture 2" descr="http://www3.essec.fr/myessec/myessec.nsf/.IDXALLDOCSBYID/1E01B822FBDB5B34C125779F00075CAB/$file/IMG_7686.JPG"/>
          <p:cNvPicPr>
            <a:picLocks noChangeAspect="1" noChangeArrowheads="1"/>
          </p:cNvPicPr>
          <p:nvPr/>
        </p:nvPicPr>
        <p:blipFill>
          <a:blip r:embed="rId2" cstate="print">
            <a:lum bright="10000" contrast="40000"/>
          </a:blip>
          <a:srcRect/>
          <a:stretch>
            <a:fillRect/>
          </a:stretch>
        </p:blipFill>
        <p:spPr bwMode="auto">
          <a:xfrm>
            <a:off x="3419872" y="4005064"/>
            <a:ext cx="1224136" cy="1454419"/>
          </a:xfrm>
          <a:prstGeom prst="rect">
            <a:avLst/>
          </a:prstGeom>
          <a:noFill/>
        </p:spPr>
      </p:pic>
      <p:pic>
        <p:nvPicPr>
          <p:cNvPr id="15364" name="Picture 4" descr="http://www3.essec.fr/myessec/myessec.nsf/.IDXALLDOCSBYID/DEE3121FBBA49E25C12574A5001BE924/$file/B00143626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5724128" y="4005064"/>
            <a:ext cx="1164129" cy="144016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4932040" y="4437112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&amp;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/>
              <a:t>Client #3:</a:t>
            </a:r>
            <a:r>
              <a:rPr lang="fr-FR" dirty="0" smtClean="0"/>
              <a:t> La gestion du patrimoine professionnel </a:t>
            </a:r>
            <a:endParaRPr lang="fr-FR" dirty="0"/>
          </a:p>
        </p:txBody>
      </p:sp>
      <p:pic>
        <p:nvPicPr>
          <p:cNvPr id="2050" name="Picture 2" descr="http://www.lejournaldesentreprises.com/images/2009/09/03/76753_bosetti-jdl01.jpg"/>
          <p:cNvPicPr>
            <a:picLocks noChangeAspect="1" noChangeArrowheads="1"/>
          </p:cNvPicPr>
          <p:nvPr/>
        </p:nvPicPr>
        <p:blipFill>
          <a:blip r:embed="rId2" cstate="print">
            <a:grayscl/>
            <a:lum contrast="20000"/>
          </a:blip>
          <a:srcRect/>
          <a:stretch>
            <a:fillRect/>
          </a:stretch>
        </p:blipFill>
        <p:spPr bwMode="auto">
          <a:xfrm>
            <a:off x="0" y="2492896"/>
            <a:ext cx="3536685" cy="287622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3707904" y="1844824"/>
            <a:ext cx="5040560" cy="2031325"/>
          </a:xfrm>
          <a:prstGeom prst="rect">
            <a:avLst/>
          </a:prstGeom>
          <a:noFill/>
          <a:ln w="22225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u="sng" dirty="0" smtClean="0"/>
              <a:t>Notre client :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Mr Simplet - Marié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Chef d’entreprise d’une SARL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TMI à 41%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Se demande s’il vaut mieux garder son immeuble inscrit au bilan de sa société ou s’il vaut mieux le sortir et le mettre dans une SCI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635896" y="4365104"/>
            <a:ext cx="2592288" cy="792088"/>
          </a:xfrm>
          <a:prstGeom prst="wedgeRoundRectCallout">
            <a:avLst>
              <a:gd name="adj1" fmla="val -28004"/>
              <a:gd name="adj2" fmla="val 6502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 J’ai besoin d’obtenir un emprunt de 2 000 </a:t>
            </a:r>
            <a:r>
              <a:rPr lang="fr-FR" sz="1600" i="1" dirty="0" err="1" smtClean="0">
                <a:solidFill>
                  <a:schemeClr val="tx1"/>
                </a:solidFill>
              </a:rPr>
              <a:t>000</a:t>
            </a:r>
            <a:r>
              <a:rPr lang="fr-FR" sz="1600" i="1" dirty="0" smtClean="0">
                <a:solidFill>
                  <a:schemeClr val="tx1"/>
                </a:solidFill>
              </a:rPr>
              <a:t>€ »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444208" y="4581128"/>
            <a:ext cx="2448272" cy="864096"/>
          </a:xfrm>
          <a:prstGeom prst="wedgeRoundRectCallout">
            <a:avLst>
              <a:gd name="adj1" fmla="val -11598"/>
              <a:gd name="adj2" fmla="val 618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 Je veux que cela reste simple à gérer »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3707904" y="580526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11960" y="5733256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Nous lui conseillons de garder l’immeuble à l’actif de son bilan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3600" dirty="0" smtClean="0"/>
              <a:t>L’immobilier est inscrit à l’actif du bilan de l’entreprise </a:t>
            </a:r>
            <a:endParaRPr lang="fr-FR" sz="36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"/>
          </p:nvPr>
        </p:nvSpPr>
        <p:spPr>
          <a:xfrm>
            <a:off x="683568" y="2276872"/>
            <a:ext cx="7992888" cy="576064"/>
          </a:xfrm>
        </p:spPr>
        <p:txBody>
          <a:bodyPr>
            <a:normAutofit/>
          </a:bodyPr>
          <a:lstStyle/>
          <a:p>
            <a:pPr algn="ctr"/>
            <a:r>
              <a:rPr lang="fr-FR" b="0" dirty="0" smtClean="0"/>
              <a:t>Avantages de l’inscription à l’actif</a:t>
            </a:r>
            <a:endParaRPr lang="fr-FR" b="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11560" y="1628800"/>
            <a:ext cx="8136904" cy="504056"/>
          </a:xfrm>
          <a:prstGeom prst="wedgeRoundRectCallout">
            <a:avLst>
              <a:gd name="adj1" fmla="val -12287"/>
              <a:gd name="adj2" fmla="val 4923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 smtClean="0">
                <a:solidFill>
                  <a:schemeClr val="tx1"/>
                </a:solidFill>
              </a:rPr>
              <a:t>« J’ai besoin d’obtenir un financement de 2 000 </a:t>
            </a:r>
            <a:r>
              <a:rPr lang="fr-FR" i="1" dirty="0" err="1" smtClean="0">
                <a:solidFill>
                  <a:schemeClr val="tx1"/>
                </a:solidFill>
              </a:rPr>
              <a:t>000</a:t>
            </a:r>
            <a:r>
              <a:rPr lang="fr-FR" i="1" dirty="0" smtClean="0">
                <a:solidFill>
                  <a:schemeClr val="tx1"/>
                </a:solidFill>
              </a:rPr>
              <a:t>€ et </a:t>
            </a:r>
          </a:p>
          <a:p>
            <a:pPr algn="ctr"/>
            <a:r>
              <a:rPr lang="fr-FR" i="1" dirty="0" smtClean="0">
                <a:solidFill>
                  <a:schemeClr val="tx1"/>
                </a:solidFill>
              </a:rPr>
              <a:t>que tout cela reste simple à gérer »</a:t>
            </a:r>
            <a:endParaRPr lang="fr-FR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2996952"/>
            <a:ext cx="3816424" cy="3096344"/>
          </a:xfrm>
          <a:prstGeom prst="rect">
            <a:avLst/>
          </a:prstGeom>
          <a:noFill/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4788024" y="2996952"/>
            <a:ext cx="3960440" cy="3096344"/>
          </a:xfrm>
          <a:prstGeom prst="rect">
            <a:avLst/>
          </a:prstGeom>
          <a:noFill/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83568" y="2996952"/>
            <a:ext cx="374441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 smtClean="0"/>
              <a:t> Achat direct des murs par l’entreprise est une </a:t>
            </a:r>
            <a:r>
              <a:rPr lang="fr-FR" b="1" dirty="0" smtClean="0"/>
              <a:t>solution plus simple sur le plan de la gestion </a:t>
            </a:r>
          </a:p>
          <a:p>
            <a:pPr algn="just"/>
            <a:r>
              <a:rPr lang="fr-FR" dirty="0" smtClean="0"/>
              <a:t>(1 seule entité à gérer : assemblées, comptabilité)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b="1" dirty="0" smtClean="0"/>
              <a:t>Avantages fiscaux</a:t>
            </a:r>
            <a:r>
              <a:rPr lang="fr-FR" dirty="0" smtClean="0"/>
              <a:t>:</a:t>
            </a:r>
          </a:p>
          <a:p>
            <a:pPr algn="just"/>
            <a:r>
              <a:rPr lang="fr-FR" dirty="0" smtClean="0"/>
              <a:t>       - Amortissements possibles &amp; </a:t>
            </a:r>
          </a:p>
          <a:p>
            <a:pPr algn="just"/>
            <a:r>
              <a:rPr lang="fr-FR" dirty="0" smtClean="0"/>
              <a:t>        déductibles du résultat</a:t>
            </a:r>
          </a:p>
          <a:p>
            <a:pPr algn="just"/>
            <a:r>
              <a:rPr lang="fr-FR" dirty="0" smtClean="0"/>
              <a:t>       - Intérêts des emprunts contractés</a:t>
            </a:r>
          </a:p>
          <a:p>
            <a:pPr algn="just"/>
            <a:r>
              <a:rPr lang="fr-FR" dirty="0" smtClean="0"/>
              <a:t>         pour acquérir l’immeuble sont</a:t>
            </a:r>
          </a:p>
          <a:p>
            <a:pPr algn="just"/>
            <a:r>
              <a:rPr lang="fr-FR" dirty="0" smtClean="0"/>
              <a:t>         déductibles </a:t>
            </a:r>
          </a:p>
          <a:p>
            <a:pPr algn="just"/>
            <a:endParaRPr lang="fr-FR" dirty="0" smtClean="0"/>
          </a:p>
          <a:p>
            <a:pPr algn="just">
              <a:buFont typeface="Arial" pitchFamily="34" charset="0"/>
              <a:buChar char="•"/>
            </a:pPr>
            <a:endParaRPr lang="fr-FR" dirty="0"/>
          </a:p>
          <a:p>
            <a:pPr algn="just"/>
            <a:r>
              <a:rPr lang="fr-FR" dirty="0" smtClean="0"/>
              <a:t>           </a:t>
            </a:r>
          </a:p>
          <a:p>
            <a:pPr algn="just"/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788024" y="2996952"/>
            <a:ext cx="38884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 smtClean="0"/>
              <a:t> Inscription à l’actif de l’immeuble est censée </a:t>
            </a:r>
            <a:r>
              <a:rPr lang="fr-FR" b="1" dirty="0" smtClean="0"/>
              <a:t>conforter sa situation financière</a:t>
            </a:r>
            <a:r>
              <a:rPr lang="fr-FR" dirty="0" smtClean="0"/>
              <a:t>, et donc lui </a:t>
            </a:r>
            <a:r>
              <a:rPr lang="fr-FR" b="1" dirty="0" smtClean="0"/>
              <a:t>faciliter l’octroi de crédit </a:t>
            </a:r>
          </a:p>
          <a:p>
            <a:pPr algn="just"/>
            <a:endParaRPr lang="fr-FR" b="1" dirty="0" smtClean="0"/>
          </a:p>
          <a:p>
            <a:pPr algn="just">
              <a:buFont typeface="Arial" pitchFamily="34" charset="0"/>
              <a:buChar char="•"/>
            </a:pPr>
            <a:r>
              <a:rPr lang="fr-FR" b="1" dirty="0" smtClean="0"/>
              <a:t> Responsabilité des associés limitée </a:t>
            </a:r>
            <a:r>
              <a:rPr lang="fr-FR" dirty="0" smtClean="0"/>
              <a:t>au montant des apports           </a:t>
            </a:r>
          </a:p>
          <a:p>
            <a:pPr algn="just"/>
            <a:r>
              <a:rPr lang="fr-FR" dirty="0" smtClean="0"/>
              <a:t>          </a:t>
            </a:r>
          </a:p>
          <a:p>
            <a:pPr algn="just"/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" grpId="0"/>
      <p:bldP spid="12" grpId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/>
              <a:t>Client #4:</a:t>
            </a:r>
            <a:r>
              <a:rPr lang="fr-FR" dirty="0" smtClean="0"/>
              <a:t> La gestion du patrimoine professionnel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707904" y="1844824"/>
            <a:ext cx="5040560" cy="1754326"/>
          </a:xfrm>
          <a:prstGeom prst="rect">
            <a:avLst/>
          </a:prstGeom>
          <a:noFill/>
          <a:ln w="22225">
            <a:solidFill>
              <a:schemeClr val="accent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u="sng" dirty="0" smtClean="0"/>
              <a:t>Notre client :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Mr Dino – Marié – Va partir à la retraite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Chef d’entreprise d’une PME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Se demande s’il vaut mieux garder son immeuble inscrit au bilan de sa société ou s’il vaut mieux le sortir et le mettre dans une SCI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635896" y="4005064"/>
            <a:ext cx="2592288" cy="792088"/>
          </a:xfrm>
          <a:prstGeom prst="wedgeRoundRectCallout">
            <a:avLst>
              <a:gd name="adj1" fmla="val -28004"/>
              <a:gd name="adj2" fmla="val 6502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 J’aimerais vendre rapidement  mon entreprise »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444208" y="4437112"/>
            <a:ext cx="2448272" cy="1080120"/>
          </a:xfrm>
          <a:prstGeom prst="wedgeRoundRectCallout">
            <a:avLst>
              <a:gd name="adj1" fmla="val -11598"/>
              <a:gd name="adj2" fmla="val 618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 Je souhaiterais continuer à percevoir des revenus après mon retrait de la société  »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3707904" y="5733256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11960" y="5661248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SCI semble être mieux adaptée à ses besoins</a:t>
            </a:r>
            <a:endParaRPr lang="fr-FR" sz="2000" dirty="0"/>
          </a:p>
        </p:txBody>
      </p:sp>
      <p:pic>
        <p:nvPicPr>
          <p:cNvPr id="4098" name="Picture 2" descr="http://www.tranquilassistance.fr/images/gimg_homme-tel.jpg"/>
          <p:cNvPicPr>
            <a:picLocks noChangeAspect="1" noChangeArrowheads="1"/>
          </p:cNvPicPr>
          <p:nvPr/>
        </p:nvPicPr>
        <p:blipFill>
          <a:blip r:embed="rId2" cstate="print">
            <a:grayscl/>
            <a:lum contrast="10000"/>
          </a:blip>
          <a:srcRect/>
          <a:stretch>
            <a:fillRect/>
          </a:stretch>
        </p:blipFill>
        <p:spPr bwMode="auto">
          <a:xfrm>
            <a:off x="467544" y="2060848"/>
            <a:ext cx="2952328" cy="38011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3600" dirty="0" smtClean="0"/>
              <a:t>L’immobilier est détenu par une SCI</a:t>
            </a:r>
            <a:endParaRPr lang="fr-FR" sz="36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"/>
          </p:nvPr>
        </p:nvSpPr>
        <p:spPr>
          <a:xfrm>
            <a:off x="683568" y="2276872"/>
            <a:ext cx="7992888" cy="576064"/>
          </a:xfrm>
        </p:spPr>
        <p:txBody>
          <a:bodyPr>
            <a:normAutofit/>
          </a:bodyPr>
          <a:lstStyle/>
          <a:p>
            <a:pPr algn="ctr"/>
            <a:r>
              <a:rPr lang="fr-FR" b="0" dirty="0" smtClean="0"/>
              <a:t>Avantages de la détention par une SCI</a:t>
            </a:r>
            <a:endParaRPr lang="fr-FR" b="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11560" y="1628800"/>
            <a:ext cx="8136904" cy="504056"/>
          </a:xfrm>
          <a:prstGeom prst="wedgeRoundRectCallout">
            <a:avLst>
              <a:gd name="adj1" fmla="val -12287"/>
              <a:gd name="adj2" fmla="val 4923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 smtClean="0">
                <a:solidFill>
                  <a:schemeClr val="tx1"/>
                </a:solidFill>
              </a:rPr>
              <a:t>« J’aimerais vendre rapidement mon entreprise et continuer à percevoir des revenus »</a:t>
            </a:r>
            <a:endParaRPr lang="fr-FR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2996952"/>
            <a:ext cx="3816424" cy="3096344"/>
          </a:xfrm>
          <a:prstGeom prst="rect">
            <a:avLst/>
          </a:prstGeom>
          <a:noFill/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4788024" y="2996952"/>
            <a:ext cx="3960440" cy="3096344"/>
          </a:xfrm>
          <a:prstGeom prst="rect">
            <a:avLst/>
          </a:prstGeom>
          <a:noFill/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83568" y="2996952"/>
            <a:ext cx="374441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b="1" dirty="0" smtClean="0"/>
              <a:t>Moins d’obstacle à la vente de l’entreprise </a:t>
            </a:r>
            <a:r>
              <a:rPr lang="fr-FR" dirty="0" smtClean="0"/>
              <a:t>(immobilier prend souvent une place importante en valeur relative dans une petite société)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b="1" dirty="0" smtClean="0"/>
              <a:t>Création de revenus </a:t>
            </a:r>
            <a:r>
              <a:rPr lang="fr-FR" dirty="0" smtClean="0"/>
              <a:t>: </a:t>
            </a:r>
          </a:p>
          <a:p>
            <a:r>
              <a:rPr lang="fr-FR" dirty="0" smtClean="0"/>
              <a:t>   - constitution de revenus au travers</a:t>
            </a:r>
          </a:p>
          <a:p>
            <a:r>
              <a:rPr lang="fr-FR" dirty="0" smtClean="0"/>
              <a:t>     des loyers perçus par la SCI. </a:t>
            </a:r>
          </a:p>
          <a:p>
            <a:r>
              <a:rPr lang="fr-FR" dirty="0" smtClean="0"/>
              <a:t>   - revenus de la SCI = précieux </a:t>
            </a:r>
          </a:p>
          <a:p>
            <a:r>
              <a:rPr lang="fr-FR" dirty="0" smtClean="0"/>
              <a:t>     complément de retraite </a:t>
            </a:r>
          </a:p>
          <a:p>
            <a:endParaRPr lang="fr-FR" dirty="0" smtClean="0"/>
          </a:p>
          <a:p>
            <a:pPr algn="just">
              <a:buFont typeface="Arial" pitchFamily="34" charset="0"/>
              <a:buChar char="•"/>
            </a:pPr>
            <a:endParaRPr lang="fr-FR" dirty="0"/>
          </a:p>
          <a:p>
            <a:pPr algn="just"/>
            <a:r>
              <a:rPr lang="fr-FR" dirty="0" smtClean="0"/>
              <a:t>           </a:t>
            </a:r>
          </a:p>
          <a:p>
            <a:pPr algn="just"/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788024" y="2996952"/>
            <a:ext cx="38884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b="1" dirty="0" smtClean="0"/>
              <a:t>Meilleure protection du patrimoine immobilier </a:t>
            </a:r>
            <a:r>
              <a:rPr lang="fr-FR" dirty="0" smtClean="0"/>
              <a:t>(si inscription à l’actif, en cas de difficultés, le patrimoine immobilier risque d’être vendu pour rembourser les dettes professionnelles)  </a:t>
            </a:r>
          </a:p>
          <a:p>
            <a:pPr algn="just"/>
            <a:r>
              <a:rPr lang="fr-FR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En cas de cession de l’immeuble, </a:t>
            </a:r>
            <a:r>
              <a:rPr lang="fr-FR" b="1" dirty="0" smtClean="0"/>
              <a:t>application du régime des plus-values de particuliers</a:t>
            </a:r>
            <a:r>
              <a:rPr lang="fr-FR" dirty="0" smtClean="0"/>
              <a:t> (plus favorable que le régime des plus-values professionnelles)        </a:t>
            </a:r>
          </a:p>
          <a:p>
            <a:pPr algn="just"/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" grpId="0"/>
      <p:bldP spid="12" grpId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dirty="0" smtClean="0"/>
              <a:t>La SCI est un bon moyen pour se constituer un patrimoine familial ou professionnel.</a:t>
            </a:r>
          </a:p>
          <a:p>
            <a:pPr algn="just"/>
            <a:r>
              <a:rPr lang="fr-FR" dirty="0" smtClean="0"/>
              <a:t>Choix d’une SCI doit correspondre à une stratégie réfléchie =&gt; nécessité de prendre en compte de multiples critères (patrimoine du client, situation matrimoniale, enfants ou non, âge, objectifs du client </a:t>
            </a:r>
            <a:r>
              <a:rPr lang="fr-FR" dirty="0" err="1" smtClean="0"/>
              <a:t>etc</a:t>
            </a:r>
            <a:r>
              <a:rPr lang="fr-FR" dirty="0" smtClean="0"/>
              <a:t>…). Chaque cas a ses particularités.</a:t>
            </a:r>
          </a:p>
          <a:p>
            <a:pPr algn="just"/>
            <a:r>
              <a:rPr lang="fr-FR" dirty="0" smtClean="0"/>
              <a:t>Collaboration de conseillers est souhaitable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Qu’est ce qu’une SCI?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fr-FR" dirty="0" smtClean="0"/>
              <a:t>Un instrument de gestion du patrimoine qui permet d’acquérir, de gérer et de transmettre un patrimoine immobilier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Un outil d’une grande souplesse qui permet d’adapter la structure juridique aux objectifs du client</a:t>
            </a:r>
          </a:p>
          <a:p>
            <a:pPr algn="just">
              <a:buFont typeface="Wingdings" pitchFamily="2" charset="2"/>
              <a:buChar char="q"/>
            </a:pPr>
            <a:r>
              <a:rPr lang="fr-FR" dirty="0" smtClean="0"/>
              <a:t>Comme toute société, sa constitution est encadrée par de nombreux textes (statuts, gérance, capital social)</a:t>
            </a:r>
            <a:endParaRPr lang="fr-F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u="sng" dirty="0" smtClean="0"/>
              <a:t>Client #1 :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La transmission du patrimoine immobilier</a:t>
            </a:r>
            <a:endParaRPr lang="fr-FR" sz="3600" dirty="0"/>
          </a:p>
        </p:txBody>
      </p:sp>
      <p:pic>
        <p:nvPicPr>
          <p:cNvPr id="1026" name="Picture 2" descr="homme age mur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10000"/>
          </a:blip>
          <a:srcRect/>
          <a:stretch>
            <a:fillRect/>
          </a:stretch>
        </p:blipFill>
        <p:spPr bwMode="auto">
          <a:xfrm>
            <a:off x="683568" y="2092795"/>
            <a:ext cx="2676525" cy="40005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635896" y="2132856"/>
            <a:ext cx="5040560" cy="2016224"/>
          </a:xfrm>
          <a:prstGeom prst="rect">
            <a:avLst/>
          </a:prstGeom>
          <a:noFill/>
          <a:ln w="222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35896" y="2117755"/>
            <a:ext cx="5040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Notre client :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M. Dupond – marié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3 enfants majeurs qui ne s’entendent pas très bien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Profession libérale aux revenus confortables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Souhaite être conseillé dans l’investissement d’un patrimoine immobilier dans une optique de transmissio</a:t>
            </a:r>
            <a:r>
              <a:rPr lang="fr-FR" dirty="0"/>
              <a:t>n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635896" y="4365104"/>
            <a:ext cx="2592288" cy="792088"/>
          </a:xfrm>
          <a:prstGeom prst="wedgeRoundRectCallout">
            <a:avLst>
              <a:gd name="adj1" fmla="val -28004"/>
              <a:gd name="adj2" fmla="val 6502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 Je souhaite bénéficier d’avantages fiscaux pour payer moins d’impôts »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300192" y="4509120"/>
            <a:ext cx="2664296" cy="1080120"/>
          </a:xfrm>
          <a:prstGeom prst="wedgeRoundRectCallout">
            <a:avLst>
              <a:gd name="adj1" fmla="val -11598"/>
              <a:gd name="adj2" fmla="val 618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 J’aimerais éviter des problèmes de succession liées aux mésententes entre mes enfants »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635896" y="5877272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211960" y="5817458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SCI semble être une structure adaptée à ses besoins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fr-FR" sz="3600" dirty="0" smtClean="0"/>
              <a:t>La constitution d’une SCI pour éviter l’indivision au sein de la famille</a:t>
            </a:r>
            <a:endParaRPr lang="fr-FR" sz="36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"/>
          </p:nvPr>
        </p:nvSpPr>
        <p:spPr>
          <a:xfrm>
            <a:off x="683568" y="2276872"/>
            <a:ext cx="3888432" cy="5760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fr-FR" b="0" dirty="0" smtClean="0"/>
              <a:t>L’indivision : une structure précaire pour faire face à l’imprévu</a:t>
            </a:r>
            <a:endParaRPr lang="fr-FR" b="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11560" y="1700808"/>
            <a:ext cx="8136904" cy="432048"/>
          </a:xfrm>
          <a:prstGeom prst="wedgeRoundRectCallout">
            <a:avLst>
              <a:gd name="adj1" fmla="val -12287"/>
              <a:gd name="adj2" fmla="val 4923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 smtClean="0">
                <a:solidFill>
                  <a:schemeClr val="tx1"/>
                </a:solidFill>
              </a:rPr>
              <a:t>« J’aimerais éviter des problèmes de succession liées aux mésententes entre mes enfants »</a:t>
            </a:r>
            <a:endParaRPr lang="fr-FR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2996952"/>
            <a:ext cx="3888432" cy="2952328"/>
          </a:xfrm>
          <a:prstGeom prst="rect">
            <a:avLst/>
          </a:prstGeom>
          <a:noFill/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4788024" y="2996952"/>
            <a:ext cx="3888432" cy="2952328"/>
          </a:xfrm>
          <a:prstGeom prst="rect">
            <a:avLst/>
          </a:prstGeom>
          <a:noFill/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83568" y="2996952"/>
            <a:ext cx="38884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Les indivisaires ont tous les mêmes droits, sans que la part de chacun soit individualisée</a:t>
            </a:r>
          </a:p>
          <a:p>
            <a:pPr algn="just"/>
            <a:endParaRPr lang="fr-FR" dirty="0" smtClean="0"/>
          </a:p>
          <a:p>
            <a:pPr algn="just">
              <a:buFont typeface="Arial" pitchFamily="34" charset="0"/>
              <a:buChar char="•"/>
            </a:pPr>
            <a:r>
              <a:rPr lang="fr-FR" dirty="0"/>
              <a:t> </a:t>
            </a:r>
            <a:r>
              <a:rPr lang="fr-FR" dirty="0" smtClean="0"/>
              <a:t>Gestion à l’unanimité qui peut poser</a:t>
            </a:r>
          </a:p>
          <a:p>
            <a:pPr algn="just"/>
            <a:r>
              <a:rPr lang="fr-FR" dirty="0"/>
              <a:t> </a:t>
            </a:r>
            <a:r>
              <a:rPr lang="fr-FR" dirty="0" smtClean="0"/>
              <a:t> des problèmes en cas de conflits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/>
              <a:t> </a:t>
            </a:r>
            <a:r>
              <a:rPr lang="fr-FR" dirty="0" smtClean="0"/>
              <a:t>Structure instable : « Nul ne peut être</a:t>
            </a:r>
          </a:p>
          <a:p>
            <a:pPr algn="just"/>
            <a:r>
              <a:rPr lang="fr-FR" dirty="0"/>
              <a:t> </a:t>
            </a:r>
            <a:r>
              <a:rPr lang="fr-FR" dirty="0" smtClean="0"/>
              <a:t> contraint à demeurer dans l’indivision » </a:t>
            </a:r>
          </a:p>
          <a:p>
            <a:pPr algn="just">
              <a:buFont typeface="Arial" pitchFamily="34" charset="0"/>
              <a:buChar char="•"/>
            </a:pPr>
            <a:endParaRPr lang="fr-FR" dirty="0"/>
          </a:p>
          <a:p>
            <a:pPr algn="just"/>
            <a:r>
              <a:rPr lang="fr-FR" dirty="0" smtClean="0"/>
              <a:t>           Précaire, fragile et aléatoire</a:t>
            </a:r>
          </a:p>
          <a:p>
            <a:pPr algn="just"/>
            <a:endParaRPr lang="fr-FR" sz="1600" dirty="0"/>
          </a:p>
        </p:txBody>
      </p:sp>
      <p:sp>
        <p:nvSpPr>
          <p:cNvPr id="13" name="Flèche droite 12"/>
          <p:cNvSpPr/>
          <p:nvPr/>
        </p:nvSpPr>
        <p:spPr>
          <a:xfrm>
            <a:off x="827584" y="5517232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788024" y="2996952"/>
            <a:ext cx="38884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La SCI définit plus clairement et de manière plus protectrice les droits de chaque associé.</a:t>
            </a:r>
          </a:p>
          <a:p>
            <a:pPr algn="just"/>
            <a:endParaRPr lang="fr-FR" dirty="0" smtClean="0"/>
          </a:p>
          <a:p>
            <a:pPr algn="just">
              <a:buFont typeface="Arial" pitchFamily="34" charset="0"/>
              <a:buChar char="•"/>
            </a:pPr>
            <a:r>
              <a:rPr lang="fr-FR" dirty="0"/>
              <a:t> </a:t>
            </a:r>
            <a:r>
              <a:rPr lang="fr-FR" dirty="0" smtClean="0"/>
              <a:t>Grande stabilité : créée pour 99 ans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/>
              <a:t> R</a:t>
            </a:r>
            <a:r>
              <a:rPr lang="fr-FR" dirty="0" smtClean="0"/>
              <a:t>ègles claires pour la gestion du bien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/>
              <a:t> </a:t>
            </a:r>
            <a:r>
              <a:rPr lang="fr-FR" dirty="0" smtClean="0"/>
              <a:t>Vente des parts règlementée</a:t>
            </a:r>
            <a:endParaRPr lang="fr-FR" dirty="0"/>
          </a:p>
          <a:p>
            <a:pPr algn="just"/>
            <a:r>
              <a:rPr lang="fr-FR" dirty="0" smtClean="0"/>
              <a:t>           </a:t>
            </a:r>
          </a:p>
          <a:p>
            <a:pPr algn="just"/>
            <a:r>
              <a:rPr lang="fr-FR" dirty="0" smtClean="0"/>
              <a:t>          </a:t>
            </a:r>
          </a:p>
          <a:p>
            <a:pPr algn="just"/>
            <a:r>
              <a:rPr lang="fr-FR" dirty="0"/>
              <a:t> </a:t>
            </a:r>
            <a:r>
              <a:rPr lang="fr-FR" dirty="0" smtClean="0"/>
              <a:t>          Solution durable</a:t>
            </a:r>
          </a:p>
          <a:p>
            <a:pPr algn="just"/>
            <a:endParaRPr lang="fr-FR" sz="1600" dirty="0"/>
          </a:p>
        </p:txBody>
      </p:sp>
      <p:sp>
        <p:nvSpPr>
          <p:cNvPr id="15" name="Flèche droite 14"/>
          <p:cNvSpPr/>
          <p:nvPr/>
        </p:nvSpPr>
        <p:spPr>
          <a:xfrm>
            <a:off x="4932040" y="5517232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space réservé du texte 4"/>
          <p:cNvSpPr>
            <a:spLocks noGrp="1"/>
          </p:cNvSpPr>
          <p:nvPr>
            <p:ph type="body" sz="quarter" idx="1"/>
          </p:nvPr>
        </p:nvSpPr>
        <p:spPr>
          <a:xfrm>
            <a:off x="4788024" y="2276872"/>
            <a:ext cx="3888432" cy="576064"/>
          </a:xfrm>
        </p:spPr>
        <p:txBody>
          <a:bodyPr>
            <a:normAutofit/>
          </a:bodyPr>
          <a:lstStyle/>
          <a:p>
            <a:pPr algn="ctr"/>
            <a:r>
              <a:rPr lang="fr-FR" b="0" dirty="0" smtClean="0"/>
              <a:t>La SCI : s’organiser pour durer</a:t>
            </a:r>
            <a:endParaRPr lang="fr-FR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2" grpId="0"/>
      <p:bldP spid="12" grpId="2"/>
      <p:bldP spid="13" grpId="0" animBg="1"/>
      <p:bldP spid="14" grpId="0"/>
      <p:bldP spid="15" grpId="0" animBg="1"/>
      <p:bldP spid="1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La constitution d’une SCI pour faciliter la transmission du patrimoine immobilier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683568" y="1700808"/>
            <a:ext cx="7920880" cy="648072"/>
          </a:xfrm>
          <a:prstGeom prst="wedgeRoundRectCallout">
            <a:avLst>
              <a:gd name="adj1" fmla="val -27659"/>
              <a:gd name="adj2" fmla="val 487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 smtClean="0">
                <a:solidFill>
                  <a:schemeClr val="tx1"/>
                </a:solidFill>
              </a:rPr>
              <a:t>« Je souhaite bénéficier d’avantages fiscaux pour payer moins d’impôts et transmettre plus facilement »</a:t>
            </a:r>
            <a:endParaRPr lang="fr-FR" i="1" dirty="0">
              <a:solidFill>
                <a:schemeClr val="tx1"/>
              </a:solidFill>
            </a:endParaRPr>
          </a:p>
        </p:txBody>
      </p:sp>
      <p:pic>
        <p:nvPicPr>
          <p:cNvPr id="17410" name="Picture 2" descr="http://www.babyboomercaretaker.com/images/How-To-Avoid-Inheritance-Tax-On-Proper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996952"/>
            <a:ext cx="4048125" cy="268605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 flipH="1">
            <a:off x="4788024" y="2996952"/>
            <a:ext cx="1826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</a:t>
            </a:r>
            <a:r>
              <a:rPr lang="fr-FR" sz="2800" dirty="0" smtClean="0"/>
              <a:t>mprunt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 flipH="1">
            <a:off x="6300192" y="3573016"/>
            <a:ext cx="1826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donations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 flipH="1">
            <a:off x="4644008" y="4149080"/>
            <a:ext cx="1826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capital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 flipH="1">
            <a:off x="5868144" y="4725144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démembrement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Les avantages fiscaux liés à la transmission du patrimoine</a:t>
            </a:r>
            <a:endParaRPr lang="fr-FR" sz="3600" dirty="0"/>
          </a:p>
        </p:txBody>
      </p:sp>
      <p:sp>
        <p:nvSpPr>
          <p:cNvPr id="4" name="Rectangle 3"/>
          <p:cNvSpPr/>
          <p:nvPr/>
        </p:nvSpPr>
        <p:spPr>
          <a:xfrm>
            <a:off x="611560" y="1700808"/>
            <a:ext cx="3960440" cy="2304256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716016" y="1700808"/>
            <a:ext cx="4032448" cy="2304256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11560" y="4149080"/>
            <a:ext cx="3960440" cy="2376264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716016" y="4149080"/>
            <a:ext cx="4032448" cy="2376264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11560" y="1700808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EMPRUNT</a:t>
            </a:r>
          </a:p>
          <a:p>
            <a:pPr algn="just"/>
            <a:r>
              <a:rPr lang="fr-FR" dirty="0" smtClean="0"/>
              <a:t>L’emprunt contracté diminue la base de calcul des droits de mutation 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827584" y="2708920"/>
          <a:ext cx="3528393" cy="1156716"/>
        </p:xfrm>
        <a:graphic>
          <a:graphicData uri="http://schemas.openxmlformats.org/drawingml/2006/table">
            <a:tbl>
              <a:tblPr/>
              <a:tblGrid>
                <a:gridCol w="1247455"/>
                <a:gridCol w="977545"/>
                <a:gridCol w="1303393"/>
              </a:tblGrid>
              <a:tr h="356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Base de calcul des droits de mutation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SCI </a:t>
                      </a:r>
                      <a:r>
                        <a:rPr lang="fr-FR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au capital de 50 000€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Sans </a:t>
                      </a:r>
                      <a:r>
                        <a:rPr lang="fr-F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SCI</a:t>
                      </a:r>
                      <a:endParaRPr lang="fr-F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Immeuble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Emprunt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250 000 €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-200 000 €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250 000€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Passif non déductible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Calibri"/>
                          <a:ea typeface="Calibri"/>
                          <a:cs typeface="Times New Roman"/>
                        </a:rPr>
                        <a:t>Valeur de l’actif 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>
                          <a:latin typeface="Calibri"/>
                          <a:ea typeface="Calibri"/>
                          <a:cs typeface="Times New Roman"/>
                        </a:rPr>
                        <a:t>50 000€</a:t>
                      </a:r>
                      <a:endParaRPr lang="fr-F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1" dirty="0">
                          <a:latin typeface="Calibri"/>
                          <a:ea typeface="Calibri"/>
                          <a:cs typeface="Times New Roman"/>
                        </a:rPr>
                        <a:t>250 000€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4716016" y="1700809"/>
            <a:ext cx="41044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DONATIONS</a:t>
            </a:r>
          </a:p>
          <a:p>
            <a:pPr algn="just"/>
            <a:r>
              <a:rPr lang="fr-FR" dirty="0" smtClean="0"/>
              <a:t>Abattement de 159 325€ en ligne directe tous les 6 ans (1</a:t>
            </a:r>
            <a:r>
              <a:rPr lang="fr-FR" baseline="30000" dirty="0" smtClean="0"/>
              <a:t>er</a:t>
            </a:r>
            <a:r>
              <a:rPr lang="fr-FR" dirty="0" smtClean="0"/>
              <a:t> janvier 2011)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Si la SCI de M. Dupond a un capital de 450 000€, il peut transmettre sans payer de droits de mutation !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11560" y="4149080"/>
            <a:ext cx="396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CAPITAL</a:t>
            </a:r>
          </a:p>
          <a:p>
            <a:pPr algn="just"/>
            <a:r>
              <a:rPr lang="fr-FR" dirty="0" smtClean="0"/>
              <a:t>La constitution d’une SCI permettra de transmettre les parts sociales pour un coût fiscal faible si le montant de l’actif net social est faible. 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D’où intérêt de constituer une SCI avec un capital faible.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716016" y="4149080"/>
            <a:ext cx="40324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DEMEMBREMENT</a:t>
            </a:r>
          </a:p>
          <a:p>
            <a:pPr algn="just"/>
            <a:r>
              <a:rPr lang="fr-FR" dirty="0" smtClean="0"/>
              <a:t>Il s’agit ici de donner la nue-propriété à ses enfants, et de garder l’usufruit (conserver le droit d’habiter le bien immobilier ou de percevoir les loyers.)</a:t>
            </a:r>
          </a:p>
          <a:p>
            <a:pPr algn="just"/>
            <a:r>
              <a:rPr lang="fr-FR" dirty="0" smtClean="0"/>
              <a:t>A la mort du donateur, l’usufruit réintègre la pleine propriété sans droits de succession à payer.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Client #2: </a:t>
            </a:r>
            <a:r>
              <a:rPr lang="fr-FR" dirty="0" smtClean="0"/>
              <a:t>IS ou IR? </a:t>
            </a:r>
            <a:endParaRPr lang="fr-FR" dirty="0"/>
          </a:p>
        </p:txBody>
      </p:sp>
      <p:pic>
        <p:nvPicPr>
          <p:cNvPr id="31746" name="Picture 2" descr="http://imworld.aufeminin.com/dossiers/D20091005/intro-154003_L.jpg"/>
          <p:cNvPicPr>
            <a:picLocks noChangeAspect="1" noChangeArrowheads="1"/>
          </p:cNvPicPr>
          <p:nvPr/>
        </p:nvPicPr>
        <p:blipFill>
          <a:blip r:embed="rId2" cstate="print">
            <a:grayscl/>
            <a:lum contrast="20000"/>
          </a:blip>
          <a:srcRect/>
          <a:stretch>
            <a:fillRect/>
          </a:stretch>
        </p:blipFill>
        <p:spPr bwMode="auto">
          <a:xfrm>
            <a:off x="611560" y="1949314"/>
            <a:ext cx="2897850" cy="420503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779912" y="1988840"/>
            <a:ext cx="5040560" cy="1754326"/>
          </a:xfrm>
          <a:prstGeom prst="rect">
            <a:avLst/>
          </a:prstGeom>
          <a:noFill/>
          <a:ln w="22225">
            <a:solidFill>
              <a:schemeClr val="accent1">
                <a:shade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fr-FR" u="sng" dirty="0" smtClean="0"/>
              <a:t>Notre cliente :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Mme Radin – mariée sans enfants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 </a:t>
            </a:r>
            <a:r>
              <a:rPr lang="fr-FR" dirty="0" smtClean="0"/>
              <a:t>Chef d’entreprise d’une PME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TMI à 41%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Se demande s’il vaut mieux déclarer sa SCI à l’IR ou à l’IS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779912" y="3861048"/>
            <a:ext cx="2592288" cy="792088"/>
          </a:xfrm>
          <a:prstGeom prst="wedgeRoundRectCallout">
            <a:avLst>
              <a:gd name="adj1" fmla="val -28004"/>
              <a:gd name="adj2" fmla="val 6502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 Je souhaite bénéficier de déductions fiscales. »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940152" y="4725144"/>
            <a:ext cx="2592288" cy="792088"/>
          </a:xfrm>
          <a:prstGeom prst="wedgeRoundRectCallout">
            <a:avLst>
              <a:gd name="adj1" fmla="val -11683"/>
              <a:gd name="adj2" fmla="val 6847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smtClean="0">
                <a:solidFill>
                  <a:schemeClr val="tx1"/>
                </a:solidFill>
              </a:rPr>
              <a:t>« Je veux que mes bénéfices soient imposés le moins possible. »</a:t>
            </a:r>
            <a:endParaRPr lang="fr-FR" sz="1600" i="1" dirty="0">
              <a:solidFill>
                <a:schemeClr val="tx1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3707904" y="580526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83968" y="5733256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Nous lui conseillerons plutôt d’opter pour l’IS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La délicate question du régime d’imposition de la SCI</a:t>
            </a:r>
            <a:endParaRPr lang="fr-FR" sz="36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400" b="0" dirty="0" smtClean="0"/>
              <a:t>Impôt sur les sociétés</a:t>
            </a:r>
            <a:endParaRPr lang="fr-FR" sz="2400" b="0" dirty="0"/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1"/>
          </p:nvPr>
        </p:nvSpPr>
        <p:spPr>
          <a:xfrm>
            <a:off x="4644008" y="1772816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fr-FR" sz="2400" b="0" dirty="0" smtClean="0"/>
              <a:t>Impôt sur le revenu</a:t>
            </a:r>
            <a:endParaRPr lang="fr-FR" sz="2400" b="0" dirty="0"/>
          </a:p>
        </p:txBody>
      </p:sp>
      <p:sp>
        <p:nvSpPr>
          <p:cNvPr id="9" name="Rectangle 8"/>
          <p:cNvSpPr/>
          <p:nvPr/>
        </p:nvSpPr>
        <p:spPr>
          <a:xfrm>
            <a:off x="611560" y="2492896"/>
            <a:ext cx="3888432" cy="2520280"/>
          </a:xfrm>
          <a:prstGeom prst="rect">
            <a:avLst/>
          </a:prstGeom>
          <a:noFill/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4644008" y="2492896"/>
            <a:ext cx="3888432" cy="2520280"/>
          </a:xfrm>
          <a:prstGeom prst="rect">
            <a:avLst/>
          </a:prstGeom>
          <a:noFill/>
          <a:ln w="2222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11561" y="2492896"/>
            <a:ext cx="38884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Charges déductibles (frais d’acquisition, amortissement)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Bénéfice soumis à l’IS de 15%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/>
              <a:t> </a:t>
            </a:r>
            <a:r>
              <a:rPr lang="fr-FR" dirty="0" smtClean="0"/>
              <a:t>Si distribution de bénéfices sous forme de dividendes : imposable au niveau des associés</a:t>
            </a:r>
            <a:endParaRPr lang="fr-FR" dirty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          « opacité fiscale » avec 	double imposition</a:t>
            </a:r>
            <a:endParaRPr lang="fr-FR" dirty="0"/>
          </a:p>
        </p:txBody>
      </p:sp>
      <p:sp>
        <p:nvSpPr>
          <p:cNvPr id="12" name="Flèche droite 11"/>
          <p:cNvSpPr/>
          <p:nvPr/>
        </p:nvSpPr>
        <p:spPr>
          <a:xfrm>
            <a:off x="755576" y="4509120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 flipH="1">
            <a:off x="4644008" y="249289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Revenu imposable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220072" y="3140968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« Transparence fiscale » : chaque associé déclare sa quote</a:t>
            </a:r>
            <a:r>
              <a:rPr lang="fr-FR" dirty="0"/>
              <a:t>-</a:t>
            </a:r>
            <a:r>
              <a:rPr lang="fr-FR" dirty="0" smtClean="0"/>
              <a:t>part de bénéfice à l’IR et en contrepartie les dividendes ne sont pas imposés</a:t>
            </a:r>
            <a:endParaRPr lang="fr-FR" dirty="0"/>
          </a:p>
        </p:txBody>
      </p:sp>
      <p:sp>
        <p:nvSpPr>
          <p:cNvPr id="15" name="Flèche droite 14"/>
          <p:cNvSpPr/>
          <p:nvPr/>
        </p:nvSpPr>
        <p:spPr>
          <a:xfrm>
            <a:off x="4788024" y="3212976"/>
            <a:ext cx="432048" cy="2880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dirty="0" smtClean="0"/>
              <a:t>Simulation : imposition IR vs IS pour Mme Domino</a:t>
            </a:r>
            <a:endParaRPr lang="fr-FR" sz="36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644008" y="1988840"/>
          <a:ext cx="3888452" cy="2278380"/>
        </p:xfrm>
        <a:graphic>
          <a:graphicData uri="http://schemas.openxmlformats.org/drawingml/2006/table">
            <a:tbl>
              <a:tblPr/>
              <a:tblGrid>
                <a:gridCol w="2883764"/>
                <a:gridCol w="1004688"/>
              </a:tblGrid>
              <a:tr h="21748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SCI soumise à l’IR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949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Bénéfice de la SCI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TMI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IR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Taux des prélèvements sociaux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Prélèvements sociaux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Dividendes non imposés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Imposition au niveau des associés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Net encaissé par l’associé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10 000€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41%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4 100€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12,3%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1 230€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5 330€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4 670€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395536" y="1988840"/>
          <a:ext cx="3960440" cy="3014472"/>
        </p:xfrm>
        <a:graphic>
          <a:graphicData uri="http://schemas.openxmlformats.org/drawingml/2006/table">
            <a:tbl>
              <a:tblPr/>
              <a:tblGrid>
                <a:gridCol w="2937152"/>
                <a:gridCol w="1023288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SCI soumise à l’IS</a:t>
                      </a:r>
                      <a:endParaRPr lang="fr-F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Bénéfice de la SCI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Taux IS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Imposition au niveau de la SCI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Bénéfices distribués aux associés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Abattement 40%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Dividendes imposables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IR (41%)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Prélèvements sociaux (12,3%)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Imposition au niveau des associés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Net encaissé par l’associé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10 000€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15%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1 500€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1 500€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8 500€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3 500€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5 100€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2 091€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627,3€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2 718,3€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5 781,7€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23528" y="5517232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Gain de trésorerie de 1 091,7€ pour l’associée dans le cas du régime de l’IS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296</TotalTime>
  <Words>1080</Words>
  <Application>Microsoft Office PowerPoint</Application>
  <PresentationFormat>On-screen Show (4:3)</PresentationFormat>
  <Paragraphs>191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Médian</vt:lpstr>
      <vt:lpstr>Les societes civiles immobilieres comme outil de gestion et de transmission du patrimoine</vt:lpstr>
      <vt:lpstr>Qu’est ce qu’une SCI?</vt:lpstr>
      <vt:lpstr>Client #1 :  La transmission du patrimoine immobilier</vt:lpstr>
      <vt:lpstr>La constitution d’une SCI pour éviter l’indivision au sein de la famille</vt:lpstr>
      <vt:lpstr>La constitution d’une SCI pour faciliter la transmission du patrimoine immobilier</vt:lpstr>
      <vt:lpstr>Les avantages fiscaux liés à la transmission du patrimoine</vt:lpstr>
      <vt:lpstr>Client #2: IS ou IR? </vt:lpstr>
      <vt:lpstr>La délicate question du régime d’imposition de la SCI</vt:lpstr>
      <vt:lpstr>Simulation : imposition IR vs IS pour Mme Domino</vt:lpstr>
      <vt:lpstr>Client #3: La gestion du patrimoine professionnel </vt:lpstr>
      <vt:lpstr>L’immobilier est inscrit à l’actif du bilan de l’entreprise </vt:lpstr>
      <vt:lpstr>Client #4: La gestion du patrimoine professionnel </vt:lpstr>
      <vt:lpstr>L’immobilier est détenu par une SCI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societes civiles immobilieres</dc:title>
  <dc:creator>Marion Guillemin</dc:creator>
  <cp:lastModifiedBy>Essec</cp:lastModifiedBy>
  <cp:revision>97</cp:revision>
  <dcterms:created xsi:type="dcterms:W3CDTF">2011-03-24T08:57:17Z</dcterms:created>
  <dcterms:modified xsi:type="dcterms:W3CDTF">2011-07-19T12:53:43Z</dcterms:modified>
</cp:coreProperties>
</file>