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64" r:id="rId3"/>
    <p:sldId id="263" r:id="rId4"/>
    <p:sldId id="267" r:id="rId5"/>
    <p:sldId id="266" r:id="rId6"/>
    <p:sldId id="270" r:id="rId7"/>
    <p:sldId id="281" r:id="rId8"/>
    <p:sldId id="272" r:id="rId9"/>
    <p:sldId id="268" r:id="rId10"/>
    <p:sldId id="273" r:id="rId11"/>
    <p:sldId id="269" r:id="rId12"/>
    <p:sldId id="274" r:id="rId13"/>
    <p:sldId id="271" r:id="rId14"/>
    <p:sldId id="275" r:id="rId15"/>
    <p:sldId id="276" r:id="rId16"/>
    <p:sldId id="258" r:id="rId17"/>
    <p:sldId id="259" r:id="rId18"/>
    <p:sldId id="278" r:id="rId19"/>
    <p:sldId id="279" r:id="rId20"/>
    <p:sldId id="277" r:id="rId21"/>
    <p:sldId id="280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7" autoAdjust="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6B606-9857-4927-9430-5006B11A356B}" type="datetimeFigureOut">
              <a:rPr lang="fr-FR" smtClean="0"/>
              <a:pPr/>
              <a:t>02/11/2009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42485-E82D-471E-8E8F-3491EFE474DA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1323-E670-4ED7-82AA-9B743537599F}" type="datetimeFigureOut">
              <a:rPr lang="fr-FR" smtClean="0"/>
              <a:pPr/>
              <a:t>02/11/2009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2B0D-8620-4D1E-A33A-D68221F14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1323-E670-4ED7-82AA-9B743537599F}" type="datetimeFigureOut">
              <a:rPr lang="fr-FR" smtClean="0"/>
              <a:pPr/>
              <a:t>02/11/2009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2B0D-8620-4D1E-A33A-D68221F14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1323-E670-4ED7-82AA-9B743537599F}" type="datetimeFigureOut">
              <a:rPr lang="fr-FR" smtClean="0"/>
              <a:pPr/>
              <a:t>02/11/2009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2B0D-8620-4D1E-A33A-D68221F14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1323-E670-4ED7-82AA-9B743537599F}" type="datetimeFigureOut">
              <a:rPr lang="fr-FR" smtClean="0"/>
              <a:pPr/>
              <a:t>02/11/2009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2B0D-8620-4D1E-A33A-D68221F14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1323-E670-4ED7-82AA-9B743537599F}" type="datetimeFigureOut">
              <a:rPr lang="fr-FR" smtClean="0"/>
              <a:pPr/>
              <a:t>02/11/2009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2B0D-8620-4D1E-A33A-D68221F14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1323-E670-4ED7-82AA-9B743537599F}" type="datetimeFigureOut">
              <a:rPr lang="fr-FR" smtClean="0"/>
              <a:pPr/>
              <a:t>02/11/2009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2B0D-8620-4D1E-A33A-D68221F14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1323-E670-4ED7-82AA-9B743537599F}" type="datetimeFigureOut">
              <a:rPr lang="fr-FR" smtClean="0"/>
              <a:pPr/>
              <a:t>02/11/2009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2B0D-8620-4D1E-A33A-D68221F14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1323-E670-4ED7-82AA-9B743537599F}" type="datetimeFigureOut">
              <a:rPr lang="fr-FR" smtClean="0"/>
              <a:pPr/>
              <a:t>02/11/2009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2B0D-8620-4D1E-A33A-D68221F14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1323-E670-4ED7-82AA-9B743537599F}" type="datetimeFigureOut">
              <a:rPr lang="fr-FR" smtClean="0"/>
              <a:pPr/>
              <a:t>02/11/2009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2B0D-8620-4D1E-A33A-D68221F14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1323-E670-4ED7-82AA-9B743537599F}" type="datetimeFigureOut">
              <a:rPr lang="fr-FR" smtClean="0"/>
              <a:pPr/>
              <a:t>02/11/2009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2B0D-8620-4D1E-A33A-D68221F140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1323-E670-4ED7-82AA-9B743537599F}" type="datetimeFigureOut">
              <a:rPr lang="fr-FR" smtClean="0"/>
              <a:pPr/>
              <a:t>02/11/2009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7522B0D-8620-4D1E-A33A-D68221F140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A91323-E670-4ED7-82AA-9B743537599F}" type="datetimeFigureOut">
              <a:rPr lang="fr-FR" smtClean="0"/>
              <a:pPr/>
              <a:t>02/11/2009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7522B0D-8620-4D1E-A33A-D68221F140F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viphttp.yacast.net/minefi/sircom/Spot_7_Impot_haut_%20revenu_Particulier.mp3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028828"/>
            <a:ext cx="7851648" cy="1828800"/>
          </a:xfrm>
        </p:spPr>
        <p:txBody>
          <a:bodyPr/>
          <a:lstStyle/>
          <a:p>
            <a:r>
              <a:rPr lang="en-US" dirty="0" smtClean="0">
                <a:solidFill>
                  <a:srgbClr val="FF9966"/>
                </a:solidFill>
              </a:rPr>
              <a:t>Les </a:t>
            </a:r>
            <a:r>
              <a:rPr lang="en-US" dirty="0" err="1" smtClean="0">
                <a:solidFill>
                  <a:srgbClr val="FF9966"/>
                </a:solidFill>
              </a:rPr>
              <a:t>Paradis</a:t>
            </a:r>
            <a:r>
              <a:rPr lang="en-US" dirty="0" smtClean="0">
                <a:solidFill>
                  <a:srgbClr val="FF9966"/>
                </a:solidFill>
              </a:rPr>
              <a:t> </a:t>
            </a:r>
            <a:r>
              <a:rPr lang="en-US" dirty="0" err="1" smtClean="0">
                <a:solidFill>
                  <a:srgbClr val="FF9966"/>
                </a:solidFill>
              </a:rPr>
              <a:t>Fiscaux</a:t>
            </a:r>
            <a:endParaRPr lang="en-US" dirty="0">
              <a:solidFill>
                <a:srgbClr val="FF99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19540"/>
            <a:ext cx="7854696" cy="1752600"/>
          </a:xfrm>
        </p:spPr>
        <p:txBody>
          <a:bodyPr/>
          <a:lstStyle/>
          <a:p>
            <a:r>
              <a:rPr lang="en-US" dirty="0" err="1" smtClean="0">
                <a:solidFill>
                  <a:schemeClr val="tx2"/>
                </a:solidFill>
              </a:rPr>
              <a:t>Manal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Issa</a:t>
            </a:r>
            <a:r>
              <a:rPr lang="en-US" dirty="0" smtClean="0">
                <a:solidFill>
                  <a:schemeClr val="tx2"/>
                </a:solidFill>
              </a:rPr>
              <a:t> el </a:t>
            </a:r>
            <a:r>
              <a:rPr lang="en-US" dirty="0" err="1" smtClean="0">
                <a:solidFill>
                  <a:schemeClr val="tx2"/>
                </a:solidFill>
              </a:rPr>
              <a:t>Khoury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Constance </a:t>
            </a:r>
            <a:r>
              <a:rPr lang="en-US" dirty="0" err="1" smtClean="0">
                <a:solidFill>
                  <a:schemeClr val="tx2"/>
                </a:solidFill>
              </a:rPr>
              <a:t>Mathé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err="1" smtClean="0">
                <a:solidFill>
                  <a:schemeClr val="tx2"/>
                </a:solidFill>
              </a:rPr>
              <a:t>Majed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Chaheb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" name="Picture 7" descr="C:\Users\Stan\AppData\Local\Microsoft\Windows\Temporary Internet Files\Content.IE5\CCRBT872\MCj0441706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-240454" y="928670"/>
            <a:ext cx="4812454" cy="50720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6" name="Picture 6" descr="http://www.errortribune.com/wp-content/uploads/2009/04/carte-paradis-fiscaux.gif"/>
          <p:cNvPicPr>
            <a:picLocks noChangeAspect="1" noChangeArrowheads="1"/>
          </p:cNvPicPr>
          <p:nvPr/>
        </p:nvPicPr>
        <p:blipFill>
          <a:blip r:embed="rId2" cstate="print"/>
          <a:srcRect b="10010"/>
          <a:stretch>
            <a:fillRect/>
          </a:stretch>
        </p:blipFill>
        <p:spPr bwMode="auto">
          <a:xfrm>
            <a:off x="598398" y="928670"/>
            <a:ext cx="8045568" cy="5780127"/>
          </a:xfrm>
          <a:prstGeom prst="rect">
            <a:avLst/>
          </a:prstGeom>
          <a:noFill/>
        </p:spPr>
      </p:pic>
      <p:sp>
        <p:nvSpPr>
          <p:cNvPr id="3" name="Oval 2"/>
          <p:cNvSpPr/>
          <p:nvPr/>
        </p:nvSpPr>
        <p:spPr>
          <a:xfrm>
            <a:off x="5357818" y="2857496"/>
            <a:ext cx="2643206" cy="17859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ASIE PACIFIQUE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8596" y="1928802"/>
          <a:ext cx="8486805" cy="4898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5966"/>
                <a:gridCol w="2135441"/>
                <a:gridCol w="1805703"/>
                <a:gridCol w="1625133"/>
                <a:gridCol w="1444562"/>
              </a:tblGrid>
              <a:tr h="763625">
                <a:tc>
                  <a:txBody>
                    <a:bodyPr/>
                    <a:lstStyle/>
                    <a:p>
                      <a:endParaRPr lang="fr-FR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smtClean="0"/>
                        <a:t>SPECIALITE</a:t>
                      </a:r>
                      <a:endParaRPr lang="fr-FR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smtClean="0"/>
                        <a:t>CHIFFRES CLES</a:t>
                      </a:r>
                      <a:endParaRPr lang="fr-FR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smtClean="0"/>
                        <a:t>+</a:t>
                      </a:r>
                      <a:endParaRPr lang="fr-FR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smtClean="0"/>
                        <a:t>- </a:t>
                      </a:r>
                      <a:endParaRPr lang="fr-FR" sz="1400" noProof="0"/>
                    </a:p>
                  </a:txBody>
                  <a:tcPr/>
                </a:tc>
              </a:tr>
              <a:tr h="9651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smtClean="0"/>
                        <a:t>Singapour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charset="2"/>
                        <a:buChar char="Ø"/>
                      </a:pPr>
                      <a:r>
                        <a:rPr lang="fr-FR" sz="1400" noProof="0" smtClean="0"/>
                        <a:t>Secret bancaire</a:t>
                      </a:r>
                    </a:p>
                    <a:p>
                      <a:pPr>
                        <a:buFont typeface="Wingdings" charset="2"/>
                        <a:buChar char="Ø"/>
                      </a:pPr>
                      <a:r>
                        <a:rPr lang="fr-FR" sz="1400" noProof="0" smtClean="0"/>
                        <a:t>Gestion de fonds</a:t>
                      </a:r>
                      <a:endParaRPr lang="fr-FR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charset="2"/>
                        <a:buChar char="Ø"/>
                      </a:pPr>
                      <a:r>
                        <a:rPr lang="fr-FR" sz="1400" noProof="0" dirty="0" smtClean="0"/>
                        <a:t>2ème place financière asiatique</a:t>
                      </a:r>
                    </a:p>
                    <a:p>
                      <a:pPr>
                        <a:buFont typeface="Wingdings" charset="2"/>
                        <a:buChar char="Ø"/>
                      </a:pPr>
                      <a:r>
                        <a:rPr lang="fr-FR" sz="1400" noProof="0" dirty="0" smtClean="0"/>
                        <a:t>106 banques étrangères 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charset="2"/>
                        <a:buChar char="Ø"/>
                      </a:pPr>
                      <a:r>
                        <a:rPr lang="fr-FR" sz="1400" noProof="0" dirty="0" smtClean="0"/>
                        <a:t>Exonération de</a:t>
                      </a:r>
                      <a:r>
                        <a:rPr lang="fr-FR" sz="1400" baseline="0" noProof="0" dirty="0" smtClean="0"/>
                        <a:t> taxes</a:t>
                      </a:r>
                    </a:p>
                    <a:p>
                      <a:pPr>
                        <a:buFont typeface="Wingdings" charset="2"/>
                        <a:buChar char="Ø"/>
                      </a:pPr>
                      <a:r>
                        <a:rPr lang="fr-FR" sz="1400" baseline="0" noProof="0" dirty="0" smtClean="0"/>
                        <a:t>Secret bancaire</a:t>
                      </a:r>
                    </a:p>
                    <a:p>
                      <a:pPr>
                        <a:buFont typeface="Wingdings" charset="2"/>
                        <a:buChar char="Ø"/>
                      </a:pPr>
                      <a:r>
                        <a:rPr lang="fr-FR" sz="1400" baseline="0" noProof="0" dirty="0" smtClean="0"/>
                        <a:t>Nouvelle Suisse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noProof="0" dirty="0"/>
                    </a:p>
                  </a:txBody>
                  <a:tcPr/>
                </a:tc>
              </a:tr>
              <a:tr h="6165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Hong Kong</a:t>
                      </a:r>
                      <a:endParaRPr kumimoji="0"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Composition de sociétés écrans défiscalisées</a:t>
                      </a:r>
                      <a:r>
                        <a:rPr lang="en-US" sz="1400" dirty="0" smtClean="0"/>
                        <a:t> 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Plus de 500,000 compagnies offshores</a:t>
                      </a:r>
                      <a:endParaRPr kumimoji="0"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Ø"/>
                        <a:tabLst/>
                        <a:defRPr/>
                      </a:pPr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Absence d’impôts et TVA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Ø"/>
                        <a:tabLst/>
                        <a:defRPr/>
                      </a:pPr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 de capital minimum,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Ø"/>
                        <a:tabLst/>
                        <a:defRPr/>
                      </a:pPr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Anonymat des actionnaires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Ø"/>
                        <a:tabLst/>
                        <a:defRPr/>
                      </a:pPr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Secret bancaire</a:t>
                      </a:r>
                      <a:endParaRPr kumimoji="0"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charset="2"/>
                        <a:buNone/>
                      </a:pP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noProof="0"/>
                    </a:p>
                  </a:txBody>
                  <a:tcPr/>
                </a:tc>
              </a:tr>
              <a:tr h="6165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 smtClean="0"/>
                        <a:t>Vanuatu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Création de trusts et fondations privées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noProof="0" dirty="0" smtClean="0"/>
                        <a:t>27 banques</a:t>
                      </a:r>
                      <a:r>
                        <a:rPr lang="fr-FR" sz="1400" baseline="0" noProof="0" dirty="0" smtClean="0"/>
                        <a:t> a Port-Vila, la capitale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charset="2"/>
                        <a:buChar char="Ø"/>
                      </a:pPr>
                      <a:r>
                        <a:rPr lang="fr-FR" sz="1400" noProof="0" dirty="0" smtClean="0"/>
                        <a:t>Création de sociétés via</a:t>
                      </a:r>
                      <a:r>
                        <a:rPr lang="fr-FR" sz="1400" baseline="0" noProof="0" dirty="0" smtClean="0"/>
                        <a:t> </a:t>
                      </a:r>
                      <a:r>
                        <a:rPr lang="fr-FR" sz="1400" noProof="0" dirty="0" smtClean="0"/>
                        <a:t>internet</a:t>
                      </a:r>
                    </a:p>
                    <a:p>
                      <a:pPr>
                        <a:buFont typeface="Wingdings" charset="2"/>
                        <a:buChar char="Ø"/>
                      </a:pPr>
                      <a:r>
                        <a:rPr lang="fr-FR" sz="1400" noProof="0" dirty="0" smtClean="0"/>
                        <a:t>Absence</a:t>
                      </a:r>
                      <a:r>
                        <a:rPr lang="fr-FR" sz="1400" baseline="0" noProof="0" dirty="0" smtClean="0"/>
                        <a:t> d’impôts sur le revenu</a:t>
                      </a:r>
                      <a:endParaRPr lang="fr-FR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charset="2"/>
                        <a:buChar char="Ø"/>
                      </a:pPr>
                      <a:r>
                        <a:rPr lang="fr-FR" sz="1400" noProof="0" dirty="0" smtClean="0"/>
                        <a:t>L’un des pays les plus pauvres et</a:t>
                      </a:r>
                      <a:r>
                        <a:rPr lang="fr-FR" sz="1400" baseline="0" noProof="0" dirty="0" smtClean="0"/>
                        <a:t> corrompus de la région</a:t>
                      </a:r>
                      <a:endParaRPr lang="fr-FR" sz="1400" noProof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6" name="Picture 6" descr="http://www.errortribune.com/wp-content/uploads/2009/04/carte-paradis-fiscaux.gif"/>
          <p:cNvPicPr>
            <a:picLocks noChangeAspect="1" noChangeArrowheads="1"/>
          </p:cNvPicPr>
          <p:nvPr/>
        </p:nvPicPr>
        <p:blipFill>
          <a:blip r:embed="rId2" cstate="print"/>
          <a:srcRect b="10010"/>
          <a:stretch>
            <a:fillRect/>
          </a:stretch>
        </p:blipFill>
        <p:spPr bwMode="auto">
          <a:xfrm>
            <a:off x="598398" y="928670"/>
            <a:ext cx="8045568" cy="5780127"/>
          </a:xfrm>
          <a:prstGeom prst="rect">
            <a:avLst/>
          </a:prstGeom>
          <a:noFill/>
        </p:spPr>
      </p:pic>
      <p:sp>
        <p:nvSpPr>
          <p:cNvPr id="3" name="Oval 2"/>
          <p:cNvSpPr/>
          <p:nvPr/>
        </p:nvSpPr>
        <p:spPr>
          <a:xfrm>
            <a:off x="3286116" y="2143116"/>
            <a:ext cx="1643074" cy="14287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EUROPE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8596" y="1928802"/>
          <a:ext cx="8358246" cy="4885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1000132"/>
                <a:gridCol w="1819780"/>
                <a:gridCol w="1416231"/>
                <a:gridCol w="1274608"/>
                <a:gridCol w="1275859"/>
              </a:tblGrid>
              <a:tr h="64294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SPECIALITE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CHIFFRES CLES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+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- </a:t>
                      </a:r>
                      <a:endParaRPr lang="en-US" sz="3200" dirty="0"/>
                    </a:p>
                  </a:txBody>
                  <a:tcPr/>
                </a:tc>
              </a:tr>
              <a:tr h="9508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Suisse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Blanche</a:t>
                      </a:r>
                    </a:p>
                    <a:p>
                      <a:r>
                        <a:rPr lang="en-US" sz="1200" dirty="0" smtClean="0"/>
                        <a:t>(12 </a:t>
                      </a:r>
                      <a:r>
                        <a:rPr lang="en-US" sz="1200" dirty="0" err="1" smtClean="0"/>
                        <a:t>contrats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200" dirty="0" err="1" smtClean="0"/>
                        <a:t>L’ouverture</a:t>
                      </a:r>
                      <a:r>
                        <a:rPr lang="en-US" sz="1200" baseline="0" dirty="0" smtClean="0"/>
                        <a:t> de </a:t>
                      </a:r>
                      <a:r>
                        <a:rPr lang="en-US" sz="1200" baseline="0" dirty="0" err="1" smtClean="0"/>
                        <a:t>comptes</a:t>
                      </a:r>
                      <a:r>
                        <a:rPr lang="en-US" sz="1200" baseline="0" dirty="0" smtClean="0"/>
                        <a:t> à </a:t>
                      </a:r>
                      <a:r>
                        <a:rPr lang="en-US" sz="1200" baseline="0" dirty="0" err="1" smtClean="0"/>
                        <a:t>numéro</a:t>
                      </a:r>
                      <a:endParaRPr lang="en-US" sz="1200" baseline="0" dirty="0" smtClean="0"/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200" baseline="0" dirty="0" smtClean="0"/>
                        <a:t>Pour </a:t>
                      </a:r>
                      <a:r>
                        <a:rPr lang="en-US" sz="1200" baseline="0" dirty="0" err="1" smtClean="0"/>
                        <a:t>particuliers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1 200 milliards</a:t>
                      </a:r>
                      <a:r>
                        <a:rPr lang="en-US" sz="1200" baseline="0" dirty="0" smtClean="0"/>
                        <a:t> € </a:t>
                      </a:r>
                      <a:r>
                        <a:rPr lang="en-US" sz="1200" baseline="0" dirty="0" err="1" smtClean="0"/>
                        <a:t>déposés</a:t>
                      </a:r>
                      <a:r>
                        <a:rPr lang="en-US" sz="1200" baseline="0" dirty="0" smtClean="0"/>
                        <a:t> par des </a:t>
                      </a:r>
                      <a:r>
                        <a:rPr lang="en-US" sz="1200" baseline="0" dirty="0" err="1" smtClean="0"/>
                        <a:t>étrangers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200" dirty="0" smtClean="0"/>
                        <a:t> entre 2%- 7% des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fonds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seront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rapatriés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200" dirty="0" smtClean="0"/>
                        <a:t> “</a:t>
                      </a:r>
                      <a:r>
                        <a:rPr lang="en-US" sz="1200" dirty="0" err="1" smtClean="0"/>
                        <a:t>liste</a:t>
                      </a:r>
                      <a:r>
                        <a:rPr lang="en-US" sz="1200" dirty="0" smtClean="0"/>
                        <a:t> des 3000”</a:t>
                      </a:r>
                      <a:endParaRPr lang="en-US" sz="1200" dirty="0"/>
                    </a:p>
                  </a:txBody>
                  <a:tcPr/>
                </a:tc>
              </a:tr>
              <a:tr h="6165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Irlande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Blanche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Les </a:t>
                      </a:r>
                      <a:r>
                        <a:rPr lang="en-US" sz="1200" dirty="0" err="1" smtClean="0"/>
                        <a:t>multinationales</a:t>
                      </a:r>
                      <a:r>
                        <a:rPr lang="en-US" sz="1200" dirty="0" smtClean="0"/>
                        <a:t> et les artistes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1000 + </a:t>
                      </a:r>
                      <a:r>
                        <a:rPr lang="en-US" sz="1200" dirty="0" err="1" smtClean="0"/>
                        <a:t>filiales</a:t>
                      </a:r>
                      <a:r>
                        <a:rPr lang="en-US" sz="1200" dirty="0" smtClean="0"/>
                        <a:t> de </a:t>
                      </a:r>
                      <a:r>
                        <a:rPr lang="en-US" sz="1200" dirty="0" err="1" smtClean="0"/>
                        <a:t>sociétés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internationales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200" dirty="0" smtClean="0"/>
                        <a:t> Microsoft</a:t>
                      </a:r>
                      <a:r>
                        <a:rPr lang="en-US" sz="1200" baseline="0" dirty="0" smtClean="0"/>
                        <a:t>, </a:t>
                      </a:r>
                      <a:r>
                        <a:rPr lang="en-US" sz="1200" baseline="0" dirty="0" err="1" smtClean="0"/>
                        <a:t>Alstom</a:t>
                      </a:r>
                      <a:r>
                        <a:rPr lang="en-US" sz="1200" baseline="0" dirty="0" smtClean="0"/>
                        <a:t>,  Google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200" dirty="0" smtClean="0"/>
                        <a:t> Il </a:t>
                      </a:r>
                      <a:r>
                        <a:rPr lang="en-US" sz="1200" dirty="0" err="1" smtClean="0"/>
                        <a:t>faut</a:t>
                      </a:r>
                      <a:r>
                        <a:rPr lang="en-US" sz="1200" dirty="0" smtClean="0"/>
                        <a:t> vivre 183 </a:t>
                      </a:r>
                      <a:r>
                        <a:rPr lang="en-US" sz="1200" dirty="0" err="1" smtClean="0"/>
                        <a:t>jours</a:t>
                      </a:r>
                      <a:r>
                        <a:rPr lang="en-US" sz="1200" dirty="0" smtClean="0"/>
                        <a:t> / an au pays</a:t>
                      </a:r>
                      <a:endParaRPr lang="en-US" sz="1200" dirty="0"/>
                    </a:p>
                  </a:txBody>
                  <a:tcPr/>
                </a:tc>
              </a:tr>
              <a:tr h="6165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Monaco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Blanche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Les privileges </a:t>
                      </a:r>
                      <a:r>
                        <a:rPr lang="en-US" sz="1200" dirty="0" err="1" smtClean="0"/>
                        <a:t>fiscaux</a:t>
                      </a:r>
                      <a:r>
                        <a:rPr lang="en-US" sz="1200" dirty="0" smtClean="0"/>
                        <a:t> et le secret </a:t>
                      </a:r>
                      <a:r>
                        <a:rPr lang="en-US" sz="1200" dirty="0" err="1" smtClean="0"/>
                        <a:t>bancaire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47 </a:t>
                      </a:r>
                      <a:r>
                        <a:rPr lang="en-US" sz="1200" dirty="0" err="1" smtClean="0"/>
                        <a:t>banques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r>
                        <a:rPr lang="en-US" sz="1200" dirty="0" smtClean="0"/>
                        <a:t>340 000 </a:t>
                      </a:r>
                      <a:r>
                        <a:rPr lang="en-US" sz="1200" dirty="0" err="1" smtClean="0"/>
                        <a:t>comptes</a:t>
                      </a:r>
                      <a:r>
                        <a:rPr lang="en-US" sz="1200" dirty="0" smtClean="0"/>
                        <a:t>  don’t 210 000 de non-</a:t>
                      </a:r>
                      <a:r>
                        <a:rPr lang="en-US" sz="1200" dirty="0" err="1" smtClean="0"/>
                        <a:t>résidents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200" dirty="0" smtClean="0"/>
                        <a:t> pas </a:t>
                      </a:r>
                      <a:r>
                        <a:rPr lang="en-US" sz="1200" dirty="0" err="1" smtClean="0"/>
                        <a:t>d’avantages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fiscaux</a:t>
                      </a:r>
                      <a:r>
                        <a:rPr lang="en-US" sz="1200" dirty="0" smtClean="0"/>
                        <a:t> pour les </a:t>
                      </a:r>
                      <a:r>
                        <a:rPr lang="en-US" sz="1200" dirty="0" err="1" smtClean="0"/>
                        <a:t>francais</a:t>
                      </a:r>
                      <a:endParaRPr lang="en-US" sz="1200" dirty="0" smtClean="0"/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200" dirty="0" err="1" smtClean="0"/>
                        <a:t>Joue</a:t>
                      </a:r>
                      <a:r>
                        <a:rPr lang="en-US" sz="1200" dirty="0" smtClean="0"/>
                        <a:t> la  carte de transparence</a:t>
                      </a:r>
                      <a:endParaRPr lang="en-US" sz="1200" dirty="0"/>
                    </a:p>
                  </a:txBody>
                  <a:tcPr/>
                </a:tc>
              </a:tr>
              <a:tr h="6165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Jersey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Blanche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Les “trusts”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€250 milliards </a:t>
                      </a:r>
                      <a:r>
                        <a:rPr lang="en-US" sz="1200" dirty="0" err="1" smtClean="0"/>
                        <a:t>d’actifs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destinataire</a:t>
                      </a:r>
                      <a:r>
                        <a:rPr lang="en-US" sz="1200" dirty="0" smtClean="0"/>
                        <a:t> du trustee </a:t>
                      </a:r>
                      <a:r>
                        <a:rPr lang="en-US" sz="1200" dirty="0" err="1" smtClean="0"/>
                        <a:t>reste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anonyme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6165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Liechtenstein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Grise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(1 </a:t>
                      </a:r>
                      <a:r>
                        <a:rPr lang="en-US" sz="1200" dirty="0" err="1" smtClean="0"/>
                        <a:t>contrat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1200" dirty="0" smtClean="0"/>
                        <a:t> Le </a:t>
                      </a:r>
                      <a:r>
                        <a:rPr lang="en-US" sz="1200" dirty="0" err="1" smtClean="0"/>
                        <a:t>systeme</a:t>
                      </a:r>
                      <a:r>
                        <a:rPr lang="en-US" sz="1200" dirty="0" smtClean="0"/>
                        <a:t> des </a:t>
                      </a:r>
                      <a:r>
                        <a:rPr lang="en-US" sz="1200" dirty="0" err="1" smtClean="0"/>
                        <a:t>fondations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1200" dirty="0" err="1" smtClean="0"/>
                        <a:t>sociétes</a:t>
                      </a:r>
                      <a:r>
                        <a:rPr lang="en-US" sz="1200" dirty="0" smtClean="0"/>
                        <a:t> pas </a:t>
                      </a:r>
                      <a:r>
                        <a:rPr lang="en-US" sz="1200" dirty="0" err="1" smtClean="0"/>
                        <a:t>particuliers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75 000 </a:t>
                      </a:r>
                      <a:r>
                        <a:rPr lang="en-US" sz="1200" dirty="0" err="1" smtClean="0"/>
                        <a:t>fondations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Meilleur</a:t>
                      </a:r>
                      <a:r>
                        <a:rPr lang="en-US" sz="1200" dirty="0" smtClean="0"/>
                        <a:t> secret </a:t>
                      </a:r>
                      <a:r>
                        <a:rPr lang="en-US" sz="1200" dirty="0" err="1" smtClean="0"/>
                        <a:t>bancaire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qu’en</a:t>
                      </a:r>
                      <a:r>
                        <a:rPr lang="en-US" sz="1200" baseline="0" dirty="0" smtClean="0"/>
                        <a:t> Suisse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Scandale</a:t>
                      </a:r>
                      <a:r>
                        <a:rPr lang="en-US" sz="1200" dirty="0" smtClean="0"/>
                        <a:t> financier en 2008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Liste</a:t>
            </a:r>
            <a:r>
              <a:rPr lang="en-US" dirty="0" smtClean="0"/>
              <a:t> </a:t>
            </a:r>
            <a:r>
              <a:rPr lang="en-US" dirty="0" err="1" smtClean="0"/>
              <a:t>Grise</a:t>
            </a:r>
            <a:endParaRPr lang="en-US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 l="19922" t="10312" r="15625" b="18438"/>
          <a:stretch>
            <a:fillRect/>
          </a:stretch>
        </p:blipFill>
        <p:spPr bwMode="auto">
          <a:xfrm>
            <a:off x="-285784" y="1872926"/>
            <a:ext cx="7215238" cy="4985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7738246" y="6488668"/>
            <a:ext cx="12629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/>
              <a:t>2nd April 2009 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929090" y="1064485"/>
            <a:ext cx="542925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Il </a:t>
            </a:r>
            <a:r>
              <a:rPr lang="en-US" sz="1600" dirty="0" err="1" smtClean="0"/>
              <a:t>faut</a:t>
            </a:r>
            <a:r>
              <a:rPr lang="en-US" sz="1600" dirty="0" smtClean="0"/>
              <a:t> 12 accords pour passer </a:t>
            </a:r>
            <a:r>
              <a:rPr lang="en-US" sz="1600" dirty="0" err="1" smtClean="0"/>
              <a:t>sur</a:t>
            </a:r>
            <a:r>
              <a:rPr lang="en-US" sz="1600" dirty="0" smtClean="0"/>
              <a:t> la </a:t>
            </a:r>
            <a:r>
              <a:rPr lang="en-US" sz="1600" dirty="0" err="1" smtClean="0"/>
              <a:t>liste</a:t>
            </a:r>
            <a:r>
              <a:rPr lang="en-US" sz="1600" dirty="0" smtClean="0"/>
              <a:t> blanche</a:t>
            </a:r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Pays avec O </a:t>
            </a:r>
            <a:r>
              <a:rPr lang="en-US" sz="1600" dirty="0" err="1" smtClean="0"/>
              <a:t>contrat</a:t>
            </a:r>
            <a:r>
              <a:rPr lang="en-US" sz="1600" dirty="0" smtClean="0"/>
              <a:t> </a:t>
            </a:r>
            <a:r>
              <a:rPr lang="en-US" sz="1600" dirty="0" err="1" smtClean="0"/>
              <a:t>signé</a:t>
            </a:r>
            <a:r>
              <a:rPr lang="en-US" sz="1600" dirty="0" smtClean="0"/>
              <a:t> </a:t>
            </a:r>
            <a:r>
              <a:rPr lang="en-US" sz="1600" dirty="0" err="1" smtClean="0"/>
              <a:t>sont</a:t>
            </a:r>
            <a:r>
              <a:rPr lang="en-US" sz="1600" dirty="0" smtClean="0"/>
              <a:t> </a:t>
            </a:r>
            <a:r>
              <a:rPr lang="en-US" sz="1600" dirty="0" err="1" smtClean="0"/>
              <a:t>ceux</a:t>
            </a:r>
            <a:r>
              <a:rPr lang="en-US" sz="1600" dirty="0" smtClean="0"/>
              <a:t> qui </a:t>
            </a:r>
            <a:r>
              <a:rPr lang="en-US" sz="1600" dirty="0" err="1" smtClean="0"/>
              <a:t>ont</a:t>
            </a:r>
            <a:r>
              <a:rPr lang="en-US" sz="1600" dirty="0" smtClean="0"/>
              <a:t> </a:t>
            </a:r>
            <a:r>
              <a:rPr lang="en-US" sz="1600" dirty="0" err="1" smtClean="0"/>
              <a:t>annoncés</a:t>
            </a:r>
            <a:r>
              <a:rPr lang="en-US" sz="1600" dirty="0" smtClean="0"/>
              <a:t> la 			</a:t>
            </a:r>
            <a:r>
              <a:rPr lang="en-US" sz="1600" dirty="0" err="1" smtClean="0"/>
              <a:t>semaine</a:t>
            </a:r>
            <a:r>
              <a:rPr lang="en-US" sz="1600" dirty="0" smtClean="0"/>
              <a:t> </a:t>
            </a:r>
            <a:r>
              <a:rPr lang="en-US" sz="1600" dirty="0" err="1" smtClean="0"/>
              <a:t>avant</a:t>
            </a:r>
            <a:r>
              <a:rPr lang="en-US" sz="1600" dirty="0" smtClean="0"/>
              <a:t> le début du 			G20 </a:t>
            </a:r>
            <a:r>
              <a:rPr lang="en-US" sz="1600" dirty="0" err="1" smtClean="0"/>
              <a:t>qu’ils</a:t>
            </a:r>
            <a:r>
              <a:rPr lang="en-US" sz="1600" dirty="0" smtClean="0"/>
              <a:t> </a:t>
            </a:r>
            <a:r>
              <a:rPr lang="en-US" sz="1600" dirty="0" err="1" smtClean="0"/>
              <a:t>prendraient</a:t>
            </a:r>
            <a:r>
              <a:rPr lang="en-US" sz="1600" dirty="0" smtClean="0"/>
              <a:t> des 			 </a:t>
            </a:r>
            <a:r>
              <a:rPr lang="en-US" sz="1600" dirty="0" err="1" smtClean="0"/>
              <a:t>mesures</a:t>
            </a:r>
            <a:r>
              <a:rPr lang="en-US" sz="1600" dirty="0" smtClean="0"/>
              <a:t> de </a:t>
            </a:r>
            <a:r>
              <a:rPr lang="en-US" sz="1600" dirty="0" err="1" smtClean="0"/>
              <a:t>coopération</a:t>
            </a:r>
            <a:endParaRPr lang="en-US" sz="1600" dirty="0" smtClean="0"/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r>
              <a:rPr lang="en-US" sz="1600" dirty="0" smtClean="0">
                <a:sym typeface="Wingdings" pitchFamily="2" charset="2"/>
              </a:rPr>
              <a:t>			 </a:t>
            </a:r>
            <a:r>
              <a:rPr lang="en-US" sz="1600" dirty="0" err="1" smtClean="0">
                <a:sym typeface="Wingdings" pitchFamily="2" charset="2"/>
              </a:rPr>
              <a:t>ce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sont</a:t>
            </a:r>
            <a:r>
              <a:rPr lang="en-US" sz="1600" dirty="0" smtClean="0">
                <a:sym typeface="Wingdings" pitchFamily="2" charset="2"/>
              </a:rPr>
              <a:t> les 				</a:t>
            </a:r>
            <a:r>
              <a:rPr lang="en-US" sz="1600" dirty="0" err="1" smtClean="0">
                <a:sym typeface="Wingdings" pitchFamily="2" charset="2"/>
              </a:rPr>
              <a:t>traditionnels</a:t>
            </a:r>
            <a:r>
              <a:rPr lang="en-US" sz="1600" dirty="0" smtClean="0">
                <a:sym typeface="Wingdings" pitchFamily="2" charset="2"/>
              </a:rPr>
              <a:t> “</a:t>
            </a:r>
            <a:r>
              <a:rPr lang="en-US" sz="1600" dirty="0" err="1" smtClean="0">
                <a:sym typeface="Wingdings" pitchFamily="2" charset="2"/>
              </a:rPr>
              <a:t>liste</a:t>
            </a:r>
            <a:r>
              <a:rPr lang="en-US" sz="1600" dirty="0" smtClean="0">
                <a:sym typeface="Wingdings" pitchFamily="2" charset="2"/>
              </a:rPr>
              <a:t> noire”</a:t>
            </a:r>
            <a:endParaRPr lang="en-US" sz="1600" dirty="0" smtClean="0"/>
          </a:p>
          <a:p>
            <a:pPr lvl="6">
              <a:buFont typeface="Arial" pitchFamily="34" charset="0"/>
              <a:buChar char="•"/>
            </a:pPr>
            <a:endParaRPr lang="en-US" sz="1600" dirty="0" smtClean="0"/>
          </a:p>
          <a:p>
            <a:pPr lvl="6">
              <a:buFont typeface="Arial" pitchFamily="34" charset="0"/>
              <a:buChar char="•"/>
            </a:pPr>
            <a:endParaRPr lang="en-US" sz="1600" dirty="0" smtClean="0"/>
          </a:p>
          <a:p>
            <a:pPr lvl="6">
              <a:buFont typeface="Arial" pitchFamily="34" charset="0"/>
              <a:buChar char="•"/>
            </a:pPr>
            <a:endParaRPr lang="en-US" sz="1600" dirty="0" smtClean="0"/>
          </a:p>
          <a:p>
            <a:pPr lvl="6">
              <a:buFont typeface="Arial" pitchFamily="34" charset="0"/>
              <a:buChar char="•"/>
            </a:pPr>
            <a:endParaRPr lang="en-US" sz="1600" dirty="0" smtClean="0"/>
          </a:p>
          <a:p>
            <a:pPr lvl="6">
              <a:buFont typeface="Arial" pitchFamily="34" charset="0"/>
              <a:buChar char="•"/>
            </a:pPr>
            <a:endParaRPr lang="en-US" sz="1600" dirty="0" smtClean="0"/>
          </a:p>
          <a:p>
            <a:pPr lvl="6"/>
            <a:endParaRPr lang="en-US" sz="1600" dirty="0" smtClean="0"/>
          </a:p>
          <a:p>
            <a:pPr lvl="6"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1600" dirty="0" err="1" smtClean="0"/>
              <a:t>Vont-ils</a:t>
            </a:r>
            <a:r>
              <a:rPr lang="en-US" sz="1600" dirty="0" smtClean="0"/>
              <a:t> </a:t>
            </a:r>
            <a:r>
              <a:rPr lang="en-US" sz="1600" dirty="0" err="1" smtClean="0"/>
              <a:t>vraiment</a:t>
            </a:r>
            <a:r>
              <a:rPr lang="en-US" sz="1600" dirty="0" smtClean="0"/>
              <a:t> </a:t>
            </a:r>
            <a:r>
              <a:rPr lang="en-US" sz="1600" dirty="0" err="1" smtClean="0"/>
              <a:t>coopérer</a:t>
            </a:r>
            <a:r>
              <a:rPr lang="en-US" sz="1600" dirty="0" smtClean="0"/>
              <a:t>?</a:t>
            </a:r>
          </a:p>
          <a:p>
            <a:pPr lvl="6"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1600" dirty="0" err="1" smtClean="0"/>
              <a:t>Combien</a:t>
            </a:r>
            <a:r>
              <a:rPr lang="en-US" sz="1600" dirty="0" smtClean="0"/>
              <a:t> </a:t>
            </a:r>
            <a:r>
              <a:rPr lang="en-US" sz="1600" dirty="0" err="1" smtClean="0"/>
              <a:t>disparaitront</a:t>
            </a:r>
            <a:r>
              <a:rPr lang="en-US" sz="1600" dirty="0" smtClean="0"/>
              <a:t>?</a:t>
            </a:r>
          </a:p>
          <a:p>
            <a:pPr lvl="6">
              <a:buFont typeface="Arial" pitchFamily="34" charset="0"/>
              <a:buChar char="•"/>
            </a:pPr>
            <a:endParaRPr lang="en-US" sz="1600" b="1" dirty="0" smtClean="0"/>
          </a:p>
          <a:p>
            <a:pPr lvl="6"/>
            <a:r>
              <a:rPr lang="en-US" sz="1600" b="1" dirty="0" smtClean="0">
                <a:sym typeface="Wingdings" pitchFamily="2" charset="2"/>
              </a:rPr>
              <a:t> </a:t>
            </a:r>
            <a:r>
              <a:rPr lang="en-US" sz="1600" b="1" dirty="0" err="1" smtClean="0">
                <a:sym typeface="Wingdings" pitchFamily="2" charset="2"/>
              </a:rPr>
              <a:t>Attendre</a:t>
            </a:r>
            <a:r>
              <a:rPr lang="en-US" sz="1600" b="1" dirty="0" smtClean="0">
                <a:sym typeface="Wingdings" pitchFamily="2" charset="2"/>
              </a:rPr>
              <a:t> </a:t>
            </a:r>
            <a:r>
              <a:rPr lang="en-US" sz="1600" b="1" dirty="0" err="1" smtClean="0">
                <a:sym typeface="Wingdings" pitchFamily="2" charset="2"/>
              </a:rPr>
              <a:t>mai</a:t>
            </a:r>
            <a:r>
              <a:rPr lang="en-US" sz="1600" b="1" dirty="0" smtClean="0">
                <a:sym typeface="Wingdings" pitchFamily="2" charset="2"/>
              </a:rPr>
              <a:t> 2010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Liste</a:t>
            </a:r>
            <a:r>
              <a:rPr lang="en-US" dirty="0" smtClean="0"/>
              <a:t> Noire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22204" t="80625" r="17105" b="4375"/>
          <a:stretch>
            <a:fillRect/>
          </a:stretch>
        </p:blipFill>
        <p:spPr bwMode="auto">
          <a:xfrm>
            <a:off x="214282" y="4714884"/>
            <a:ext cx="878687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www.rue89.com/files/imagecache/asset_wizard_width/files/ArnaudAubron/2009_04_02_Tox_paradis_fiscau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142852"/>
            <a:ext cx="3991598" cy="4076526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7500958" y="6357958"/>
            <a:ext cx="12629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/>
              <a:t>2nd April 2009 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571472" y="1980191"/>
            <a:ext cx="342902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4 pays ??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Moyen</a:t>
            </a:r>
            <a:r>
              <a:rPr lang="en-US" sz="1600" dirty="0" smtClean="0">
                <a:sym typeface="Wingdings" pitchFamily="2" charset="2"/>
              </a:rPr>
              <a:t> de </a:t>
            </a:r>
            <a:r>
              <a:rPr lang="en-US" sz="1600" dirty="0" err="1" smtClean="0">
                <a:sym typeface="Wingdings" pitchFamily="2" charset="2"/>
              </a:rPr>
              <a:t>pression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efficace</a:t>
            </a:r>
            <a:endParaRPr lang="en-US" sz="1600" dirty="0" smtClean="0">
              <a:sym typeface="Wingdings" pitchFamily="2" charset="2"/>
            </a:endParaRPr>
          </a:p>
          <a:p>
            <a:endParaRPr lang="en-US" sz="1600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r>
              <a:rPr lang="en-US" sz="1600" dirty="0" smtClean="0"/>
              <a:t> 1 </a:t>
            </a:r>
            <a:r>
              <a:rPr lang="en-US" sz="1600" dirty="0" err="1" smtClean="0"/>
              <a:t>semaine</a:t>
            </a:r>
            <a:r>
              <a:rPr lang="en-US" sz="1600" dirty="0" smtClean="0"/>
              <a:t> après la publication, </a:t>
            </a:r>
            <a:r>
              <a:rPr lang="en-US" sz="1600" dirty="0" err="1" smtClean="0"/>
              <a:t>ils</a:t>
            </a:r>
            <a:r>
              <a:rPr lang="en-US" sz="1600" dirty="0" smtClean="0"/>
              <a:t> </a:t>
            </a:r>
            <a:r>
              <a:rPr lang="en-US" sz="1600" dirty="0" err="1" smtClean="0"/>
              <a:t>ont</a:t>
            </a:r>
            <a:r>
              <a:rPr lang="en-US" sz="1600" dirty="0" smtClean="0"/>
              <a:t> </a:t>
            </a:r>
            <a:r>
              <a:rPr lang="en-US" sz="1600" dirty="0" err="1" smtClean="0"/>
              <a:t>été</a:t>
            </a:r>
            <a:r>
              <a:rPr lang="en-US" sz="1600" dirty="0" smtClean="0"/>
              <a:t> </a:t>
            </a:r>
            <a:r>
              <a:rPr lang="en-US" sz="1600" dirty="0" err="1" smtClean="0"/>
              <a:t>transférés</a:t>
            </a:r>
            <a:r>
              <a:rPr lang="en-US" sz="1600" dirty="0" smtClean="0"/>
              <a:t>  </a:t>
            </a:r>
            <a:r>
              <a:rPr lang="en-US" sz="1600" dirty="0" err="1" smtClean="0"/>
              <a:t>vers</a:t>
            </a:r>
            <a:r>
              <a:rPr lang="en-US" sz="1600" dirty="0" smtClean="0"/>
              <a:t> la </a:t>
            </a:r>
            <a:r>
              <a:rPr lang="en-US" sz="1600" dirty="0" err="1" smtClean="0"/>
              <a:t>liste</a:t>
            </a:r>
            <a:r>
              <a:rPr lang="en-US" sz="1600" dirty="0" smtClean="0"/>
              <a:t> </a:t>
            </a:r>
            <a:r>
              <a:rPr lang="en-US" sz="1600" dirty="0" err="1" smtClean="0"/>
              <a:t>grise</a:t>
            </a:r>
            <a:endParaRPr lang="en-US" sz="1600" dirty="0" smtClean="0"/>
          </a:p>
          <a:p>
            <a:pPr>
              <a:buFont typeface="Arial" pitchFamily="34" charset="0"/>
              <a:buChar char="•"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Plus de “</a:t>
            </a:r>
            <a:r>
              <a:rPr lang="en-US" dirty="0" err="1" smtClean="0"/>
              <a:t>liste</a:t>
            </a:r>
            <a:r>
              <a:rPr lang="en-US" dirty="0" smtClean="0"/>
              <a:t> noire”?</a:t>
            </a:r>
            <a:endParaRPr lang="en-US" dirty="0"/>
          </a:p>
        </p:txBody>
      </p:sp>
      <p:pic>
        <p:nvPicPr>
          <p:cNvPr id="4" name="Picture 2" descr="http://img.over-blog.com/300x376/2/21/38/31/paradisFiscaux.jpg"/>
          <p:cNvPicPr>
            <a:picLocks noChangeAspect="1" noChangeArrowheads="1"/>
          </p:cNvPicPr>
          <p:nvPr/>
        </p:nvPicPr>
        <p:blipFill>
          <a:blip r:embed="rId2" cstate="print"/>
          <a:srcRect t="2342" r="1754" b="2790"/>
          <a:stretch>
            <a:fillRect/>
          </a:stretch>
        </p:blipFill>
        <p:spPr bwMode="auto">
          <a:xfrm>
            <a:off x="2571737" y="1785926"/>
            <a:ext cx="4177001" cy="5072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Mon </a:t>
            </a:r>
            <a:r>
              <a:rPr lang="en-US" dirty="0" err="1" smtClean="0"/>
              <a:t>compte</a:t>
            </a:r>
            <a:r>
              <a:rPr lang="en-US" dirty="0" smtClean="0"/>
              <a:t> en </a:t>
            </a:r>
            <a:r>
              <a:rPr lang="en-US" dirty="0" err="1" smtClean="0"/>
              <a:t>banque</a:t>
            </a:r>
            <a:r>
              <a:rPr lang="en-US" dirty="0" smtClean="0"/>
              <a:t> </a:t>
            </a:r>
            <a:r>
              <a:rPr lang="en-US" dirty="0" err="1" smtClean="0"/>
              <a:t>Luxembourgeois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54590"/>
            <a:ext cx="8229600" cy="438912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800" dirty="0" err="1" smtClean="0"/>
              <a:t>Ouvert</a:t>
            </a:r>
            <a:r>
              <a:rPr lang="en-US" sz="1800" dirty="0" smtClean="0"/>
              <a:t> en </a:t>
            </a:r>
            <a:r>
              <a:rPr lang="en-US" sz="1800" dirty="0" err="1" smtClean="0"/>
              <a:t>moins</a:t>
            </a:r>
            <a:r>
              <a:rPr lang="en-US" sz="1800" dirty="0" smtClean="0"/>
              <a:t> d’1h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/>
              <a:t>Pas </a:t>
            </a:r>
            <a:r>
              <a:rPr lang="en-US" sz="1800" dirty="0" err="1" smtClean="0"/>
              <a:t>d’envoi</a:t>
            </a:r>
            <a:r>
              <a:rPr lang="en-US" sz="1800" dirty="0" smtClean="0"/>
              <a:t> de </a:t>
            </a:r>
            <a:r>
              <a:rPr lang="en-US" sz="1800" dirty="0" err="1" smtClean="0"/>
              <a:t>relevé</a:t>
            </a:r>
            <a:r>
              <a:rPr lang="en-US" sz="1800" dirty="0" smtClean="0"/>
              <a:t> </a:t>
            </a:r>
            <a:r>
              <a:rPr lang="en-US" sz="1800" dirty="0" err="1" smtClean="0"/>
              <a:t>bancaire</a:t>
            </a:r>
            <a:r>
              <a:rPr lang="en-US" sz="1800" dirty="0" smtClean="0"/>
              <a:t> à domicile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err="1" smtClean="0">
                <a:sym typeface="Wingdings" pitchFamily="2" charset="2"/>
              </a:rPr>
              <a:t>Accepte</a:t>
            </a:r>
            <a:r>
              <a:rPr lang="en-US" sz="1800" dirty="0" smtClean="0">
                <a:sym typeface="Wingdings" pitchFamily="2" charset="2"/>
              </a:rPr>
              <a:t> le cash sans </a:t>
            </a:r>
            <a:r>
              <a:rPr lang="en-US" sz="1800" dirty="0" err="1" smtClean="0">
                <a:sym typeface="Wingdings" pitchFamily="2" charset="2"/>
              </a:rPr>
              <a:t>limite</a:t>
            </a:r>
            <a:r>
              <a:rPr lang="en-US" sz="1800" dirty="0" smtClean="0">
                <a:sym typeface="Wingdings" pitchFamily="2" charset="2"/>
              </a:rPr>
              <a:t> </a:t>
            </a:r>
            <a:r>
              <a:rPr lang="en-US" sz="1800" dirty="0" err="1" smtClean="0">
                <a:sym typeface="Wingdings" pitchFamily="2" charset="2"/>
              </a:rPr>
              <a:t>mais</a:t>
            </a:r>
            <a:r>
              <a:rPr lang="en-US" sz="1800" dirty="0" smtClean="0">
                <a:sym typeface="Wingdings" pitchFamily="2" charset="2"/>
              </a:rPr>
              <a:t> </a:t>
            </a:r>
            <a:r>
              <a:rPr lang="en-US" sz="1800" dirty="0" err="1" smtClean="0">
                <a:sym typeface="Wingdings" pitchFamily="2" charset="2"/>
              </a:rPr>
              <a:t>il</a:t>
            </a:r>
            <a:r>
              <a:rPr lang="en-US" sz="1800" dirty="0" smtClean="0">
                <a:sym typeface="Wingdings" pitchFamily="2" charset="2"/>
              </a:rPr>
              <a:t> </a:t>
            </a:r>
            <a:r>
              <a:rPr lang="en-US" sz="1800" dirty="0" err="1" smtClean="0">
                <a:sym typeface="Wingdings" pitchFamily="2" charset="2"/>
              </a:rPr>
              <a:t>faut</a:t>
            </a:r>
            <a:r>
              <a:rPr lang="en-US" sz="1800" dirty="0" smtClean="0">
                <a:sym typeface="Wingdings" pitchFamily="2" charset="2"/>
              </a:rPr>
              <a:t> se </a:t>
            </a:r>
          </a:p>
          <a:p>
            <a:pPr>
              <a:buNone/>
            </a:pPr>
            <a:r>
              <a:rPr lang="en-US" sz="1800" dirty="0" smtClean="0">
                <a:sym typeface="Wingdings" pitchFamily="2" charset="2"/>
              </a:rPr>
              <a:t>	</a:t>
            </a:r>
            <a:r>
              <a:rPr lang="en-US" sz="1800" dirty="0" err="1" smtClean="0">
                <a:sym typeface="Wingdings" pitchFamily="2" charset="2"/>
              </a:rPr>
              <a:t>débrouiller</a:t>
            </a:r>
            <a:r>
              <a:rPr lang="en-US" sz="1800" dirty="0" smtClean="0">
                <a:sym typeface="Wingdings" pitchFamily="2" charset="2"/>
              </a:rPr>
              <a:t> pour </a:t>
            </a:r>
            <a:r>
              <a:rPr lang="en-US" sz="1800" dirty="0" err="1" smtClean="0">
                <a:sym typeface="Wingdings" pitchFamily="2" charset="2"/>
              </a:rPr>
              <a:t>l’acheminement</a:t>
            </a:r>
            <a:endParaRPr lang="en-US" sz="1800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err="1" smtClean="0">
                <a:sym typeface="Wingdings" pitchFamily="2" charset="2"/>
              </a:rPr>
              <a:t>L’ouverture</a:t>
            </a:r>
            <a:r>
              <a:rPr lang="en-US" sz="1800" dirty="0" smtClean="0">
                <a:sym typeface="Wingdings" pitchFamily="2" charset="2"/>
              </a:rPr>
              <a:t> d’un </a:t>
            </a:r>
            <a:r>
              <a:rPr lang="en-US" sz="1800" dirty="0" err="1" smtClean="0">
                <a:sym typeface="Wingdings" pitchFamily="2" charset="2"/>
              </a:rPr>
              <a:t>compte</a:t>
            </a:r>
            <a:r>
              <a:rPr lang="en-US" sz="1800" dirty="0" smtClean="0">
                <a:sym typeface="Wingdings" pitchFamily="2" charset="2"/>
              </a:rPr>
              <a:t> </a:t>
            </a:r>
            <a:r>
              <a:rPr lang="en-US" sz="1800" dirty="0" err="1" smtClean="0">
                <a:sym typeface="Wingdings" pitchFamily="2" charset="2"/>
              </a:rPr>
              <a:t>anonyme</a:t>
            </a:r>
            <a:r>
              <a:rPr lang="en-US" sz="1800" dirty="0" smtClean="0">
                <a:sym typeface="Wingdings" pitchFamily="2" charset="2"/>
              </a:rPr>
              <a:t> possible à </a:t>
            </a:r>
            <a:r>
              <a:rPr lang="en-US" sz="1800" dirty="0" err="1" smtClean="0">
                <a:sym typeface="Wingdings" pitchFamily="2" charset="2"/>
              </a:rPr>
              <a:t>partir</a:t>
            </a:r>
            <a:r>
              <a:rPr lang="en-US" sz="1800" dirty="0" smtClean="0">
                <a:sym typeface="Wingdings" pitchFamily="2" charset="2"/>
              </a:rPr>
              <a:t> de 150 000€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b="1" u="sng" dirty="0" err="1" smtClean="0"/>
              <a:t>Précautions</a:t>
            </a:r>
            <a:r>
              <a:rPr lang="en-US" sz="1800" b="1" u="sng" dirty="0" smtClean="0"/>
              <a:t>:</a:t>
            </a:r>
          </a:p>
          <a:p>
            <a:r>
              <a:rPr lang="en-US" sz="1800" dirty="0" smtClean="0"/>
              <a:t>Pas de communication via email </a:t>
            </a:r>
            <a:r>
              <a:rPr lang="en-US" sz="1800" dirty="0" smtClean="0">
                <a:sym typeface="Wingdings" pitchFamily="2" charset="2"/>
              </a:rPr>
              <a:t> telephone</a:t>
            </a:r>
          </a:p>
          <a:p>
            <a:r>
              <a:rPr lang="en-US" sz="1800" dirty="0" smtClean="0">
                <a:sym typeface="Wingdings" pitchFamily="2" charset="2"/>
              </a:rPr>
              <a:t>Ne </a:t>
            </a:r>
            <a:r>
              <a:rPr lang="en-US" sz="1800" dirty="0" err="1" smtClean="0">
                <a:sym typeface="Wingdings" pitchFamily="2" charset="2"/>
              </a:rPr>
              <a:t>jamais</a:t>
            </a:r>
            <a:r>
              <a:rPr lang="en-US" sz="1800" dirty="0" smtClean="0">
                <a:sym typeface="Wingdings" pitchFamily="2" charset="2"/>
              </a:rPr>
              <a:t> </a:t>
            </a:r>
            <a:r>
              <a:rPr lang="en-US" sz="1800" dirty="0" err="1" smtClean="0">
                <a:sym typeface="Wingdings" pitchFamily="2" charset="2"/>
              </a:rPr>
              <a:t>effectuer</a:t>
            </a:r>
            <a:r>
              <a:rPr lang="en-US" sz="1800" dirty="0" smtClean="0">
                <a:sym typeface="Wingdings" pitchFamily="2" charset="2"/>
              </a:rPr>
              <a:t> de </a:t>
            </a:r>
            <a:r>
              <a:rPr lang="en-US" sz="1800" dirty="0" err="1" smtClean="0">
                <a:sym typeface="Wingdings" pitchFamily="2" charset="2"/>
              </a:rPr>
              <a:t>virement</a:t>
            </a:r>
            <a:r>
              <a:rPr lang="en-US" sz="1800" dirty="0" smtClean="0">
                <a:sym typeface="Wingdings" pitchFamily="2" charset="2"/>
              </a:rPr>
              <a:t> </a:t>
            </a:r>
            <a:r>
              <a:rPr lang="en-US" sz="1800" dirty="0" err="1" smtClean="0">
                <a:sym typeface="Wingdings" pitchFamily="2" charset="2"/>
              </a:rPr>
              <a:t>depuis</a:t>
            </a:r>
            <a:r>
              <a:rPr lang="en-US" sz="1800" dirty="0" smtClean="0">
                <a:sym typeface="Wingdings" pitchFamily="2" charset="2"/>
              </a:rPr>
              <a:t> la France</a:t>
            </a:r>
          </a:p>
          <a:p>
            <a:r>
              <a:rPr lang="en-US" sz="1800" dirty="0" smtClean="0">
                <a:sym typeface="Wingdings" pitchFamily="2" charset="2"/>
              </a:rPr>
              <a:t>Le personnel </a:t>
            </a:r>
            <a:r>
              <a:rPr lang="en-US" sz="1800" dirty="0" err="1" smtClean="0">
                <a:sym typeface="Wingdings" pitchFamily="2" charset="2"/>
              </a:rPr>
              <a:t>n’a</a:t>
            </a:r>
            <a:r>
              <a:rPr lang="en-US" sz="1800" dirty="0" smtClean="0">
                <a:sym typeface="Wingdings" pitchFamily="2" charset="2"/>
              </a:rPr>
              <a:t> access </a:t>
            </a:r>
            <a:r>
              <a:rPr lang="en-US" sz="1800" dirty="0" err="1" smtClean="0">
                <a:sym typeface="Wingdings" pitchFamily="2" charset="2"/>
              </a:rPr>
              <a:t>qu’au</a:t>
            </a:r>
            <a:r>
              <a:rPr lang="en-US" sz="1800" dirty="0" smtClean="0">
                <a:sym typeface="Wingdings" pitchFamily="2" charset="2"/>
              </a:rPr>
              <a:t> </a:t>
            </a:r>
            <a:r>
              <a:rPr lang="en-US" sz="1800" dirty="0" err="1" smtClean="0">
                <a:sym typeface="Wingdings" pitchFamily="2" charset="2"/>
              </a:rPr>
              <a:t>numero</a:t>
            </a:r>
            <a:r>
              <a:rPr lang="en-US" sz="1800" dirty="0" smtClean="0">
                <a:sym typeface="Wingdings" pitchFamily="2" charset="2"/>
              </a:rPr>
              <a:t> du </a:t>
            </a:r>
            <a:r>
              <a:rPr lang="en-US" sz="1800" dirty="0" err="1" smtClean="0">
                <a:sym typeface="Wingdings" pitchFamily="2" charset="2"/>
              </a:rPr>
              <a:t>compte</a:t>
            </a:r>
            <a:r>
              <a:rPr lang="en-US" sz="1800" dirty="0" smtClean="0">
                <a:sym typeface="Wingdings" pitchFamily="2" charset="2"/>
              </a:rPr>
              <a:t>. </a:t>
            </a:r>
            <a:r>
              <a:rPr lang="en-US" sz="1800" dirty="0" err="1" smtClean="0">
                <a:sym typeface="Wingdings" pitchFamily="2" charset="2"/>
              </a:rPr>
              <a:t>Noms</a:t>
            </a:r>
            <a:r>
              <a:rPr lang="en-US" sz="1800" dirty="0" smtClean="0">
                <a:sym typeface="Wingdings" pitchFamily="2" charset="2"/>
              </a:rPr>
              <a:t> </a:t>
            </a:r>
            <a:r>
              <a:rPr lang="en-US" sz="1800" dirty="0" err="1" smtClean="0">
                <a:sym typeface="Wingdings" pitchFamily="2" charset="2"/>
              </a:rPr>
              <a:t>conservés</a:t>
            </a:r>
            <a:r>
              <a:rPr lang="en-US" sz="1800" dirty="0" smtClean="0">
                <a:sym typeface="Wingdings" pitchFamily="2" charset="2"/>
              </a:rPr>
              <a:t> par </a:t>
            </a:r>
            <a:r>
              <a:rPr lang="en-US" sz="1800" dirty="0" err="1" smtClean="0">
                <a:sym typeface="Wingdings" pitchFamily="2" charset="2"/>
              </a:rPr>
              <a:t>ecrit</a:t>
            </a:r>
            <a:r>
              <a:rPr lang="en-US" sz="1800" dirty="0" smtClean="0">
                <a:sym typeface="Wingdings" pitchFamily="2" charset="2"/>
              </a:rPr>
              <a:t> </a:t>
            </a:r>
            <a:r>
              <a:rPr lang="en-US" sz="1800" dirty="0" err="1" smtClean="0">
                <a:sym typeface="Wingdings" pitchFamily="2" charset="2"/>
              </a:rPr>
              <a:t>dans</a:t>
            </a:r>
            <a:r>
              <a:rPr lang="en-US" sz="1800" dirty="0" smtClean="0">
                <a:sym typeface="Wingdings" pitchFamily="2" charset="2"/>
              </a:rPr>
              <a:t> un </a:t>
            </a:r>
            <a:r>
              <a:rPr lang="en-US" sz="1800" dirty="0" err="1" smtClean="0">
                <a:sym typeface="Wingdings" pitchFamily="2" charset="2"/>
              </a:rPr>
              <a:t>endroit</a:t>
            </a:r>
            <a:r>
              <a:rPr lang="en-US" sz="1800" dirty="0" smtClean="0">
                <a:sym typeface="Wingdings" pitchFamily="2" charset="2"/>
              </a:rPr>
              <a:t> </a:t>
            </a:r>
            <a:r>
              <a:rPr lang="en-US" sz="1800" dirty="0" err="1" smtClean="0">
                <a:sym typeface="Wingdings" pitchFamily="2" charset="2"/>
              </a:rPr>
              <a:t>hautement</a:t>
            </a:r>
            <a:r>
              <a:rPr lang="en-US" sz="1800" dirty="0" smtClean="0">
                <a:sym typeface="Wingdings" pitchFamily="2" charset="2"/>
              </a:rPr>
              <a:t> </a:t>
            </a:r>
            <a:r>
              <a:rPr lang="en-US" sz="1800" dirty="0" err="1" smtClean="0">
                <a:sym typeface="Wingdings" pitchFamily="2" charset="2"/>
              </a:rPr>
              <a:t>sécurisé</a:t>
            </a:r>
            <a:endParaRPr lang="en-US" sz="1800" dirty="0" smtClean="0">
              <a:sym typeface="Wingdings" pitchFamily="2" charset="2"/>
            </a:endParaRPr>
          </a:p>
          <a:p>
            <a:endParaRPr lang="en-US" sz="2400" dirty="0"/>
          </a:p>
        </p:txBody>
      </p:sp>
      <p:pic>
        <p:nvPicPr>
          <p:cNvPr id="12290" name="Picture 2" descr="http://www.tsr.ch/xobix_media/images/tsr/2009/swisstxt20090708_10931139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1334974"/>
            <a:ext cx="3341711" cy="1879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sz="4400" dirty="0" smtClean="0"/>
              <a:t>G20 &amp; Lutte contre les paradis fiscaux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89120"/>
          </a:xfrm>
        </p:spPr>
        <p:txBody>
          <a:bodyPr>
            <a:normAutofit/>
          </a:bodyPr>
          <a:lstStyle/>
          <a:p>
            <a:r>
              <a:rPr lang="fr-FR" sz="1800" dirty="0" smtClean="0"/>
              <a:t>A l'issue du G20, les participants s'étaient engagés à </a:t>
            </a:r>
            <a:r>
              <a:rPr lang="fr-FR" sz="1800" i="1" dirty="0" smtClean="0"/>
              <a:t>"agir"</a:t>
            </a:r>
            <a:r>
              <a:rPr lang="fr-FR" sz="1800" dirty="0" smtClean="0"/>
              <a:t> contre les paradis fiscaux, laissant le soin à l'OCDE de publier la « liste noire »</a:t>
            </a:r>
          </a:p>
          <a:p>
            <a:endParaRPr lang="fr-FR" sz="1800" dirty="0" smtClean="0"/>
          </a:p>
          <a:p>
            <a:r>
              <a:rPr lang="fr-FR" sz="1800" dirty="0" smtClean="0"/>
              <a:t>La lutte contre les paradis </a:t>
            </a:r>
          </a:p>
          <a:p>
            <a:pPr>
              <a:buNone/>
            </a:pPr>
            <a:r>
              <a:rPr lang="fr-FR" sz="1800" dirty="0" smtClean="0"/>
              <a:t>fiscaux est un des chevaux de </a:t>
            </a:r>
          </a:p>
          <a:p>
            <a:pPr>
              <a:buNone/>
            </a:pPr>
            <a:r>
              <a:rPr lang="fr-FR" sz="1800" dirty="0" smtClean="0"/>
              <a:t>bataille du G20, de la France </a:t>
            </a:r>
          </a:p>
          <a:p>
            <a:pPr>
              <a:buNone/>
            </a:pPr>
            <a:r>
              <a:rPr lang="fr-FR" sz="1800" dirty="0" smtClean="0"/>
              <a:t>et l'Allemagne en particulier.</a:t>
            </a:r>
            <a:br>
              <a:rPr lang="fr-FR" sz="1800" dirty="0" smtClean="0"/>
            </a:br>
            <a:endParaRPr lang="en-US" sz="1800" dirty="0"/>
          </a:p>
        </p:txBody>
      </p:sp>
      <p:pic>
        <p:nvPicPr>
          <p:cNvPr id="4" name="Picture 2" descr="http://1.bp.blogspot.com/_VTPJxr3UPl8/SQG97ysW0XI/AAAAAAAAAbM/JN9whWiSj68/s400/Sans+tit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2581290"/>
            <a:ext cx="5167322" cy="41338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Lutte</a:t>
            </a:r>
            <a:r>
              <a:rPr lang="en-US" dirty="0" smtClean="0"/>
              <a:t> </a:t>
            </a:r>
            <a:r>
              <a:rPr lang="en-US" dirty="0" err="1" smtClean="0"/>
              <a:t>Nationale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97466"/>
            <a:ext cx="8229600" cy="4389120"/>
          </a:xfrm>
        </p:spPr>
        <p:txBody>
          <a:bodyPr/>
          <a:lstStyle/>
          <a:p>
            <a:r>
              <a:rPr lang="en-US" sz="2000" dirty="0" smtClean="0"/>
              <a:t>La </a:t>
            </a:r>
            <a:r>
              <a:rPr lang="en-US" sz="2000" dirty="0" err="1" smtClean="0"/>
              <a:t>liste</a:t>
            </a:r>
            <a:r>
              <a:rPr lang="en-US" sz="2000" dirty="0" smtClean="0"/>
              <a:t> des 3000 </a:t>
            </a:r>
            <a:r>
              <a:rPr lang="en-US" sz="2000" dirty="0" err="1" smtClean="0"/>
              <a:t>contribuables</a:t>
            </a:r>
            <a:r>
              <a:rPr lang="en-US" sz="2000" dirty="0" smtClean="0"/>
              <a:t> </a:t>
            </a:r>
            <a:r>
              <a:rPr lang="en-US" sz="2000" dirty="0" err="1" smtClean="0"/>
              <a:t>évadés</a:t>
            </a:r>
            <a:r>
              <a:rPr lang="en-US" sz="2000" dirty="0" smtClean="0"/>
              <a:t> en Suisse</a:t>
            </a:r>
          </a:p>
          <a:p>
            <a:pPr>
              <a:buFont typeface="Wingdings" pitchFamily="2" charset="2"/>
              <a:buChar char="à"/>
            </a:pPr>
            <a:endParaRPr lang="en-US" sz="2000" dirty="0" smtClean="0">
              <a:sym typeface="Wingdings" pitchFamily="2" charset="2"/>
            </a:endParaRPr>
          </a:p>
          <a:p>
            <a:r>
              <a:rPr lang="en-US" sz="2000" dirty="0" smtClean="0">
                <a:sym typeface="Wingdings" pitchFamily="2" charset="2"/>
              </a:rPr>
              <a:t>Cellule de </a:t>
            </a:r>
            <a:r>
              <a:rPr lang="en-US" sz="2000" dirty="0" err="1" smtClean="0">
                <a:sym typeface="Wingdings" pitchFamily="2" charset="2"/>
              </a:rPr>
              <a:t>dégrisement</a:t>
            </a:r>
            <a:r>
              <a:rPr lang="en-US" sz="2000" dirty="0" smtClean="0">
                <a:sym typeface="Wingdings" pitchFamily="2" charset="2"/>
              </a:rPr>
              <a:t> pour inciter les </a:t>
            </a:r>
            <a:r>
              <a:rPr lang="en-US" sz="2000" dirty="0" err="1" smtClean="0">
                <a:sym typeface="Wingdings" pitchFamily="2" charset="2"/>
              </a:rPr>
              <a:t>fraudeurs</a:t>
            </a:r>
            <a:r>
              <a:rPr lang="en-US" sz="2000" dirty="0" smtClean="0">
                <a:sym typeface="Wingdings" pitchFamily="2" charset="2"/>
              </a:rPr>
              <a:t> </a:t>
            </a:r>
          </a:p>
          <a:p>
            <a:pPr>
              <a:buNone/>
            </a:pPr>
            <a:r>
              <a:rPr lang="en-US" sz="2000" dirty="0" smtClean="0">
                <a:sym typeface="Wingdings" pitchFamily="2" charset="2"/>
              </a:rPr>
              <a:t>à faire le premier pas.</a:t>
            </a:r>
          </a:p>
          <a:p>
            <a:pPr>
              <a:buNone/>
            </a:pPr>
            <a:endParaRPr lang="en-US" sz="20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err="1" smtClean="0">
                <a:sym typeface="Wingdings" pitchFamily="2" charset="2"/>
              </a:rPr>
              <a:t>Déluge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médiatique</a:t>
            </a:r>
            <a:endParaRPr lang="en-US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 Change les </a:t>
            </a:r>
            <a:r>
              <a:rPr lang="en-US" sz="2400" dirty="0" err="1" smtClean="0">
                <a:sym typeface="Wingdings" pitchFamily="2" charset="2"/>
              </a:rPr>
              <a:t>mentalités</a:t>
            </a:r>
            <a:endParaRPr lang="en-US" sz="2400" dirty="0" smtClean="0">
              <a:sym typeface="Wingdings" pitchFamily="2" charset="2"/>
            </a:endParaRPr>
          </a:p>
        </p:txBody>
      </p:sp>
      <p:pic>
        <p:nvPicPr>
          <p:cNvPr id="35842" name="Picture 2" descr="http://veilleur.blog.lemonde.fr/files/2009/10/woerth4.12550917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2071678"/>
            <a:ext cx="2227666" cy="3071834"/>
          </a:xfrm>
          <a:prstGeom prst="rect">
            <a:avLst/>
          </a:prstGeom>
          <a:noFill/>
        </p:spPr>
      </p:pic>
      <p:pic>
        <p:nvPicPr>
          <p:cNvPr id="35844" name="Picture 4" descr="http://www.capital.fr/var/cap/storage/images/media/images/photo-v2-457x222/rea/suisse-paradis-fiscal/3156540-1-fre-FR/suisse-paradis-fiscal_lar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857232"/>
            <a:ext cx="2934750" cy="142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Présentation</a:t>
            </a:r>
            <a:endParaRPr lang="en-US" dirty="0"/>
          </a:p>
        </p:txBody>
      </p:sp>
      <p:pic>
        <p:nvPicPr>
          <p:cNvPr id="21508" name="Picture 4" descr="http://www.local.attac.org/rhone/IMG/rubon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000240"/>
            <a:ext cx="4590619" cy="457203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143504" y="1142984"/>
            <a:ext cx="35718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paradis fiscaux sont de micro Etats accueillant des sièges sociaux et des comptes de particuliers qui ne sont assujettis :</a:t>
            </a:r>
          </a:p>
          <a:p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ni à l’impôt sur les sociétés, </a:t>
            </a:r>
          </a:p>
          <a:p>
            <a:pPr>
              <a:buFontTx/>
              <a:buChar char="-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ni à l’impôt sur le revenu, </a:t>
            </a:r>
          </a:p>
          <a:p>
            <a:pPr>
              <a:buFontTx/>
              <a:buChar char="-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ni à l’impôt sur les successions.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err="1" smtClean="0"/>
              <a:t>Campagne</a:t>
            </a:r>
            <a:r>
              <a:rPr lang="en-US" sz="3600" dirty="0" smtClean="0"/>
              <a:t> de communication </a:t>
            </a:r>
            <a:r>
              <a:rPr lang="en-US" sz="3600" dirty="0" err="1" smtClean="0"/>
              <a:t>gouvernementale</a:t>
            </a:r>
            <a:r>
              <a:rPr lang="en-US" sz="3600" dirty="0" smtClean="0"/>
              <a:t> anti-</a:t>
            </a:r>
            <a:r>
              <a:rPr lang="en-US" sz="3600" dirty="0" err="1" smtClean="0"/>
              <a:t>fraude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935480"/>
            <a:ext cx="8715436" cy="4922520"/>
          </a:xfrm>
        </p:spPr>
        <p:txBody>
          <a:bodyPr>
            <a:normAutofit lnSpcReduction="10000"/>
          </a:bodyPr>
          <a:lstStyle/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fr-FR" sz="1400" dirty="0" smtClean="0">
              <a:hlinkClick r:id="rId2"/>
            </a:endParaRPr>
          </a:p>
          <a:p>
            <a:pPr>
              <a:buNone/>
            </a:pPr>
            <a:r>
              <a:rPr lang="fr-FR" sz="1400" dirty="0" err="1" smtClean="0">
                <a:hlinkClick r:id="rId2"/>
              </a:rPr>
              <a:t>impots</a:t>
            </a:r>
            <a:r>
              <a:rPr lang="fr-FR" sz="1400" dirty="0" smtClean="0">
                <a:hlinkClick r:id="rId2"/>
              </a:rPr>
              <a:t> sur revenue</a:t>
            </a:r>
            <a:r>
              <a:rPr lang="fr-FR" sz="1400" dirty="0" smtClean="0"/>
              <a:t> </a:t>
            </a:r>
          </a:p>
          <a:p>
            <a:pPr>
              <a:buNone/>
            </a:pPr>
            <a:r>
              <a:rPr lang="en-US" sz="1400" dirty="0" smtClean="0"/>
              <a:t>http://www.radiobfm.com/edito/home/46108/offensive-contre-la-fraude-fiscale-et-sociale/?photo=5#photos</a:t>
            </a:r>
            <a:endParaRPr lang="en-US" sz="1400" dirty="0"/>
          </a:p>
        </p:txBody>
      </p:sp>
      <p:pic>
        <p:nvPicPr>
          <p:cNvPr id="1029" name="Picture 5" descr="http://www.radiobfm.com/images/article/pgYaqYqEf9DWY723rbqnDXr6c8aPFkh2Vis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95158" y="1857364"/>
            <a:ext cx="6434428" cy="4375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 </a:t>
            </a:r>
            <a:r>
              <a:rPr lang="en-US" dirty="0" err="1" smtClean="0"/>
              <a:t>problème</a:t>
            </a:r>
            <a:r>
              <a:rPr lang="en-US" dirty="0" smtClean="0"/>
              <a:t> des </a:t>
            </a:r>
            <a:r>
              <a:rPr lang="en-US" dirty="0" err="1" smtClean="0"/>
              <a:t>banques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0276"/>
            <a:ext cx="8229600" cy="438912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Fin 2008: </a:t>
            </a:r>
            <a:r>
              <a:rPr lang="fr-FR" sz="2000" dirty="0" smtClean="0"/>
              <a:t>160 filiales et 84 succursales dans les pays de la liste grise</a:t>
            </a:r>
          </a:p>
          <a:p>
            <a:endParaRPr lang="en-US" sz="2000" dirty="0" smtClean="0"/>
          </a:p>
          <a:p>
            <a:r>
              <a:rPr lang="en-US" sz="2000" dirty="0" smtClean="0"/>
              <a:t>1er </a:t>
            </a:r>
            <a:r>
              <a:rPr lang="en-US" sz="2000" dirty="0" err="1" smtClean="0"/>
              <a:t>octobre</a:t>
            </a:r>
            <a:r>
              <a:rPr lang="en-US" sz="2000" dirty="0" smtClean="0"/>
              <a:t> 2009: les </a:t>
            </a:r>
            <a:r>
              <a:rPr lang="en-US" sz="2000" dirty="0" err="1" smtClean="0"/>
              <a:t>banques</a:t>
            </a:r>
            <a:r>
              <a:rPr lang="en-US" sz="2000" dirty="0" smtClean="0"/>
              <a:t> </a:t>
            </a:r>
            <a:r>
              <a:rPr lang="en-US" sz="2000" dirty="0" err="1" smtClean="0"/>
              <a:t>francaises</a:t>
            </a:r>
            <a:r>
              <a:rPr lang="en-US" sz="2000" dirty="0" smtClean="0"/>
              <a:t> </a:t>
            </a:r>
            <a:r>
              <a:rPr lang="en-US" sz="2000" dirty="0" err="1" smtClean="0"/>
              <a:t>s’engagent</a:t>
            </a:r>
            <a:r>
              <a:rPr lang="en-US" sz="2000" dirty="0" smtClean="0"/>
              <a:t> à </a:t>
            </a:r>
            <a:r>
              <a:rPr lang="en-US" sz="2000" dirty="0" err="1" smtClean="0"/>
              <a:t>fermer</a:t>
            </a:r>
            <a:r>
              <a:rPr lang="en-US" sz="2000" dirty="0" smtClean="0"/>
              <a:t> </a:t>
            </a:r>
            <a:r>
              <a:rPr lang="en-US" sz="2000" dirty="0" err="1" smtClean="0"/>
              <a:t>leurs</a:t>
            </a:r>
            <a:r>
              <a:rPr lang="en-US" sz="2000" dirty="0" smtClean="0"/>
              <a:t> </a:t>
            </a:r>
            <a:r>
              <a:rPr lang="en-US" sz="2000" dirty="0" err="1" smtClean="0"/>
              <a:t>succursales</a:t>
            </a:r>
            <a:r>
              <a:rPr lang="en-US" sz="2000" dirty="0" smtClean="0"/>
              <a:t> </a:t>
            </a:r>
            <a:r>
              <a:rPr lang="en-US" sz="2000" dirty="0" err="1" smtClean="0"/>
              <a:t>dans</a:t>
            </a:r>
            <a:r>
              <a:rPr lang="en-US" sz="2000" dirty="0" smtClean="0"/>
              <a:t> les pays de la “</a:t>
            </a:r>
            <a:r>
              <a:rPr lang="en-US" sz="2000" dirty="0" err="1" smtClean="0"/>
              <a:t>liste</a:t>
            </a:r>
            <a:r>
              <a:rPr lang="en-US" sz="2000" dirty="0" smtClean="0"/>
              <a:t> </a:t>
            </a:r>
            <a:r>
              <a:rPr lang="en-US" sz="2000" dirty="0" err="1" smtClean="0"/>
              <a:t>grise</a:t>
            </a:r>
            <a:r>
              <a:rPr lang="en-US" sz="2000" dirty="0" smtClean="0"/>
              <a:t>” de mars 2010.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BNP a </a:t>
            </a:r>
            <a:r>
              <a:rPr lang="en-US" sz="2000" dirty="0" err="1" smtClean="0"/>
              <a:t>fermé</a:t>
            </a:r>
            <a:r>
              <a:rPr lang="en-US" sz="2000" dirty="0" smtClean="0"/>
              <a:t> à Panama et aux Bahamas</a:t>
            </a:r>
            <a:endParaRPr lang="en-US" sz="2000" dirty="0"/>
          </a:p>
        </p:txBody>
      </p:sp>
      <p:pic>
        <p:nvPicPr>
          <p:cNvPr id="36866" name="Picture 2" descr="http://www.point24.lu/point24/assets/business/article_p24_photo_1254124394509-1-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4000504"/>
            <a:ext cx="3086092" cy="20851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Présentation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On estime que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2 à 5 %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du PIB mondial transite par les paradis fiscaux.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5" name="Picture 4" descr="http://definanzas.com/wp-content/uploads/paraisos-fiscales-224x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2714620"/>
            <a:ext cx="2571768" cy="34443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</a:t>
            </a:r>
            <a:r>
              <a:rPr lang="en-US" dirty="0" err="1" smtClean="0"/>
              <a:t>criteres</a:t>
            </a:r>
            <a:r>
              <a:rPr lang="en-US" dirty="0" smtClean="0"/>
              <a:t> de </a:t>
            </a:r>
            <a:r>
              <a:rPr lang="en-US" dirty="0" err="1" smtClean="0"/>
              <a:t>l’OCDE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fr-FR" sz="1800" dirty="0" smtClean="0"/>
              <a:t>Fiscalité inexistante ou symbolique</a:t>
            </a:r>
          </a:p>
          <a:p>
            <a:pPr marL="514350" indent="-514350">
              <a:buFont typeface="+mj-lt"/>
              <a:buAutoNum type="arabicPeriod"/>
            </a:pPr>
            <a:endParaRPr lang="fr-FR" sz="1800" dirty="0" smtClean="0"/>
          </a:p>
          <a:p>
            <a:pPr marL="514350" indent="-514350">
              <a:buFont typeface="+mj-lt"/>
              <a:buAutoNum type="arabicPeriod"/>
            </a:pPr>
            <a:r>
              <a:rPr lang="fr-FR" sz="1800" dirty="0" smtClean="0"/>
              <a:t>Application absolue du secret bancaire </a:t>
            </a:r>
          </a:p>
          <a:p>
            <a:pPr marL="514350" indent="-514350">
              <a:buFont typeface="+mj-lt"/>
              <a:buAutoNum type="arabicPeriod"/>
            </a:pPr>
            <a:endParaRPr lang="fr-FR" sz="1800" dirty="0" smtClean="0"/>
          </a:p>
          <a:p>
            <a:pPr marL="514350" indent="-514350">
              <a:buFont typeface="+mj-lt"/>
              <a:buAutoNum type="arabicPeriod"/>
            </a:pPr>
            <a:r>
              <a:rPr lang="fr-FR" sz="1800" dirty="0" smtClean="0"/>
              <a:t>Accueil de non résidents qui n'exercent pas d'activité économique : le phénomène boîte à lettres </a:t>
            </a:r>
          </a:p>
          <a:p>
            <a:pPr marL="514350" indent="-514350">
              <a:buFont typeface="+mj-lt"/>
              <a:buAutoNum type="arabicPeriod"/>
            </a:pPr>
            <a:endParaRPr lang="fr-FR" sz="1800" dirty="0" smtClean="0"/>
          </a:p>
          <a:p>
            <a:pPr marL="514350" indent="-514350">
              <a:buFont typeface="+mj-lt"/>
              <a:buAutoNum type="arabicPeriod"/>
            </a:pPr>
            <a:r>
              <a:rPr lang="fr-FR" sz="1800" dirty="0" smtClean="0"/>
              <a:t>Refus d'échanger de l'information avec d'autres Etats en matière fiscale </a:t>
            </a:r>
            <a:r>
              <a:rPr lang="fr-FR" sz="1800" smtClean="0"/>
              <a:t>et judiciaire</a:t>
            </a:r>
            <a:endParaRPr lang="fr-FR" sz="18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28596" y="714356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Présentation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9458" name="Picture 2" descr="http://www.actualites-news-environnement.com/images/ocde-gra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1142984"/>
            <a:ext cx="3048000" cy="2457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6" name="Picture 6" descr="http://www.errortribune.com/wp-content/uploads/2009/04/carte-paradis-fiscaux.gif"/>
          <p:cNvPicPr>
            <a:picLocks noChangeAspect="1" noChangeArrowheads="1"/>
          </p:cNvPicPr>
          <p:nvPr/>
        </p:nvPicPr>
        <p:blipFill>
          <a:blip r:embed="rId2" cstate="print"/>
          <a:srcRect b="10010"/>
          <a:stretch>
            <a:fillRect/>
          </a:stretch>
        </p:blipFill>
        <p:spPr bwMode="auto">
          <a:xfrm>
            <a:off x="598398" y="928670"/>
            <a:ext cx="8045568" cy="5780127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785786" y="2143116"/>
            <a:ext cx="2500330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8596" y="1928802"/>
          <a:ext cx="8215370" cy="4103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2067143"/>
                <a:gridCol w="1747951"/>
                <a:gridCol w="1573156"/>
                <a:gridCol w="1398360"/>
              </a:tblGrid>
              <a:tr h="763625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smtClean="0"/>
                        <a:t>SPECIALITE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smtClean="0"/>
                        <a:t>CHIFFRES CLES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smtClean="0"/>
                        <a:t>+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smtClean="0"/>
                        <a:t>- </a:t>
                      </a:r>
                      <a:endParaRPr lang="fr-FR" sz="1400" dirty="0"/>
                    </a:p>
                  </a:txBody>
                  <a:tcPr/>
                </a:tc>
              </a:tr>
              <a:tr h="12366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Delaware</a:t>
                      </a:r>
                    </a:p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 de taxation sur les revenus donc domiciliation de grandes entreprises internationales</a:t>
                      </a:r>
                      <a:r>
                        <a:rPr lang="fr-FR" sz="1400" dirty="0" smtClean="0"/>
                        <a:t> 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60% des 500 grands groupes américains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smtClean="0"/>
                        <a:t>Absence </a:t>
                      </a:r>
                      <a:r>
                        <a:rPr lang="fr-FR" sz="1400" noProof="0" smtClean="0"/>
                        <a:t>totale</a:t>
                      </a:r>
                      <a:r>
                        <a:rPr lang="fr-FR" sz="1400" smtClean="0"/>
                        <a:t> d’imposition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Pas d’activité</a:t>
                      </a:r>
                      <a:r>
                        <a:rPr lang="fr-FR" sz="1400" baseline="0" dirty="0" smtClean="0"/>
                        <a:t> sur le territoire</a:t>
                      </a:r>
                    </a:p>
                    <a:p>
                      <a:endParaRPr lang="fr-FR" sz="1400" dirty="0"/>
                    </a:p>
                  </a:txBody>
                  <a:tcPr/>
                </a:tc>
              </a:tr>
              <a:tr h="616553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Iles Caïmans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Installation de hedge funds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-700 banques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-80000 sociétés</a:t>
                      </a:r>
                      <a:r>
                        <a:rPr kumimoji="0" lang="fr-F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offshores</a:t>
                      </a:r>
                      <a:endParaRPr kumimoji="0"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charset="2"/>
                        <a:buChar char="Ø"/>
                      </a:pPr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Absence d’impôts directs</a:t>
                      </a:r>
                    </a:p>
                    <a:p>
                      <a:pPr>
                        <a:buFont typeface="Wingdings" charset="2"/>
                        <a:buChar char="Ø"/>
                      </a:pPr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Réglementation financière flexible</a:t>
                      </a:r>
                    </a:p>
                    <a:p>
                      <a:pPr>
                        <a:buFont typeface="Wingdings" charset="2"/>
                        <a:buChar char="Ø"/>
                      </a:pPr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Secret</a:t>
                      </a:r>
                      <a:r>
                        <a:rPr kumimoji="0" lang="fr-F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bancaire</a:t>
                      </a:r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charset="2"/>
                        <a:buChar char="Ø"/>
                      </a:pPr>
                      <a:r>
                        <a:rPr lang="fr-FR" sz="1400" dirty="0" smtClean="0"/>
                        <a:t>Liste grise</a:t>
                      </a:r>
                    </a:p>
                    <a:p>
                      <a:pPr>
                        <a:buFont typeface="Wingdings" charset="2"/>
                        <a:buChar char="Ø"/>
                      </a:pPr>
                      <a:r>
                        <a:rPr lang="fr-FR" sz="1400" baseline="0" dirty="0" smtClean="0"/>
                        <a:t>Cartel de drogues sud-américains</a:t>
                      </a:r>
                      <a:endParaRPr lang="fr-FR" sz="1400" dirty="0" smtClean="0"/>
                    </a:p>
                    <a:p>
                      <a:endParaRPr lang="fr-FR" sz="1400" dirty="0"/>
                    </a:p>
                  </a:txBody>
                  <a:tcPr/>
                </a:tc>
              </a:tr>
              <a:tr h="616553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Panama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 de taxes pour les sociétés offshores et les centres de distribution régionaux</a:t>
                      </a:r>
                      <a:r>
                        <a:rPr lang="en-US" sz="1400" dirty="0" smtClean="0"/>
                        <a:t> 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 sociétés dans la zone franche de Colon</a:t>
                      </a:r>
                      <a:r>
                        <a:rPr lang="en-US" sz="1400" dirty="0" smtClean="0"/>
                        <a:t> 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charset="2"/>
                        <a:buChar char="Ø"/>
                      </a:pPr>
                      <a:r>
                        <a:rPr lang="fr-FR" sz="1400" dirty="0" smtClean="0"/>
                        <a:t>Emplacement géographique</a:t>
                      </a:r>
                    </a:p>
                    <a:p>
                      <a:pPr>
                        <a:buFont typeface="Wingdings" charset="2"/>
                        <a:buChar char="Ø"/>
                      </a:pPr>
                      <a:r>
                        <a:rPr lang="fr-FR" sz="1400" baseline="0" dirty="0" smtClean="0"/>
                        <a:t>Loi SEM</a:t>
                      </a:r>
                    </a:p>
                    <a:p>
                      <a:pPr>
                        <a:buFont typeface="Wingdings" charset="2"/>
                        <a:buChar char="Ø"/>
                      </a:pPr>
                      <a:r>
                        <a:rPr lang="fr-FR" sz="1400" baseline="0" dirty="0" smtClean="0"/>
                        <a:t>Opacité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charset="2"/>
                        <a:buChar char="Ø"/>
                      </a:pPr>
                      <a:r>
                        <a:rPr lang="fr-FR" sz="1400" dirty="0" smtClean="0"/>
                        <a:t>Liste</a:t>
                      </a:r>
                      <a:r>
                        <a:rPr lang="fr-FR" sz="1400" baseline="0" dirty="0" smtClean="0"/>
                        <a:t> grise</a:t>
                      </a:r>
                    </a:p>
                    <a:p>
                      <a:pPr>
                        <a:buFont typeface="Wingdings" charset="2"/>
                        <a:buChar char="Ø"/>
                      </a:pPr>
                      <a:r>
                        <a:rPr lang="fr-FR" sz="1400" baseline="0" dirty="0" smtClean="0"/>
                        <a:t>Fraude sur bénéfices réels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AMERIQUES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8596" y="1928802"/>
          <a:ext cx="8215370" cy="4573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2067143"/>
                <a:gridCol w="1747951"/>
                <a:gridCol w="1573156"/>
                <a:gridCol w="1398360"/>
              </a:tblGrid>
              <a:tr h="763625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smtClean="0"/>
                        <a:t>SPECIALITE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smtClean="0"/>
                        <a:t>CHIFFRES CLES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smtClean="0"/>
                        <a:t>+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smtClean="0"/>
                        <a:t>- </a:t>
                      </a:r>
                      <a:endParaRPr lang="fr-FR" sz="1400" dirty="0"/>
                    </a:p>
                  </a:txBody>
                  <a:tcPr/>
                </a:tc>
              </a:tr>
              <a:tr h="12366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Bermudes</a:t>
                      </a:r>
                    </a:p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Accueil des sociétés de réassurance et d’assurances « captives »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Plus de 50% d’assureurs offshores 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charset="2"/>
                        <a:buChar char="Ø"/>
                      </a:pPr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Absence de législation sur les assurances</a:t>
                      </a:r>
                    </a:p>
                    <a:p>
                      <a:pPr>
                        <a:buFont typeface="Wingdings" charset="2"/>
                        <a:buChar char="Ø"/>
                      </a:pPr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Aucun prélèvement fiscal sur les entreprises 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baseline="0" dirty="0" smtClean="0"/>
                    </a:p>
                    <a:p>
                      <a:endParaRPr lang="fr-FR" sz="1400" dirty="0"/>
                    </a:p>
                  </a:txBody>
                  <a:tcPr/>
                </a:tc>
              </a:tr>
              <a:tr h="6165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Iles Vierges Britanniques</a:t>
                      </a:r>
                      <a:endParaRPr kumimoji="0"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Création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dirty="0" smtClean="0"/>
                        <a:t>de sociétés écrans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435,000 coquilles offshores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41% des compagnies mondiales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charset="2"/>
                        <a:buChar char="Ø"/>
                      </a:pPr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Impôt sur le revenu très bas </a:t>
                      </a:r>
                    </a:p>
                    <a:p>
                      <a:pPr>
                        <a:buFont typeface="Wingdings" charset="2"/>
                        <a:buChar char="Ø"/>
                      </a:pPr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Absence de taxes </a:t>
                      </a:r>
                    </a:p>
                    <a:p>
                      <a:pPr>
                        <a:buFont typeface="Wingdings" charset="2"/>
                        <a:buChar char="Ø"/>
                      </a:pPr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Absence de capital minimum</a:t>
                      </a:r>
                    </a:p>
                    <a:p>
                      <a:pPr>
                        <a:buFont typeface="Wingdings" charset="2"/>
                        <a:buChar char="Ø"/>
                      </a:pPr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Pas de</a:t>
                      </a:r>
                      <a:r>
                        <a:rPr kumimoji="0" lang="fr-F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rapports annuels </a:t>
                      </a:r>
                    </a:p>
                    <a:p>
                      <a:pPr>
                        <a:buFont typeface="Wingdings" charset="2"/>
                        <a:buChar char="Ø"/>
                      </a:pPr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Opacité</a:t>
                      </a:r>
                      <a:r>
                        <a:rPr kumimoji="0" lang="fr-F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sur </a:t>
                      </a:r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actionnaires.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charset="2"/>
                        <a:buChar char="Ø"/>
                      </a:pPr>
                      <a:r>
                        <a:rPr lang="fr-FR" sz="1400" dirty="0" smtClean="0"/>
                        <a:t>Commerce</a:t>
                      </a:r>
                      <a:r>
                        <a:rPr lang="fr-FR" sz="1400" baseline="0" dirty="0" smtClean="0"/>
                        <a:t> de drogue courant</a:t>
                      </a:r>
                      <a:endParaRPr lang="fr-FR" sz="1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6" name="Picture 6" descr="http://www.errortribune.com/wp-content/uploads/2009/04/carte-paradis-fiscaux.gif"/>
          <p:cNvPicPr>
            <a:picLocks noChangeAspect="1" noChangeArrowheads="1"/>
          </p:cNvPicPr>
          <p:nvPr/>
        </p:nvPicPr>
        <p:blipFill>
          <a:blip r:embed="rId2" cstate="print"/>
          <a:srcRect b="10010"/>
          <a:stretch>
            <a:fillRect/>
          </a:stretch>
        </p:blipFill>
        <p:spPr bwMode="auto">
          <a:xfrm>
            <a:off x="598398" y="928670"/>
            <a:ext cx="8045568" cy="5780127"/>
          </a:xfrm>
          <a:prstGeom prst="rect">
            <a:avLst/>
          </a:prstGeom>
          <a:noFill/>
        </p:spPr>
      </p:pic>
      <p:sp>
        <p:nvSpPr>
          <p:cNvPr id="3" name="Oval 2"/>
          <p:cNvSpPr/>
          <p:nvPr/>
        </p:nvSpPr>
        <p:spPr>
          <a:xfrm>
            <a:off x="3143240" y="3786190"/>
            <a:ext cx="3000396" cy="17859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AFRIQUE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8596" y="1928802"/>
          <a:ext cx="8286808" cy="3890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/>
                <a:gridCol w="1000132"/>
                <a:gridCol w="1928826"/>
                <a:gridCol w="1500198"/>
                <a:gridCol w="1383089"/>
                <a:gridCol w="1188679"/>
              </a:tblGrid>
              <a:tr h="7636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SPECIALITE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CHIFFRES CLES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</a:t>
                      </a:r>
                      <a:endParaRPr lang="en-US" dirty="0"/>
                    </a:p>
                  </a:txBody>
                  <a:tcPr/>
                </a:tc>
              </a:tr>
              <a:tr h="12366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Ile Maurice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Cachette</a:t>
                      </a:r>
                      <a:r>
                        <a:rPr lang="en-US" sz="1400" dirty="0" smtClean="0"/>
                        <a:t> des </a:t>
                      </a:r>
                      <a:r>
                        <a:rPr lang="en-US" sz="1400" dirty="0" err="1" smtClean="0"/>
                        <a:t>grandes</a:t>
                      </a:r>
                      <a:r>
                        <a:rPr lang="en-US" sz="1400" dirty="0" smtClean="0"/>
                        <a:t> fortunes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indiennes</a:t>
                      </a:r>
                      <a:r>
                        <a:rPr lang="en-US" sz="1400" baseline="0" dirty="0" smtClean="0"/>
                        <a:t> &amp; </a:t>
                      </a:r>
                      <a:r>
                        <a:rPr lang="en-US" sz="1400" baseline="0" dirty="0" err="1" smtClean="0"/>
                        <a:t>chinoises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</a:t>
                      </a:r>
                      <a:r>
                        <a:rPr lang="en-US" sz="1400" baseline="0" dirty="0" smtClean="0"/>
                        <a:t> 000 </a:t>
                      </a:r>
                      <a:r>
                        <a:rPr lang="en-US" sz="1400" baseline="0" dirty="0" err="1" smtClean="0"/>
                        <a:t>firmes</a:t>
                      </a:r>
                      <a:r>
                        <a:rPr lang="en-US" sz="1400" baseline="0" dirty="0" smtClean="0"/>
                        <a:t> offshore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400" dirty="0" err="1" smtClean="0"/>
                        <a:t>Moins</a:t>
                      </a:r>
                      <a:r>
                        <a:rPr lang="en-US" sz="1400" dirty="0" smtClean="0"/>
                        <a:t> risqué </a:t>
                      </a:r>
                      <a:r>
                        <a:rPr lang="en-US" sz="1400" dirty="0" err="1" smtClean="0"/>
                        <a:t>qu’en</a:t>
                      </a:r>
                      <a:r>
                        <a:rPr lang="en-US" sz="1400" dirty="0" smtClean="0"/>
                        <a:t> Suisse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400" dirty="0" smtClean="0"/>
                        <a:t>Ne figure pas </a:t>
                      </a:r>
                      <a:r>
                        <a:rPr lang="en-US" sz="1400" dirty="0" err="1" smtClean="0"/>
                        <a:t>sur</a:t>
                      </a:r>
                      <a:r>
                        <a:rPr lang="en-US" sz="1400" dirty="0" smtClean="0"/>
                        <a:t> la “</a:t>
                      </a:r>
                      <a:r>
                        <a:rPr lang="en-US" sz="1400" dirty="0" err="1" smtClean="0"/>
                        <a:t>liste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grise</a:t>
                      </a:r>
                      <a:r>
                        <a:rPr lang="en-US" sz="1400" dirty="0" smtClean="0"/>
                        <a:t>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6165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Seychelles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Les </a:t>
                      </a:r>
                      <a:r>
                        <a:rPr lang="en-US" sz="1400" dirty="0" err="1" smtClean="0"/>
                        <a:t>filiales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défiscaliséés</a:t>
                      </a:r>
                      <a:r>
                        <a:rPr lang="en-US" sz="1400" dirty="0" smtClean="0"/>
                        <a:t> de PME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350€  et 24h pour </a:t>
                      </a:r>
                      <a:r>
                        <a:rPr lang="en-US" sz="1400" dirty="0" err="1" smtClean="0"/>
                        <a:t>créer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une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société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Identité</a:t>
                      </a:r>
                      <a:r>
                        <a:rPr lang="en-US" sz="1400" dirty="0" smtClean="0"/>
                        <a:t> des </a:t>
                      </a:r>
                      <a:r>
                        <a:rPr lang="en-US" sz="1400" dirty="0" err="1" smtClean="0"/>
                        <a:t>associés</a:t>
                      </a:r>
                      <a:r>
                        <a:rPr lang="en-US" sz="1400" dirty="0" smtClean="0"/>
                        <a:t> non </a:t>
                      </a:r>
                      <a:r>
                        <a:rPr lang="en-US" sz="1400" dirty="0" err="1" smtClean="0"/>
                        <a:t>requis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400" dirty="0" smtClean="0"/>
                        <a:t> Refuge pour les </a:t>
                      </a:r>
                      <a:r>
                        <a:rPr lang="en-US" sz="1400" dirty="0" err="1" smtClean="0"/>
                        <a:t>criminels</a:t>
                      </a:r>
                      <a:endParaRPr lang="en-US" sz="1400" dirty="0"/>
                    </a:p>
                  </a:txBody>
                  <a:tcPr/>
                </a:tc>
              </a:tr>
              <a:tr h="6165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Libéria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Grise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Les </a:t>
                      </a:r>
                      <a:r>
                        <a:rPr lang="en-US" sz="1400" dirty="0" err="1" smtClean="0"/>
                        <a:t>pavillons</a:t>
                      </a:r>
                      <a:r>
                        <a:rPr lang="en-US" sz="1400" dirty="0" smtClean="0"/>
                        <a:t> de complaisance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1500+ </a:t>
                      </a:r>
                      <a:r>
                        <a:rPr lang="en-US" sz="1400" dirty="0" err="1" smtClean="0"/>
                        <a:t>navires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sous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pavillons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libérien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400" dirty="0" smtClean="0"/>
                        <a:t> Pays </a:t>
                      </a:r>
                      <a:r>
                        <a:rPr lang="en-US" sz="1400" dirty="0" err="1" smtClean="0"/>
                        <a:t>poliquement</a:t>
                      </a:r>
                      <a:r>
                        <a:rPr lang="en-US" sz="1400" baseline="0" dirty="0" smtClean="0"/>
                        <a:t> instable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Liste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grise</a:t>
                      </a:r>
                      <a:endParaRPr lang="en-US" sz="1400" baseline="0" dirty="0" smtClean="0"/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2466</TotalTime>
  <Words>789</Words>
  <Application>Microsoft Office PowerPoint</Application>
  <PresentationFormat>On-screen Show (4:3)</PresentationFormat>
  <Paragraphs>240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Les Paradis Fiscaux</vt:lpstr>
      <vt:lpstr>Présentation</vt:lpstr>
      <vt:lpstr>Présentation</vt:lpstr>
      <vt:lpstr>Slide 4</vt:lpstr>
      <vt:lpstr>Slide 5</vt:lpstr>
      <vt:lpstr>AMERIQUES</vt:lpstr>
      <vt:lpstr>AMERIQUES</vt:lpstr>
      <vt:lpstr>Slide 8</vt:lpstr>
      <vt:lpstr>AFRIQUE</vt:lpstr>
      <vt:lpstr>Slide 10</vt:lpstr>
      <vt:lpstr>ASIE PACIFIQUE</vt:lpstr>
      <vt:lpstr>Slide 12</vt:lpstr>
      <vt:lpstr>EUROPE</vt:lpstr>
      <vt:lpstr>Liste Grise</vt:lpstr>
      <vt:lpstr>Liste Noire</vt:lpstr>
      <vt:lpstr>Plus de “liste noire”?</vt:lpstr>
      <vt:lpstr>Mon compte en banque Luxembourgeois</vt:lpstr>
      <vt:lpstr> G20 &amp; Lutte contre les paradis fiscaux</vt:lpstr>
      <vt:lpstr>Lutte Nationale</vt:lpstr>
      <vt:lpstr>Campagne de communication gouvernementale anti-fraude</vt:lpstr>
      <vt:lpstr>Le problème des banques?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Stan</dc:creator>
  <cp:lastModifiedBy>Stan</cp:lastModifiedBy>
  <cp:revision>107</cp:revision>
  <dcterms:created xsi:type="dcterms:W3CDTF">2009-10-30T17:10:47Z</dcterms:created>
  <dcterms:modified xsi:type="dcterms:W3CDTF">2009-11-02T10:22:23Z</dcterms:modified>
</cp:coreProperties>
</file>