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5" r:id="rId6"/>
    <p:sldId id="266" r:id="rId7"/>
    <p:sldId id="260" r:id="rId8"/>
    <p:sldId id="267" r:id="rId9"/>
    <p:sldId id="269" r:id="rId10"/>
    <p:sldId id="268" r:id="rId11"/>
    <p:sldId id="270" r:id="rId12"/>
    <p:sldId id="271" r:id="rId13"/>
    <p:sldId id="261" r:id="rId14"/>
    <p:sldId id="272" r:id="rId15"/>
    <p:sldId id="273" r:id="rId16"/>
    <p:sldId id="274" r:id="rId17"/>
    <p:sldId id="262" r:id="rId18"/>
    <p:sldId id="275" r:id="rId19"/>
    <p:sldId id="276" r:id="rId20"/>
    <p:sldId id="263" r:id="rId21"/>
    <p:sldId id="264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2AD548-B54F-403C-AC60-0F723743501A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910B091-99EC-4661-B2D5-43330DDEB3AB}">
      <dgm:prSet phldrT="[Texte]"/>
      <dgm:spPr/>
      <dgm:t>
        <a:bodyPr/>
        <a:lstStyle/>
        <a:p>
          <a:r>
            <a:rPr lang="en-US" dirty="0" err="1" smtClean="0"/>
            <a:t>Pilier</a:t>
          </a:r>
          <a:r>
            <a:rPr lang="en-US" dirty="0" smtClean="0"/>
            <a:t> I</a:t>
          </a:r>
          <a:endParaRPr lang="en-US" dirty="0"/>
        </a:p>
      </dgm:t>
    </dgm:pt>
    <dgm:pt modelId="{6C8BAC69-B8AF-4833-B9CE-41EA8632FFD3}" type="parTrans" cxnId="{85E78BBD-B8F6-410E-AC0C-FBA51B39EAE4}">
      <dgm:prSet/>
      <dgm:spPr/>
      <dgm:t>
        <a:bodyPr/>
        <a:lstStyle/>
        <a:p>
          <a:endParaRPr lang="en-US"/>
        </a:p>
      </dgm:t>
    </dgm:pt>
    <dgm:pt modelId="{49C577F8-7C1B-47D3-8BB3-883D057CAD3F}" type="sibTrans" cxnId="{85E78BBD-B8F6-410E-AC0C-FBA51B39EAE4}">
      <dgm:prSet/>
      <dgm:spPr/>
      <dgm:t>
        <a:bodyPr/>
        <a:lstStyle/>
        <a:p>
          <a:endParaRPr lang="en-US"/>
        </a:p>
      </dgm:t>
    </dgm:pt>
    <dgm:pt modelId="{3F75F0DD-849E-465C-B4DF-471BAB4DD8FF}">
      <dgm:prSet phldrT="[Texte]" custT="1"/>
      <dgm:spPr/>
      <dgm:t>
        <a:bodyPr/>
        <a:lstStyle/>
        <a:p>
          <a:r>
            <a:rPr lang="fr-FR" sz="2000" dirty="0" smtClean="0"/>
            <a:t>Exigences minimales de fonds propres</a:t>
          </a:r>
          <a:endParaRPr lang="en-US" sz="2000" dirty="0"/>
        </a:p>
      </dgm:t>
    </dgm:pt>
    <dgm:pt modelId="{61107A59-704D-4E61-B7CC-C4AAD159AFA1}" type="parTrans" cxnId="{415793B1-22BF-4EA6-B1BE-B1A4E0592FA6}">
      <dgm:prSet/>
      <dgm:spPr/>
      <dgm:t>
        <a:bodyPr/>
        <a:lstStyle/>
        <a:p>
          <a:endParaRPr lang="en-US"/>
        </a:p>
      </dgm:t>
    </dgm:pt>
    <dgm:pt modelId="{A71709B9-D06E-4F57-B45F-D926CD037E3A}" type="sibTrans" cxnId="{415793B1-22BF-4EA6-B1BE-B1A4E0592FA6}">
      <dgm:prSet/>
      <dgm:spPr/>
      <dgm:t>
        <a:bodyPr/>
        <a:lstStyle/>
        <a:p>
          <a:endParaRPr lang="en-US"/>
        </a:p>
      </dgm:t>
    </dgm:pt>
    <dgm:pt modelId="{D6AAA30A-4F3B-4C46-BCCE-1BA9C04F8121}">
      <dgm:prSet phldrT="[Texte]"/>
      <dgm:spPr/>
      <dgm:t>
        <a:bodyPr/>
        <a:lstStyle/>
        <a:p>
          <a:r>
            <a:rPr lang="en-US" dirty="0" err="1" smtClean="0"/>
            <a:t>Pilier</a:t>
          </a:r>
          <a:r>
            <a:rPr lang="en-US" dirty="0" smtClean="0"/>
            <a:t> II</a:t>
          </a:r>
          <a:endParaRPr lang="en-US" dirty="0"/>
        </a:p>
      </dgm:t>
    </dgm:pt>
    <dgm:pt modelId="{90C4F21C-A264-4592-A0B6-C0D7F55781FC}" type="parTrans" cxnId="{1FDAAD35-6183-46D3-95CA-40BE2E7AF17B}">
      <dgm:prSet/>
      <dgm:spPr/>
      <dgm:t>
        <a:bodyPr/>
        <a:lstStyle/>
        <a:p>
          <a:endParaRPr lang="en-US"/>
        </a:p>
      </dgm:t>
    </dgm:pt>
    <dgm:pt modelId="{977F68E9-97CE-4CBA-A77B-CB402AA53854}" type="sibTrans" cxnId="{1FDAAD35-6183-46D3-95CA-40BE2E7AF17B}">
      <dgm:prSet/>
      <dgm:spPr/>
      <dgm:t>
        <a:bodyPr/>
        <a:lstStyle/>
        <a:p>
          <a:endParaRPr lang="en-US"/>
        </a:p>
      </dgm:t>
    </dgm:pt>
    <dgm:pt modelId="{EB1BFE7A-4CCC-4407-87F0-8BDA1992F90F}">
      <dgm:prSet phldrT="[Texte]" custT="1"/>
      <dgm:spPr/>
      <dgm:t>
        <a:bodyPr/>
        <a:lstStyle/>
        <a:p>
          <a:r>
            <a:rPr lang="fr-FR" sz="2000" dirty="0" smtClean="0"/>
            <a:t>Processus de surveillance prudentielle</a:t>
          </a:r>
          <a:endParaRPr lang="en-US" sz="2000" dirty="0"/>
        </a:p>
      </dgm:t>
    </dgm:pt>
    <dgm:pt modelId="{653E6EF0-38F8-4D18-9D91-BA70B2EC5B29}" type="parTrans" cxnId="{475DF062-4563-4B79-A2F9-A5D53C47C350}">
      <dgm:prSet/>
      <dgm:spPr/>
      <dgm:t>
        <a:bodyPr/>
        <a:lstStyle/>
        <a:p>
          <a:endParaRPr lang="en-US"/>
        </a:p>
      </dgm:t>
    </dgm:pt>
    <dgm:pt modelId="{2EF1571B-0276-440C-B2C9-48CEC261CFA2}" type="sibTrans" cxnId="{475DF062-4563-4B79-A2F9-A5D53C47C350}">
      <dgm:prSet/>
      <dgm:spPr/>
      <dgm:t>
        <a:bodyPr/>
        <a:lstStyle/>
        <a:p>
          <a:endParaRPr lang="en-US"/>
        </a:p>
      </dgm:t>
    </dgm:pt>
    <dgm:pt modelId="{BD952B63-FBA1-46E1-8EAB-8A1BC5D4511D}">
      <dgm:prSet phldrT="[Texte]" custT="1"/>
      <dgm:spPr/>
      <dgm:t>
        <a:bodyPr/>
        <a:lstStyle/>
        <a:p>
          <a:r>
            <a:rPr lang="en-US" sz="2000" dirty="0" smtClean="0"/>
            <a:t>=&gt; Evaluation des </a:t>
          </a:r>
          <a:r>
            <a:rPr lang="en-US" sz="2000" dirty="0" err="1" smtClean="0"/>
            <a:t>risques</a:t>
          </a:r>
          <a:r>
            <a:rPr lang="en-US" sz="2000" dirty="0" smtClean="0"/>
            <a:t> en interne</a:t>
          </a:r>
          <a:endParaRPr lang="en-US" sz="2000" dirty="0"/>
        </a:p>
      </dgm:t>
    </dgm:pt>
    <dgm:pt modelId="{F27FF077-0C7A-470E-ABB9-C2041CBA7A34}" type="parTrans" cxnId="{32872F4B-A5DD-4A57-9B1F-3FB4BEE93869}">
      <dgm:prSet/>
      <dgm:spPr/>
      <dgm:t>
        <a:bodyPr/>
        <a:lstStyle/>
        <a:p>
          <a:endParaRPr lang="en-US"/>
        </a:p>
      </dgm:t>
    </dgm:pt>
    <dgm:pt modelId="{9E5F6E6D-DF4C-4AC9-85F2-50B9E1DD8A63}" type="sibTrans" cxnId="{32872F4B-A5DD-4A57-9B1F-3FB4BEE93869}">
      <dgm:prSet/>
      <dgm:spPr/>
      <dgm:t>
        <a:bodyPr/>
        <a:lstStyle/>
        <a:p>
          <a:endParaRPr lang="en-US"/>
        </a:p>
      </dgm:t>
    </dgm:pt>
    <dgm:pt modelId="{8B8F24EE-BE7A-475E-AEAE-F35FC1C3F317}">
      <dgm:prSet phldrT="[Texte]"/>
      <dgm:spPr/>
      <dgm:t>
        <a:bodyPr/>
        <a:lstStyle/>
        <a:p>
          <a:r>
            <a:rPr lang="en-US" dirty="0" err="1" smtClean="0"/>
            <a:t>Pilier</a:t>
          </a:r>
          <a:r>
            <a:rPr lang="en-US" dirty="0" smtClean="0"/>
            <a:t> III</a:t>
          </a:r>
          <a:endParaRPr lang="en-US" dirty="0"/>
        </a:p>
      </dgm:t>
    </dgm:pt>
    <dgm:pt modelId="{D3A350C7-6B73-405E-8780-6576DCF2C4B1}" type="parTrans" cxnId="{5FF1283B-9FA5-4031-ADC9-963C64B487D6}">
      <dgm:prSet/>
      <dgm:spPr/>
      <dgm:t>
        <a:bodyPr/>
        <a:lstStyle/>
        <a:p>
          <a:endParaRPr lang="en-US"/>
        </a:p>
      </dgm:t>
    </dgm:pt>
    <dgm:pt modelId="{8AC2912A-CFC4-44AF-A616-8F82E7A16AB5}" type="sibTrans" cxnId="{5FF1283B-9FA5-4031-ADC9-963C64B487D6}">
      <dgm:prSet/>
      <dgm:spPr/>
      <dgm:t>
        <a:bodyPr/>
        <a:lstStyle/>
        <a:p>
          <a:endParaRPr lang="en-US"/>
        </a:p>
      </dgm:t>
    </dgm:pt>
    <dgm:pt modelId="{678EFBE7-A272-44C7-8ECB-6269CE7247FB}">
      <dgm:prSet phldrT="[Texte]" custT="1"/>
      <dgm:spPr/>
      <dgm:t>
        <a:bodyPr/>
        <a:lstStyle/>
        <a:p>
          <a:r>
            <a:rPr lang="en-US" sz="2000" dirty="0" smtClean="0"/>
            <a:t>Discipline de </a:t>
          </a:r>
          <a:r>
            <a:rPr lang="en-US" sz="2000" dirty="0" err="1" smtClean="0"/>
            <a:t>marché</a:t>
          </a:r>
          <a:endParaRPr lang="en-US" sz="2000" dirty="0"/>
        </a:p>
      </dgm:t>
    </dgm:pt>
    <dgm:pt modelId="{3AEE7EEF-BA3B-41A5-91D9-A4D1C603162F}" type="parTrans" cxnId="{17C0C949-7868-4DAE-9F5C-665BE05EE0B7}">
      <dgm:prSet/>
      <dgm:spPr/>
      <dgm:t>
        <a:bodyPr/>
        <a:lstStyle/>
        <a:p>
          <a:endParaRPr lang="en-US"/>
        </a:p>
      </dgm:t>
    </dgm:pt>
    <dgm:pt modelId="{011BD93F-B6BF-4ACF-8C70-3A627534AB75}" type="sibTrans" cxnId="{17C0C949-7868-4DAE-9F5C-665BE05EE0B7}">
      <dgm:prSet/>
      <dgm:spPr/>
      <dgm:t>
        <a:bodyPr/>
        <a:lstStyle/>
        <a:p>
          <a:endParaRPr lang="en-US"/>
        </a:p>
      </dgm:t>
    </dgm:pt>
    <dgm:pt modelId="{20293FD2-5772-47E2-BF09-124E475BAA8D}">
      <dgm:prSet phldrT="[Texte]" custT="1"/>
      <dgm:spPr/>
      <dgm:t>
        <a:bodyPr/>
        <a:lstStyle/>
        <a:p>
          <a:r>
            <a:rPr lang="en-US" sz="2000" dirty="0" smtClean="0"/>
            <a:t>=&gt; Diffusion des </a:t>
          </a:r>
          <a:r>
            <a:rPr lang="en-US" sz="2000" dirty="0" err="1" smtClean="0"/>
            <a:t>informations</a:t>
          </a:r>
          <a:r>
            <a:rPr lang="en-US" sz="2000" dirty="0" smtClean="0"/>
            <a:t> par les </a:t>
          </a:r>
          <a:r>
            <a:rPr lang="en-US" sz="2000" dirty="0" err="1" smtClean="0"/>
            <a:t>banques</a:t>
          </a:r>
          <a:r>
            <a:rPr lang="en-US" sz="2000" dirty="0" smtClean="0"/>
            <a:t> relatives à </a:t>
          </a:r>
          <a:r>
            <a:rPr lang="en-US" sz="2000" dirty="0" err="1" smtClean="0"/>
            <a:t>leur</a:t>
          </a:r>
          <a:r>
            <a:rPr lang="en-US" sz="2000" dirty="0" smtClean="0"/>
            <a:t> </a:t>
          </a:r>
          <a:r>
            <a:rPr lang="en-US" sz="2000" dirty="0" err="1" smtClean="0"/>
            <a:t>solvabilité</a:t>
          </a:r>
          <a:endParaRPr lang="en-US" sz="2000" dirty="0"/>
        </a:p>
      </dgm:t>
    </dgm:pt>
    <dgm:pt modelId="{4ECBBACC-BB61-46BB-A33D-33368049E194}" type="parTrans" cxnId="{5C3194A0-EF4A-467B-8715-362D0D8413B2}">
      <dgm:prSet/>
      <dgm:spPr/>
      <dgm:t>
        <a:bodyPr/>
        <a:lstStyle/>
        <a:p>
          <a:endParaRPr lang="en-US"/>
        </a:p>
      </dgm:t>
    </dgm:pt>
    <dgm:pt modelId="{6080AB7F-9E52-448C-985D-599E95D19391}" type="sibTrans" cxnId="{5C3194A0-EF4A-467B-8715-362D0D8413B2}">
      <dgm:prSet/>
      <dgm:spPr/>
      <dgm:t>
        <a:bodyPr/>
        <a:lstStyle/>
        <a:p>
          <a:endParaRPr lang="en-US"/>
        </a:p>
      </dgm:t>
    </dgm:pt>
    <dgm:pt modelId="{F51E2172-0075-4C56-AE26-D21BF39B530A}">
      <dgm:prSet phldrT="[Texte]" custT="1"/>
      <dgm:spPr/>
      <dgm:t>
        <a:bodyPr/>
        <a:lstStyle/>
        <a:p>
          <a:r>
            <a:rPr lang="fr-FR" sz="2000" dirty="0" smtClean="0"/>
            <a:t>=&gt; ratio  de solvabilité</a:t>
          </a:r>
          <a:endParaRPr lang="en-US" sz="2000" dirty="0"/>
        </a:p>
      </dgm:t>
    </dgm:pt>
    <dgm:pt modelId="{66DE2EBB-C43A-4D7D-9933-9B4FB13406EB}" type="parTrans" cxnId="{94D6F255-5730-4A66-9461-EB735F2B9D85}">
      <dgm:prSet/>
      <dgm:spPr/>
      <dgm:t>
        <a:bodyPr/>
        <a:lstStyle/>
        <a:p>
          <a:endParaRPr lang="en-US"/>
        </a:p>
      </dgm:t>
    </dgm:pt>
    <dgm:pt modelId="{5B660818-C2DF-43F9-B8A1-BDF7D4931BD6}" type="sibTrans" cxnId="{94D6F255-5730-4A66-9461-EB735F2B9D85}">
      <dgm:prSet/>
      <dgm:spPr/>
      <dgm:t>
        <a:bodyPr/>
        <a:lstStyle/>
        <a:p>
          <a:endParaRPr lang="en-US"/>
        </a:p>
      </dgm:t>
    </dgm:pt>
    <dgm:pt modelId="{11D7000B-3336-496B-9C4B-07F7C39EECBE}" type="pres">
      <dgm:prSet presAssocID="{332AD548-B54F-403C-AC60-0F72374350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4D17ADA-DB3B-460D-B92A-52683D04A5C7}" type="pres">
      <dgm:prSet presAssocID="{0910B091-99EC-4661-B2D5-43330DDEB3AB}" presName="composite" presStyleCnt="0"/>
      <dgm:spPr/>
    </dgm:pt>
    <dgm:pt modelId="{020DF77E-4B74-4B90-B5CA-BA29EFEBCEC5}" type="pres">
      <dgm:prSet presAssocID="{0910B091-99EC-4661-B2D5-43330DDEB3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9C11D6-CE9F-4B54-A886-923710E795E3}" type="pres">
      <dgm:prSet presAssocID="{0910B091-99EC-4661-B2D5-43330DDEB3A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F3245E-4525-4AB4-9C22-20645C6C544C}" type="pres">
      <dgm:prSet presAssocID="{49C577F8-7C1B-47D3-8BB3-883D057CAD3F}" presName="space" presStyleCnt="0"/>
      <dgm:spPr/>
    </dgm:pt>
    <dgm:pt modelId="{E869C8C2-D7EF-4FE5-A8A3-562D25371EBE}" type="pres">
      <dgm:prSet presAssocID="{D6AAA30A-4F3B-4C46-BCCE-1BA9C04F8121}" presName="composite" presStyleCnt="0"/>
      <dgm:spPr/>
    </dgm:pt>
    <dgm:pt modelId="{644670CB-7E09-4AB7-B535-4E51D67714D1}" type="pres">
      <dgm:prSet presAssocID="{D6AAA30A-4F3B-4C46-BCCE-1BA9C04F81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1451A7-338A-4B98-922F-A05B12098F5F}" type="pres">
      <dgm:prSet presAssocID="{D6AAA30A-4F3B-4C46-BCCE-1BA9C04F81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DCF8B6-35AA-4AA6-B5EC-AAA60CF094BB}" type="pres">
      <dgm:prSet presAssocID="{977F68E9-97CE-4CBA-A77B-CB402AA53854}" presName="space" presStyleCnt="0"/>
      <dgm:spPr/>
    </dgm:pt>
    <dgm:pt modelId="{E6DEB52F-3242-4F03-BD61-4603E2EEAB7C}" type="pres">
      <dgm:prSet presAssocID="{8B8F24EE-BE7A-475E-AEAE-F35FC1C3F317}" presName="composite" presStyleCnt="0"/>
      <dgm:spPr/>
    </dgm:pt>
    <dgm:pt modelId="{B0068E8E-79B7-413E-BF74-33A262FFEBBA}" type="pres">
      <dgm:prSet presAssocID="{8B8F24EE-BE7A-475E-AEAE-F35FC1C3F3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197B2-EFA7-4069-B569-74E4134A550F}" type="pres">
      <dgm:prSet presAssocID="{8B8F24EE-BE7A-475E-AEAE-F35FC1C3F31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D17DEE-E748-4212-B3CC-D7F0BAE50ADA}" type="presOf" srcId="{8B8F24EE-BE7A-475E-AEAE-F35FC1C3F317}" destId="{B0068E8E-79B7-413E-BF74-33A262FFEBBA}" srcOrd="0" destOrd="0" presId="urn:microsoft.com/office/officeart/2005/8/layout/hList1"/>
    <dgm:cxn modelId="{17C0C949-7868-4DAE-9F5C-665BE05EE0B7}" srcId="{8B8F24EE-BE7A-475E-AEAE-F35FC1C3F317}" destId="{678EFBE7-A272-44C7-8ECB-6269CE7247FB}" srcOrd="0" destOrd="0" parTransId="{3AEE7EEF-BA3B-41A5-91D9-A4D1C603162F}" sibTransId="{011BD93F-B6BF-4ACF-8C70-3A627534AB75}"/>
    <dgm:cxn modelId="{32872F4B-A5DD-4A57-9B1F-3FB4BEE93869}" srcId="{D6AAA30A-4F3B-4C46-BCCE-1BA9C04F8121}" destId="{BD952B63-FBA1-46E1-8EAB-8A1BC5D4511D}" srcOrd="1" destOrd="0" parTransId="{F27FF077-0C7A-470E-ABB9-C2041CBA7A34}" sibTransId="{9E5F6E6D-DF4C-4AC9-85F2-50B9E1DD8A63}"/>
    <dgm:cxn modelId="{5FF1283B-9FA5-4031-ADC9-963C64B487D6}" srcId="{332AD548-B54F-403C-AC60-0F723743501A}" destId="{8B8F24EE-BE7A-475E-AEAE-F35FC1C3F317}" srcOrd="2" destOrd="0" parTransId="{D3A350C7-6B73-405E-8780-6576DCF2C4B1}" sibTransId="{8AC2912A-CFC4-44AF-A616-8F82E7A16AB5}"/>
    <dgm:cxn modelId="{D817676B-481E-4A53-A763-543379133F1E}" type="presOf" srcId="{0910B091-99EC-4661-B2D5-43330DDEB3AB}" destId="{020DF77E-4B74-4B90-B5CA-BA29EFEBCEC5}" srcOrd="0" destOrd="0" presId="urn:microsoft.com/office/officeart/2005/8/layout/hList1"/>
    <dgm:cxn modelId="{564C2B1F-74BB-4394-A54B-1FDC31050912}" type="presOf" srcId="{678EFBE7-A272-44C7-8ECB-6269CE7247FB}" destId="{5ED197B2-EFA7-4069-B569-74E4134A550F}" srcOrd="0" destOrd="0" presId="urn:microsoft.com/office/officeart/2005/8/layout/hList1"/>
    <dgm:cxn modelId="{EFF1094F-C02E-4864-BCF1-8FA9EC6B9BCF}" type="presOf" srcId="{F51E2172-0075-4C56-AE26-D21BF39B530A}" destId="{D99C11D6-CE9F-4B54-A886-923710E795E3}" srcOrd="0" destOrd="1" presId="urn:microsoft.com/office/officeart/2005/8/layout/hList1"/>
    <dgm:cxn modelId="{B8F78CF1-3304-4281-B55B-920FF2942081}" type="presOf" srcId="{20293FD2-5772-47E2-BF09-124E475BAA8D}" destId="{5ED197B2-EFA7-4069-B569-74E4134A550F}" srcOrd="0" destOrd="1" presId="urn:microsoft.com/office/officeart/2005/8/layout/hList1"/>
    <dgm:cxn modelId="{1FDAAD35-6183-46D3-95CA-40BE2E7AF17B}" srcId="{332AD548-B54F-403C-AC60-0F723743501A}" destId="{D6AAA30A-4F3B-4C46-BCCE-1BA9C04F8121}" srcOrd="1" destOrd="0" parTransId="{90C4F21C-A264-4592-A0B6-C0D7F55781FC}" sibTransId="{977F68E9-97CE-4CBA-A77B-CB402AA53854}"/>
    <dgm:cxn modelId="{9DFAF940-DCD6-4973-82C9-13FBF72DD12F}" type="presOf" srcId="{BD952B63-FBA1-46E1-8EAB-8A1BC5D4511D}" destId="{0C1451A7-338A-4B98-922F-A05B12098F5F}" srcOrd="0" destOrd="1" presId="urn:microsoft.com/office/officeart/2005/8/layout/hList1"/>
    <dgm:cxn modelId="{F15F55C6-D125-40C4-84BE-02F778C39C3E}" type="presOf" srcId="{EB1BFE7A-4CCC-4407-87F0-8BDA1992F90F}" destId="{0C1451A7-338A-4B98-922F-A05B12098F5F}" srcOrd="0" destOrd="0" presId="urn:microsoft.com/office/officeart/2005/8/layout/hList1"/>
    <dgm:cxn modelId="{5C3194A0-EF4A-467B-8715-362D0D8413B2}" srcId="{8B8F24EE-BE7A-475E-AEAE-F35FC1C3F317}" destId="{20293FD2-5772-47E2-BF09-124E475BAA8D}" srcOrd="1" destOrd="0" parTransId="{4ECBBACC-BB61-46BB-A33D-33368049E194}" sibTransId="{6080AB7F-9E52-448C-985D-599E95D19391}"/>
    <dgm:cxn modelId="{475DF062-4563-4B79-A2F9-A5D53C47C350}" srcId="{D6AAA30A-4F3B-4C46-BCCE-1BA9C04F8121}" destId="{EB1BFE7A-4CCC-4407-87F0-8BDA1992F90F}" srcOrd="0" destOrd="0" parTransId="{653E6EF0-38F8-4D18-9D91-BA70B2EC5B29}" sibTransId="{2EF1571B-0276-440C-B2C9-48CEC261CFA2}"/>
    <dgm:cxn modelId="{2800A197-CF4A-4A3E-8592-63EB21022699}" type="presOf" srcId="{332AD548-B54F-403C-AC60-0F723743501A}" destId="{11D7000B-3336-496B-9C4B-07F7C39EECBE}" srcOrd="0" destOrd="0" presId="urn:microsoft.com/office/officeart/2005/8/layout/hList1"/>
    <dgm:cxn modelId="{4959C8B3-E2C2-4A18-A3E6-0FA6360C0D34}" type="presOf" srcId="{D6AAA30A-4F3B-4C46-BCCE-1BA9C04F8121}" destId="{644670CB-7E09-4AB7-B535-4E51D67714D1}" srcOrd="0" destOrd="0" presId="urn:microsoft.com/office/officeart/2005/8/layout/hList1"/>
    <dgm:cxn modelId="{415793B1-22BF-4EA6-B1BE-B1A4E0592FA6}" srcId="{0910B091-99EC-4661-B2D5-43330DDEB3AB}" destId="{3F75F0DD-849E-465C-B4DF-471BAB4DD8FF}" srcOrd="0" destOrd="0" parTransId="{61107A59-704D-4E61-B7CC-C4AAD159AFA1}" sibTransId="{A71709B9-D06E-4F57-B45F-D926CD037E3A}"/>
    <dgm:cxn modelId="{94D6F255-5730-4A66-9461-EB735F2B9D85}" srcId="{0910B091-99EC-4661-B2D5-43330DDEB3AB}" destId="{F51E2172-0075-4C56-AE26-D21BF39B530A}" srcOrd="1" destOrd="0" parTransId="{66DE2EBB-C43A-4D7D-9933-9B4FB13406EB}" sibTransId="{5B660818-C2DF-43F9-B8A1-BDF7D4931BD6}"/>
    <dgm:cxn modelId="{85E78BBD-B8F6-410E-AC0C-FBA51B39EAE4}" srcId="{332AD548-B54F-403C-AC60-0F723743501A}" destId="{0910B091-99EC-4661-B2D5-43330DDEB3AB}" srcOrd="0" destOrd="0" parTransId="{6C8BAC69-B8AF-4833-B9CE-41EA8632FFD3}" sibTransId="{49C577F8-7C1B-47D3-8BB3-883D057CAD3F}"/>
    <dgm:cxn modelId="{8717C1D1-026F-44FA-B88D-093E14C662C1}" type="presOf" srcId="{3F75F0DD-849E-465C-B4DF-471BAB4DD8FF}" destId="{D99C11D6-CE9F-4B54-A886-923710E795E3}" srcOrd="0" destOrd="0" presId="urn:microsoft.com/office/officeart/2005/8/layout/hList1"/>
    <dgm:cxn modelId="{86ADA418-8F4D-4A8B-84D2-2BB2CAABB17F}" type="presParOf" srcId="{11D7000B-3336-496B-9C4B-07F7C39EECBE}" destId="{14D17ADA-DB3B-460D-B92A-52683D04A5C7}" srcOrd="0" destOrd="0" presId="urn:microsoft.com/office/officeart/2005/8/layout/hList1"/>
    <dgm:cxn modelId="{CDC47141-A27C-47FB-991C-70C773B5D0F4}" type="presParOf" srcId="{14D17ADA-DB3B-460D-B92A-52683D04A5C7}" destId="{020DF77E-4B74-4B90-B5CA-BA29EFEBCEC5}" srcOrd="0" destOrd="0" presId="urn:microsoft.com/office/officeart/2005/8/layout/hList1"/>
    <dgm:cxn modelId="{43904E82-AF62-45FB-ADFF-688F6744911A}" type="presParOf" srcId="{14D17ADA-DB3B-460D-B92A-52683D04A5C7}" destId="{D99C11D6-CE9F-4B54-A886-923710E795E3}" srcOrd="1" destOrd="0" presId="urn:microsoft.com/office/officeart/2005/8/layout/hList1"/>
    <dgm:cxn modelId="{B4B114A7-46C9-40C7-9ADC-FA459FEF3B75}" type="presParOf" srcId="{11D7000B-3336-496B-9C4B-07F7C39EECBE}" destId="{DEF3245E-4525-4AB4-9C22-20645C6C544C}" srcOrd="1" destOrd="0" presId="urn:microsoft.com/office/officeart/2005/8/layout/hList1"/>
    <dgm:cxn modelId="{D30C2789-645E-4AAC-BB36-67D21F961B67}" type="presParOf" srcId="{11D7000B-3336-496B-9C4B-07F7C39EECBE}" destId="{E869C8C2-D7EF-4FE5-A8A3-562D25371EBE}" srcOrd="2" destOrd="0" presId="urn:microsoft.com/office/officeart/2005/8/layout/hList1"/>
    <dgm:cxn modelId="{BBFA3226-A36F-4EF2-A17B-0EEA06372027}" type="presParOf" srcId="{E869C8C2-D7EF-4FE5-A8A3-562D25371EBE}" destId="{644670CB-7E09-4AB7-B535-4E51D67714D1}" srcOrd="0" destOrd="0" presId="urn:microsoft.com/office/officeart/2005/8/layout/hList1"/>
    <dgm:cxn modelId="{BE8AAB3B-333D-4537-81CA-F2C94598E50D}" type="presParOf" srcId="{E869C8C2-D7EF-4FE5-A8A3-562D25371EBE}" destId="{0C1451A7-338A-4B98-922F-A05B12098F5F}" srcOrd="1" destOrd="0" presId="urn:microsoft.com/office/officeart/2005/8/layout/hList1"/>
    <dgm:cxn modelId="{77DA2A86-1F4F-42F6-9A03-004960DF57E6}" type="presParOf" srcId="{11D7000B-3336-496B-9C4B-07F7C39EECBE}" destId="{7BDCF8B6-35AA-4AA6-B5EC-AAA60CF094BB}" srcOrd="3" destOrd="0" presId="urn:microsoft.com/office/officeart/2005/8/layout/hList1"/>
    <dgm:cxn modelId="{0CB297B5-90E2-43F1-BA23-F74DDBB8C3E7}" type="presParOf" srcId="{11D7000B-3336-496B-9C4B-07F7C39EECBE}" destId="{E6DEB52F-3242-4F03-BD61-4603E2EEAB7C}" srcOrd="4" destOrd="0" presId="urn:microsoft.com/office/officeart/2005/8/layout/hList1"/>
    <dgm:cxn modelId="{4CE18DDE-F10E-42C3-82C1-77F5A7261902}" type="presParOf" srcId="{E6DEB52F-3242-4F03-BD61-4603E2EEAB7C}" destId="{B0068E8E-79B7-413E-BF74-33A262FFEBBA}" srcOrd="0" destOrd="0" presId="urn:microsoft.com/office/officeart/2005/8/layout/hList1"/>
    <dgm:cxn modelId="{4F4BD5AE-171F-4E38-BDEB-F4AD357FC7AD}" type="presParOf" srcId="{E6DEB52F-3242-4F03-BD61-4603E2EEAB7C}" destId="{5ED197B2-EFA7-4069-B569-74E4134A55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7D91D2-FAEC-4AC7-A499-34D5043F6BAA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B4EBFE49-C200-4BF7-88D0-4DCB73531078}">
      <dgm:prSet custT="1"/>
      <dgm:spPr/>
      <dgm:t>
        <a:bodyPr/>
        <a:lstStyle/>
        <a:p>
          <a:pPr rtl="0"/>
          <a:r>
            <a:rPr lang="en-US" sz="2400" dirty="0" smtClean="0"/>
            <a:t>Un </a:t>
          </a:r>
          <a:r>
            <a:rPr lang="en-US" sz="2400" dirty="0" err="1" smtClean="0"/>
            <a:t>dispositif</a:t>
          </a:r>
          <a:r>
            <a:rPr lang="en-US" sz="2400" dirty="0" smtClean="0"/>
            <a:t> </a:t>
          </a:r>
          <a:r>
            <a:rPr lang="en-US" sz="2400" dirty="0" err="1" smtClean="0"/>
            <a:t>fortement</a:t>
          </a:r>
          <a:r>
            <a:rPr lang="en-US" sz="2400" dirty="0" smtClean="0"/>
            <a:t> </a:t>
          </a:r>
          <a:r>
            <a:rPr lang="en-US" sz="2400" dirty="0" err="1" smtClean="0"/>
            <a:t>affaibli</a:t>
          </a:r>
          <a:r>
            <a:rPr lang="en-US" sz="2400" dirty="0" smtClean="0"/>
            <a:t> par la </a:t>
          </a:r>
          <a:r>
            <a:rPr lang="en-US" sz="2400" dirty="0" err="1" smtClean="0"/>
            <a:t>crise</a:t>
          </a:r>
          <a:r>
            <a:rPr lang="en-US" sz="2400" dirty="0" smtClean="0"/>
            <a:t> </a:t>
          </a:r>
          <a:endParaRPr lang="fr-FR" sz="2400" dirty="0"/>
        </a:p>
      </dgm:t>
    </dgm:pt>
    <dgm:pt modelId="{CE4A1915-98FA-4FAB-82C0-0DF10DD2CC1E}" type="parTrans" cxnId="{058FF677-BB0E-494C-948A-CD546B182513}">
      <dgm:prSet/>
      <dgm:spPr/>
      <dgm:t>
        <a:bodyPr/>
        <a:lstStyle/>
        <a:p>
          <a:endParaRPr lang="en-US"/>
        </a:p>
      </dgm:t>
    </dgm:pt>
    <dgm:pt modelId="{8F06450C-C168-4355-B93C-49D9B5083EE8}" type="sibTrans" cxnId="{058FF677-BB0E-494C-948A-CD546B182513}">
      <dgm:prSet/>
      <dgm:spPr/>
      <dgm:t>
        <a:bodyPr/>
        <a:lstStyle/>
        <a:p>
          <a:endParaRPr lang="en-US"/>
        </a:p>
      </dgm:t>
    </dgm:pt>
    <dgm:pt modelId="{D6BCDD73-F290-4158-A566-5F0643F9A2EA}">
      <dgm:prSet custT="1"/>
      <dgm:spPr/>
      <dgm:t>
        <a:bodyPr/>
        <a:lstStyle/>
        <a:p>
          <a:pPr rtl="0"/>
          <a:r>
            <a:rPr lang="en-US" sz="2000" dirty="0" err="1" smtClean="0"/>
            <a:t>Procyclicité</a:t>
          </a:r>
          <a:r>
            <a:rPr lang="en-US" sz="2000" dirty="0" smtClean="0"/>
            <a:t> de </a:t>
          </a:r>
          <a:r>
            <a:rPr lang="en-US" sz="2000" dirty="0" err="1" smtClean="0"/>
            <a:t>Bâle</a:t>
          </a:r>
          <a:r>
            <a:rPr lang="en-US" sz="2000" dirty="0" smtClean="0"/>
            <a:t> II</a:t>
          </a:r>
          <a:endParaRPr lang="fr-FR" sz="2000" dirty="0"/>
        </a:p>
      </dgm:t>
    </dgm:pt>
    <dgm:pt modelId="{EBFE5012-220B-40C8-BB48-E29E470E7B15}" type="parTrans" cxnId="{C1F55817-DE5E-4108-9D5B-E0569AD4587A}">
      <dgm:prSet/>
      <dgm:spPr/>
      <dgm:t>
        <a:bodyPr/>
        <a:lstStyle/>
        <a:p>
          <a:endParaRPr lang="en-US"/>
        </a:p>
      </dgm:t>
    </dgm:pt>
    <dgm:pt modelId="{F15A35FA-7BAB-4096-AF44-11027B8A7242}" type="sibTrans" cxnId="{C1F55817-DE5E-4108-9D5B-E0569AD4587A}">
      <dgm:prSet/>
      <dgm:spPr/>
      <dgm:t>
        <a:bodyPr/>
        <a:lstStyle/>
        <a:p>
          <a:endParaRPr lang="en-US"/>
        </a:p>
      </dgm:t>
    </dgm:pt>
    <dgm:pt modelId="{E09DFD99-4D87-475A-B0DC-5D6FB27B7F33}">
      <dgm:prSet custT="1"/>
      <dgm:spPr/>
      <dgm:t>
        <a:bodyPr/>
        <a:lstStyle/>
        <a:p>
          <a:pPr rtl="0"/>
          <a:r>
            <a:rPr lang="en-US" sz="2000" dirty="0" smtClean="0"/>
            <a:t>Non </a:t>
          </a:r>
          <a:r>
            <a:rPr lang="en-US" sz="2000" dirty="0" err="1" smtClean="0"/>
            <a:t>prise</a:t>
          </a:r>
          <a:r>
            <a:rPr lang="en-US" sz="2000" dirty="0" smtClean="0"/>
            <a:t> en </a:t>
          </a:r>
          <a:r>
            <a:rPr lang="en-US" sz="2000" dirty="0" err="1" smtClean="0"/>
            <a:t>compte</a:t>
          </a:r>
          <a:r>
            <a:rPr lang="en-US" sz="2000" dirty="0" smtClean="0"/>
            <a:t> du </a:t>
          </a:r>
          <a:r>
            <a:rPr lang="en-US" sz="2000" dirty="0" err="1" smtClean="0"/>
            <a:t>risque</a:t>
          </a:r>
          <a:r>
            <a:rPr lang="en-US" sz="2000" dirty="0" smtClean="0"/>
            <a:t> de </a:t>
          </a:r>
          <a:r>
            <a:rPr lang="en-US" sz="2000" dirty="0" err="1" smtClean="0"/>
            <a:t>liquidité</a:t>
          </a:r>
          <a:endParaRPr lang="en-US" sz="2000" dirty="0"/>
        </a:p>
      </dgm:t>
    </dgm:pt>
    <dgm:pt modelId="{8BB2CFCE-CBAE-4155-9CA5-FA0754E87660}" type="parTrans" cxnId="{0BF22CB4-A445-44E6-AA5A-B50B28FE0709}">
      <dgm:prSet/>
      <dgm:spPr/>
      <dgm:t>
        <a:bodyPr/>
        <a:lstStyle/>
        <a:p>
          <a:endParaRPr lang="en-US"/>
        </a:p>
      </dgm:t>
    </dgm:pt>
    <dgm:pt modelId="{63BE7640-13BE-470B-96FA-B0421327240D}" type="sibTrans" cxnId="{0BF22CB4-A445-44E6-AA5A-B50B28FE0709}">
      <dgm:prSet/>
      <dgm:spPr/>
      <dgm:t>
        <a:bodyPr/>
        <a:lstStyle/>
        <a:p>
          <a:endParaRPr lang="en-US"/>
        </a:p>
      </dgm:t>
    </dgm:pt>
    <dgm:pt modelId="{5B27FC7C-2890-4A16-A90A-CE0AB9BFED4B}">
      <dgm:prSet custT="1"/>
      <dgm:spPr/>
      <dgm:t>
        <a:bodyPr/>
        <a:lstStyle/>
        <a:p>
          <a:pPr rtl="0"/>
          <a:r>
            <a:rPr lang="en-US" sz="2000" dirty="0" smtClean="0"/>
            <a:t>Retard </a:t>
          </a:r>
          <a:r>
            <a:rPr lang="en-US" sz="2000" dirty="0" err="1" smtClean="0"/>
            <a:t>sur</a:t>
          </a:r>
          <a:r>
            <a:rPr lang="en-US" sz="2000" dirty="0" smtClean="0"/>
            <a:t> les </a:t>
          </a:r>
          <a:r>
            <a:rPr lang="en-US" sz="2000" dirty="0" err="1" smtClean="0"/>
            <a:t>nouvelles</a:t>
          </a:r>
          <a:r>
            <a:rPr lang="en-US" sz="2000" dirty="0" smtClean="0"/>
            <a:t> </a:t>
          </a:r>
          <a:r>
            <a:rPr lang="en-US" sz="2000" dirty="0" err="1" smtClean="0"/>
            <a:t>pratiques</a:t>
          </a:r>
          <a:r>
            <a:rPr lang="en-US" sz="2000" dirty="0" smtClean="0"/>
            <a:t> </a:t>
          </a:r>
          <a:r>
            <a:rPr lang="en-US" sz="2000" dirty="0" err="1" smtClean="0"/>
            <a:t>bancaires</a:t>
          </a:r>
          <a:endParaRPr lang="en-US" sz="2000" dirty="0"/>
        </a:p>
      </dgm:t>
    </dgm:pt>
    <dgm:pt modelId="{EC49D27F-4E05-4346-A170-D12768596FCA}" type="parTrans" cxnId="{C9B187DF-BAE4-458D-9E73-F4E0DC693DF0}">
      <dgm:prSet/>
      <dgm:spPr/>
      <dgm:t>
        <a:bodyPr/>
        <a:lstStyle/>
        <a:p>
          <a:endParaRPr lang="en-US"/>
        </a:p>
      </dgm:t>
    </dgm:pt>
    <dgm:pt modelId="{E05FDE49-7050-41A6-A9B0-5E55374AA8E3}" type="sibTrans" cxnId="{C9B187DF-BAE4-458D-9E73-F4E0DC693DF0}">
      <dgm:prSet/>
      <dgm:spPr/>
      <dgm:t>
        <a:bodyPr/>
        <a:lstStyle/>
        <a:p>
          <a:endParaRPr lang="en-US"/>
        </a:p>
      </dgm:t>
    </dgm:pt>
    <dgm:pt modelId="{1393131E-707E-4733-BF10-D0EBC1EA3F63}">
      <dgm:prSet custT="1"/>
      <dgm:spPr/>
      <dgm:t>
        <a:bodyPr/>
        <a:lstStyle/>
        <a:p>
          <a:pPr rtl="0"/>
          <a:r>
            <a:rPr lang="en-US" sz="2400" dirty="0" err="1" smtClean="0"/>
            <a:t>Toutefois</a:t>
          </a:r>
          <a:r>
            <a:rPr lang="en-US" sz="2400" dirty="0" smtClean="0"/>
            <a:t>, des critiques à </a:t>
          </a:r>
          <a:r>
            <a:rPr lang="en-US" sz="2400" dirty="0" err="1" smtClean="0"/>
            <a:t>nuancer</a:t>
          </a:r>
          <a:endParaRPr lang="en-US" sz="2400" dirty="0"/>
        </a:p>
      </dgm:t>
    </dgm:pt>
    <dgm:pt modelId="{AF244780-1149-48D5-9364-2876BD77E79D}" type="parTrans" cxnId="{2E6AF653-2B80-4B4E-973A-42F3BA1BA04B}">
      <dgm:prSet/>
      <dgm:spPr/>
      <dgm:t>
        <a:bodyPr/>
        <a:lstStyle/>
        <a:p>
          <a:endParaRPr lang="en-US"/>
        </a:p>
      </dgm:t>
    </dgm:pt>
    <dgm:pt modelId="{5D2F321E-81DF-4C59-A947-1260CAA8F98B}" type="sibTrans" cxnId="{2E6AF653-2B80-4B4E-973A-42F3BA1BA04B}">
      <dgm:prSet/>
      <dgm:spPr/>
      <dgm:t>
        <a:bodyPr/>
        <a:lstStyle/>
        <a:p>
          <a:endParaRPr lang="en-US"/>
        </a:p>
      </dgm:t>
    </dgm:pt>
    <dgm:pt modelId="{27F55F4D-BBBF-4237-A8B8-BE8DF9C937B9}">
      <dgm:prSet custT="1"/>
      <dgm:spPr/>
      <dgm:t>
        <a:bodyPr/>
        <a:lstStyle/>
        <a:p>
          <a:pPr rtl="0"/>
          <a:r>
            <a:rPr lang="en-US" sz="2000" dirty="0" err="1" smtClean="0"/>
            <a:t>Une</a:t>
          </a:r>
          <a:r>
            <a:rPr lang="en-US" sz="2000" dirty="0" smtClean="0"/>
            <a:t> </a:t>
          </a:r>
          <a:r>
            <a:rPr lang="en-US" sz="2000" dirty="0" err="1" smtClean="0"/>
            <a:t>mise</a:t>
          </a:r>
          <a:r>
            <a:rPr lang="en-US" sz="2000" dirty="0" smtClean="0"/>
            <a:t> en oeuvre de </a:t>
          </a:r>
          <a:r>
            <a:rPr lang="en-US" sz="2000" dirty="0" err="1" smtClean="0"/>
            <a:t>l’accord</a:t>
          </a:r>
          <a:r>
            <a:rPr lang="en-US" sz="2000" dirty="0" smtClean="0"/>
            <a:t> </a:t>
          </a:r>
          <a:r>
            <a:rPr lang="en-US" sz="2000" dirty="0" err="1" smtClean="0"/>
            <a:t>partielle</a:t>
          </a:r>
          <a:r>
            <a:rPr lang="en-US" sz="2000" dirty="0" smtClean="0"/>
            <a:t> au moment de la </a:t>
          </a:r>
          <a:r>
            <a:rPr lang="en-US" sz="2000" dirty="0" err="1" smtClean="0"/>
            <a:t>crise</a:t>
          </a:r>
          <a:endParaRPr lang="en-US" sz="2000" dirty="0"/>
        </a:p>
      </dgm:t>
    </dgm:pt>
    <dgm:pt modelId="{8B5D359D-5979-4238-B964-D35F0B1F9B04}" type="parTrans" cxnId="{B8359184-9EB4-43A5-AD28-2A5B9F446F92}">
      <dgm:prSet/>
      <dgm:spPr/>
      <dgm:t>
        <a:bodyPr/>
        <a:lstStyle/>
        <a:p>
          <a:endParaRPr lang="en-US"/>
        </a:p>
      </dgm:t>
    </dgm:pt>
    <dgm:pt modelId="{BC6D74FB-D3A2-4740-8A76-D9FBF0226D98}" type="sibTrans" cxnId="{B8359184-9EB4-43A5-AD28-2A5B9F446F92}">
      <dgm:prSet/>
      <dgm:spPr/>
      <dgm:t>
        <a:bodyPr/>
        <a:lstStyle/>
        <a:p>
          <a:endParaRPr lang="en-US"/>
        </a:p>
      </dgm:t>
    </dgm:pt>
    <dgm:pt modelId="{D4F18D9C-9DBE-4A74-A833-69750D9E546C}">
      <dgm:prSet custT="1"/>
      <dgm:spPr/>
      <dgm:t>
        <a:bodyPr/>
        <a:lstStyle/>
        <a:p>
          <a:pPr rtl="0"/>
          <a:r>
            <a:rPr lang="en-US" sz="2000" dirty="0" smtClean="0"/>
            <a:t>Les </a:t>
          </a:r>
          <a:r>
            <a:rPr lang="en-US" sz="2000" dirty="0" err="1" smtClean="0"/>
            <a:t>banques</a:t>
          </a:r>
          <a:r>
            <a:rPr lang="en-US" sz="2000" dirty="0" smtClean="0"/>
            <a:t> </a:t>
          </a:r>
          <a:r>
            <a:rPr lang="en-US" sz="2000" dirty="0" err="1" smtClean="0"/>
            <a:t>américaines</a:t>
          </a:r>
          <a:r>
            <a:rPr lang="en-US" sz="2000" dirty="0" smtClean="0"/>
            <a:t> non </a:t>
          </a:r>
          <a:r>
            <a:rPr lang="en-US" sz="2000" dirty="0" err="1" smtClean="0"/>
            <a:t>soumises</a:t>
          </a:r>
          <a:r>
            <a:rPr lang="en-US" sz="2000" dirty="0" smtClean="0"/>
            <a:t> au </a:t>
          </a:r>
          <a:r>
            <a:rPr lang="en-US" sz="2000" dirty="0" err="1" smtClean="0"/>
            <a:t>dispositif</a:t>
          </a:r>
          <a:endParaRPr lang="en-US" sz="2000" dirty="0"/>
        </a:p>
      </dgm:t>
    </dgm:pt>
    <dgm:pt modelId="{63A88488-4E11-42A2-AB3C-3BB5C361F098}" type="parTrans" cxnId="{DED2E023-E3B2-4419-A12C-F9842B4CB1AA}">
      <dgm:prSet/>
      <dgm:spPr/>
      <dgm:t>
        <a:bodyPr/>
        <a:lstStyle/>
        <a:p>
          <a:endParaRPr lang="en-US"/>
        </a:p>
      </dgm:t>
    </dgm:pt>
    <dgm:pt modelId="{12973FCD-144E-4A20-A7E4-133569FC0938}" type="sibTrans" cxnId="{DED2E023-E3B2-4419-A12C-F9842B4CB1AA}">
      <dgm:prSet/>
      <dgm:spPr/>
      <dgm:t>
        <a:bodyPr/>
        <a:lstStyle/>
        <a:p>
          <a:endParaRPr lang="en-US"/>
        </a:p>
      </dgm:t>
    </dgm:pt>
    <dgm:pt modelId="{89B0A958-7597-4D39-9086-DAF27A7A3674}">
      <dgm:prSet custT="1"/>
      <dgm:spPr/>
      <dgm:t>
        <a:bodyPr/>
        <a:lstStyle/>
        <a:p>
          <a:pPr rtl="0"/>
          <a:r>
            <a:rPr lang="en-US" sz="2000" dirty="0" err="1" smtClean="0"/>
            <a:t>Rôle</a:t>
          </a:r>
          <a:r>
            <a:rPr lang="en-US" sz="2000" dirty="0" smtClean="0"/>
            <a:t> </a:t>
          </a:r>
          <a:r>
            <a:rPr lang="en-US" sz="2000" dirty="0" err="1" smtClean="0"/>
            <a:t>préventif</a:t>
          </a:r>
          <a:r>
            <a:rPr lang="en-US" sz="2000" dirty="0" smtClean="0"/>
            <a:t> des </a:t>
          </a:r>
          <a:r>
            <a:rPr lang="en-US" sz="2000" dirty="0" err="1" smtClean="0"/>
            <a:t>normes</a:t>
          </a:r>
          <a:r>
            <a:rPr lang="en-US" sz="2000" dirty="0" smtClean="0"/>
            <a:t> </a:t>
          </a:r>
          <a:r>
            <a:rPr lang="en-US" sz="2000" dirty="0" err="1" smtClean="0"/>
            <a:t>prudentielles</a:t>
          </a:r>
          <a:r>
            <a:rPr lang="en-US" sz="2000" dirty="0" smtClean="0"/>
            <a:t> </a:t>
          </a:r>
          <a:r>
            <a:rPr lang="en-US" sz="2000" dirty="0" err="1" smtClean="0"/>
            <a:t>dans</a:t>
          </a:r>
          <a:r>
            <a:rPr lang="en-US" sz="2000" dirty="0" smtClean="0"/>
            <a:t> la propagation de la </a:t>
          </a:r>
          <a:r>
            <a:rPr lang="en-US" sz="2000" dirty="0" err="1" smtClean="0"/>
            <a:t>crise</a:t>
          </a:r>
          <a:endParaRPr lang="en-US" sz="2000" dirty="0"/>
        </a:p>
      </dgm:t>
    </dgm:pt>
    <dgm:pt modelId="{0CE97D88-9D79-46A7-BB26-00ACB3EF0538}" type="parTrans" cxnId="{E1038741-8E88-4956-A344-7628DDC0C080}">
      <dgm:prSet/>
      <dgm:spPr/>
      <dgm:t>
        <a:bodyPr/>
        <a:lstStyle/>
        <a:p>
          <a:endParaRPr lang="en-US"/>
        </a:p>
      </dgm:t>
    </dgm:pt>
    <dgm:pt modelId="{323BECDC-BCB8-46CC-A9A9-9A05E890FE6A}" type="sibTrans" cxnId="{E1038741-8E88-4956-A344-7628DDC0C080}">
      <dgm:prSet/>
      <dgm:spPr/>
      <dgm:t>
        <a:bodyPr/>
        <a:lstStyle/>
        <a:p>
          <a:endParaRPr lang="en-US"/>
        </a:p>
      </dgm:t>
    </dgm:pt>
    <dgm:pt modelId="{20495103-5353-4F24-A1DB-176B38D62401}" type="pres">
      <dgm:prSet presAssocID="{B77D91D2-FAEC-4AC7-A499-34D5043F6B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824A131-BCDD-47C6-9651-ABCC36227F0F}" type="pres">
      <dgm:prSet presAssocID="{B4EBFE49-C200-4BF7-88D0-4DCB73531078}" presName="linNode" presStyleCnt="0"/>
      <dgm:spPr/>
    </dgm:pt>
    <dgm:pt modelId="{10275560-F40C-4343-85DA-1B270FDB4D1A}" type="pres">
      <dgm:prSet presAssocID="{B4EBFE49-C200-4BF7-88D0-4DCB73531078}" presName="parentShp" presStyleLbl="node1" presStyleIdx="0" presStyleCnt="2" custScaleX="82645" custScaleY="826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F69ACF-22DF-41DD-A4FD-43891C1D31AF}" type="pres">
      <dgm:prSet presAssocID="{B4EBFE49-C200-4BF7-88D0-4DCB73531078}" presName="childShp" presStyleLbl="bgAccFollowNode1" presStyleIdx="0" presStyleCnt="2" custScaleX="110000" custScaleY="11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BD9B52-86CD-43B2-AC26-BD56496DAFA4}" type="pres">
      <dgm:prSet presAssocID="{8F06450C-C168-4355-B93C-49D9B5083EE8}" presName="spacing" presStyleCnt="0"/>
      <dgm:spPr/>
    </dgm:pt>
    <dgm:pt modelId="{955DD9E4-E743-462B-A5ED-96063F8C9B69}" type="pres">
      <dgm:prSet presAssocID="{1393131E-707E-4733-BF10-D0EBC1EA3F63}" presName="linNode" presStyleCnt="0"/>
      <dgm:spPr/>
    </dgm:pt>
    <dgm:pt modelId="{CD196F81-3F36-450E-90C6-678488DC4917}" type="pres">
      <dgm:prSet presAssocID="{1393131E-707E-4733-BF10-D0EBC1EA3F63}" presName="parentShp" presStyleLbl="node1" presStyleIdx="1" presStyleCnt="2" custScaleX="82645" custScaleY="826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D59346-A698-4271-9EEF-22BFE5DC4194}" type="pres">
      <dgm:prSet presAssocID="{1393131E-707E-4733-BF10-D0EBC1EA3F63}" presName="childShp" presStyleLbl="bgAccFollowNode1" presStyleIdx="1" presStyleCnt="2" custScaleX="110000" custScaleY="11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766E33B-3560-4E9C-85D7-52684F3EDBF0}" type="presOf" srcId="{1393131E-707E-4733-BF10-D0EBC1EA3F63}" destId="{CD196F81-3F36-450E-90C6-678488DC4917}" srcOrd="0" destOrd="0" presId="urn:microsoft.com/office/officeart/2005/8/layout/vList6"/>
    <dgm:cxn modelId="{965F0E5C-0938-44AF-8F86-78A2E02E4FD3}" type="presOf" srcId="{D4F18D9C-9DBE-4A74-A833-69750D9E546C}" destId="{80D59346-A698-4271-9EEF-22BFE5DC4194}" srcOrd="0" destOrd="1" presId="urn:microsoft.com/office/officeart/2005/8/layout/vList6"/>
    <dgm:cxn modelId="{058FF677-BB0E-494C-948A-CD546B182513}" srcId="{B77D91D2-FAEC-4AC7-A499-34D5043F6BAA}" destId="{B4EBFE49-C200-4BF7-88D0-4DCB73531078}" srcOrd="0" destOrd="0" parTransId="{CE4A1915-98FA-4FAB-82C0-0DF10DD2CC1E}" sibTransId="{8F06450C-C168-4355-B93C-49D9B5083EE8}"/>
    <dgm:cxn modelId="{2E6AF653-2B80-4B4E-973A-42F3BA1BA04B}" srcId="{B77D91D2-FAEC-4AC7-A499-34D5043F6BAA}" destId="{1393131E-707E-4733-BF10-D0EBC1EA3F63}" srcOrd="1" destOrd="0" parTransId="{AF244780-1149-48D5-9364-2876BD77E79D}" sibTransId="{5D2F321E-81DF-4C59-A947-1260CAA8F98B}"/>
    <dgm:cxn modelId="{0BF22CB4-A445-44E6-AA5A-B50B28FE0709}" srcId="{B4EBFE49-C200-4BF7-88D0-4DCB73531078}" destId="{E09DFD99-4D87-475A-B0DC-5D6FB27B7F33}" srcOrd="1" destOrd="0" parTransId="{8BB2CFCE-CBAE-4155-9CA5-FA0754E87660}" sibTransId="{63BE7640-13BE-470B-96FA-B0421327240D}"/>
    <dgm:cxn modelId="{10679E7F-2420-4C51-BDB2-125D8A9DC4EC}" type="presOf" srcId="{89B0A958-7597-4D39-9086-DAF27A7A3674}" destId="{80D59346-A698-4271-9EEF-22BFE5DC4194}" srcOrd="0" destOrd="2" presId="urn:microsoft.com/office/officeart/2005/8/layout/vList6"/>
    <dgm:cxn modelId="{3824847A-8930-4E12-9A3F-08ECBEF2B59D}" type="presOf" srcId="{27F55F4D-BBBF-4237-A8B8-BE8DF9C937B9}" destId="{80D59346-A698-4271-9EEF-22BFE5DC4194}" srcOrd="0" destOrd="0" presId="urn:microsoft.com/office/officeart/2005/8/layout/vList6"/>
    <dgm:cxn modelId="{B8359184-9EB4-43A5-AD28-2A5B9F446F92}" srcId="{1393131E-707E-4733-BF10-D0EBC1EA3F63}" destId="{27F55F4D-BBBF-4237-A8B8-BE8DF9C937B9}" srcOrd="0" destOrd="0" parTransId="{8B5D359D-5979-4238-B964-D35F0B1F9B04}" sibTransId="{BC6D74FB-D3A2-4740-8A76-D9FBF0226D98}"/>
    <dgm:cxn modelId="{C9B187DF-BAE4-458D-9E73-F4E0DC693DF0}" srcId="{B4EBFE49-C200-4BF7-88D0-4DCB73531078}" destId="{5B27FC7C-2890-4A16-A90A-CE0AB9BFED4B}" srcOrd="2" destOrd="0" parTransId="{EC49D27F-4E05-4346-A170-D12768596FCA}" sibTransId="{E05FDE49-7050-41A6-A9B0-5E55374AA8E3}"/>
    <dgm:cxn modelId="{DED2E023-E3B2-4419-A12C-F9842B4CB1AA}" srcId="{1393131E-707E-4733-BF10-D0EBC1EA3F63}" destId="{D4F18D9C-9DBE-4A74-A833-69750D9E546C}" srcOrd="1" destOrd="0" parTransId="{63A88488-4E11-42A2-AB3C-3BB5C361F098}" sibTransId="{12973FCD-144E-4A20-A7E4-133569FC0938}"/>
    <dgm:cxn modelId="{57FB35A8-99D7-4A26-872B-FF2098128B98}" type="presOf" srcId="{E09DFD99-4D87-475A-B0DC-5D6FB27B7F33}" destId="{7EF69ACF-22DF-41DD-A4FD-43891C1D31AF}" srcOrd="0" destOrd="1" presId="urn:microsoft.com/office/officeart/2005/8/layout/vList6"/>
    <dgm:cxn modelId="{1C989CCC-9D3B-4F65-BD5D-0AB686B66DFF}" type="presOf" srcId="{B4EBFE49-C200-4BF7-88D0-4DCB73531078}" destId="{10275560-F40C-4343-85DA-1B270FDB4D1A}" srcOrd="0" destOrd="0" presId="urn:microsoft.com/office/officeart/2005/8/layout/vList6"/>
    <dgm:cxn modelId="{CFF3D193-86E9-4798-898B-CEC7F8E5CB09}" type="presOf" srcId="{B77D91D2-FAEC-4AC7-A499-34D5043F6BAA}" destId="{20495103-5353-4F24-A1DB-176B38D62401}" srcOrd="0" destOrd="0" presId="urn:microsoft.com/office/officeart/2005/8/layout/vList6"/>
    <dgm:cxn modelId="{E1038741-8E88-4956-A344-7628DDC0C080}" srcId="{1393131E-707E-4733-BF10-D0EBC1EA3F63}" destId="{89B0A958-7597-4D39-9086-DAF27A7A3674}" srcOrd="2" destOrd="0" parTransId="{0CE97D88-9D79-46A7-BB26-00ACB3EF0538}" sibTransId="{323BECDC-BCB8-46CC-A9A9-9A05E890FE6A}"/>
    <dgm:cxn modelId="{4E1BCA62-B850-45F0-A281-6DDB86913C59}" type="presOf" srcId="{D6BCDD73-F290-4158-A566-5F0643F9A2EA}" destId="{7EF69ACF-22DF-41DD-A4FD-43891C1D31AF}" srcOrd="0" destOrd="0" presId="urn:microsoft.com/office/officeart/2005/8/layout/vList6"/>
    <dgm:cxn modelId="{BC4CB1BD-4889-41F9-89BE-89D14FA959BF}" type="presOf" srcId="{5B27FC7C-2890-4A16-A90A-CE0AB9BFED4B}" destId="{7EF69ACF-22DF-41DD-A4FD-43891C1D31AF}" srcOrd="0" destOrd="2" presId="urn:microsoft.com/office/officeart/2005/8/layout/vList6"/>
    <dgm:cxn modelId="{C1F55817-DE5E-4108-9D5B-E0569AD4587A}" srcId="{B4EBFE49-C200-4BF7-88D0-4DCB73531078}" destId="{D6BCDD73-F290-4158-A566-5F0643F9A2EA}" srcOrd="0" destOrd="0" parTransId="{EBFE5012-220B-40C8-BB48-E29E470E7B15}" sibTransId="{F15A35FA-7BAB-4096-AF44-11027B8A7242}"/>
    <dgm:cxn modelId="{ED4BC419-489F-46CE-B019-8F350D548C43}" type="presParOf" srcId="{20495103-5353-4F24-A1DB-176B38D62401}" destId="{0824A131-BCDD-47C6-9651-ABCC36227F0F}" srcOrd="0" destOrd="0" presId="urn:microsoft.com/office/officeart/2005/8/layout/vList6"/>
    <dgm:cxn modelId="{07101CC8-A838-439F-B794-FAA0858EE6CC}" type="presParOf" srcId="{0824A131-BCDD-47C6-9651-ABCC36227F0F}" destId="{10275560-F40C-4343-85DA-1B270FDB4D1A}" srcOrd="0" destOrd="0" presId="urn:microsoft.com/office/officeart/2005/8/layout/vList6"/>
    <dgm:cxn modelId="{AF1CDB17-63C5-47A5-A63C-A6595236BF6F}" type="presParOf" srcId="{0824A131-BCDD-47C6-9651-ABCC36227F0F}" destId="{7EF69ACF-22DF-41DD-A4FD-43891C1D31AF}" srcOrd="1" destOrd="0" presId="urn:microsoft.com/office/officeart/2005/8/layout/vList6"/>
    <dgm:cxn modelId="{B3C00E59-C3AD-40B8-9E10-CCE45BB2AF9A}" type="presParOf" srcId="{20495103-5353-4F24-A1DB-176B38D62401}" destId="{59BD9B52-86CD-43B2-AC26-BD56496DAFA4}" srcOrd="1" destOrd="0" presId="urn:microsoft.com/office/officeart/2005/8/layout/vList6"/>
    <dgm:cxn modelId="{71B9F6C3-1AFB-463A-88C3-DC754F9FD40D}" type="presParOf" srcId="{20495103-5353-4F24-A1DB-176B38D62401}" destId="{955DD9E4-E743-462B-A5ED-96063F8C9B69}" srcOrd="2" destOrd="0" presId="urn:microsoft.com/office/officeart/2005/8/layout/vList6"/>
    <dgm:cxn modelId="{CB41E7DC-E477-423D-82A0-A15FB923425D}" type="presParOf" srcId="{955DD9E4-E743-462B-A5ED-96063F8C9B69}" destId="{CD196F81-3F36-450E-90C6-678488DC4917}" srcOrd="0" destOrd="0" presId="urn:microsoft.com/office/officeart/2005/8/layout/vList6"/>
    <dgm:cxn modelId="{871D9383-3742-4F8C-A5CA-D5210DB1E43A}" type="presParOf" srcId="{955DD9E4-E743-462B-A5ED-96063F8C9B69}" destId="{80D59346-A698-4271-9EEF-22BFE5DC419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4D5658-D368-498B-971F-4BC0F9DC7665}" type="doc">
      <dgm:prSet loTypeId="urn:microsoft.com/office/officeart/2005/8/layout/hierarchy1" loCatId="hierarchy" qsTypeId="urn:microsoft.com/office/officeart/2005/8/quickstyle/3d3" qsCatId="3D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BB9F99C8-451C-4A3F-8BE7-EAC1D3A7E044}">
      <dgm:prSet/>
      <dgm:spPr/>
      <dgm:t>
        <a:bodyPr/>
        <a:lstStyle/>
        <a:p>
          <a:pPr rtl="0"/>
          <a:r>
            <a:rPr lang="en-US" dirty="0" err="1" smtClean="0"/>
            <a:t>Principaux</a:t>
          </a:r>
          <a:r>
            <a:rPr lang="en-US" dirty="0" smtClean="0"/>
            <a:t> axes de la </a:t>
          </a:r>
          <a:r>
            <a:rPr lang="en-US" dirty="0" err="1" smtClean="0"/>
            <a:t>réforme</a:t>
          </a:r>
          <a:endParaRPr lang="en-US" dirty="0"/>
        </a:p>
      </dgm:t>
    </dgm:pt>
    <dgm:pt modelId="{C09EF405-E953-4E21-9EE2-1C2E0936B19D}" type="parTrans" cxnId="{3F1D6F55-FADB-43ED-90A5-AF5592A026D4}">
      <dgm:prSet/>
      <dgm:spPr/>
      <dgm:t>
        <a:bodyPr/>
        <a:lstStyle/>
        <a:p>
          <a:endParaRPr lang="en-US"/>
        </a:p>
      </dgm:t>
    </dgm:pt>
    <dgm:pt modelId="{123EFE9B-A1AE-4760-B9F0-76CFD34AEAC8}" type="sibTrans" cxnId="{3F1D6F55-FADB-43ED-90A5-AF5592A026D4}">
      <dgm:prSet/>
      <dgm:spPr/>
      <dgm:t>
        <a:bodyPr/>
        <a:lstStyle/>
        <a:p>
          <a:endParaRPr lang="en-US"/>
        </a:p>
      </dgm:t>
    </dgm:pt>
    <dgm:pt modelId="{29E923DB-C570-4C78-89AA-3AEC72F515BD}">
      <dgm:prSet custT="1"/>
      <dgm:spPr/>
      <dgm:t>
        <a:bodyPr/>
        <a:lstStyle/>
        <a:p>
          <a:pPr rtl="0"/>
          <a:r>
            <a:rPr lang="fr-FR" sz="1600" i="1" dirty="0" smtClean="0"/>
            <a:t>Renforcement du dispositif réglementaire d’adéquation des fonds propres</a:t>
          </a:r>
          <a:endParaRPr lang="fr-FR" sz="1600" i="1" dirty="0"/>
        </a:p>
      </dgm:t>
    </dgm:pt>
    <dgm:pt modelId="{68DA75B7-7A9E-49C7-BBEE-62085D4CDCC6}" type="parTrans" cxnId="{67BC930F-E274-4397-9675-CADCF0D020FE}">
      <dgm:prSet/>
      <dgm:spPr/>
      <dgm:t>
        <a:bodyPr/>
        <a:lstStyle/>
        <a:p>
          <a:endParaRPr lang="en-US"/>
        </a:p>
      </dgm:t>
    </dgm:pt>
    <dgm:pt modelId="{FE1B4FC8-BA59-464E-B4D0-1D1D69F8B784}" type="sibTrans" cxnId="{67BC930F-E274-4397-9675-CADCF0D020FE}">
      <dgm:prSet/>
      <dgm:spPr/>
      <dgm:t>
        <a:bodyPr/>
        <a:lstStyle/>
        <a:p>
          <a:endParaRPr lang="en-US"/>
        </a:p>
      </dgm:t>
    </dgm:pt>
    <dgm:pt modelId="{D097EA18-AAF5-4909-A784-90F29A1FC33E}">
      <dgm:prSet custT="1"/>
      <dgm:spPr/>
      <dgm:t>
        <a:bodyPr/>
        <a:lstStyle/>
        <a:p>
          <a:pPr rtl="0"/>
          <a:r>
            <a:rPr lang="fr-FR" sz="1600" i="1" dirty="0" smtClean="0"/>
            <a:t>Accroissement des réserves de liquidité des banques </a:t>
          </a:r>
          <a:endParaRPr lang="fr-FR" sz="1600" i="1" dirty="0"/>
        </a:p>
      </dgm:t>
    </dgm:pt>
    <dgm:pt modelId="{2CEA352A-5CCA-4337-A3E3-993B8B52D398}" type="parTrans" cxnId="{2A6A5F93-0C05-4C53-8951-73F2EFB29737}">
      <dgm:prSet/>
      <dgm:spPr/>
      <dgm:t>
        <a:bodyPr/>
        <a:lstStyle/>
        <a:p>
          <a:endParaRPr lang="en-US"/>
        </a:p>
      </dgm:t>
    </dgm:pt>
    <dgm:pt modelId="{965B65F9-48C9-45F3-9D3D-CF9ED423D50D}" type="sibTrans" cxnId="{2A6A5F93-0C05-4C53-8951-73F2EFB29737}">
      <dgm:prSet/>
      <dgm:spPr/>
      <dgm:t>
        <a:bodyPr/>
        <a:lstStyle/>
        <a:p>
          <a:endParaRPr lang="en-US"/>
        </a:p>
      </dgm:t>
    </dgm:pt>
    <dgm:pt modelId="{0687D1D9-1711-4C07-AC0D-77B7465C20B7}">
      <dgm:prSet custT="1"/>
      <dgm:spPr/>
      <dgm:t>
        <a:bodyPr/>
        <a:lstStyle/>
        <a:p>
          <a:pPr rtl="0"/>
          <a:r>
            <a:rPr lang="fr-FR" sz="1600" i="1" dirty="0" smtClean="0"/>
            <a:t>Optimisation de la gouvernance, de la gestion du risque et de la supervision des banques</a:t>
          </a:r>
          <a:endParaRPr lang="fr-FR" sz="1600" dirty="0"/>
        </a:p>
      </dgm:t>
    </dgm:pt>
    <dgm:pt modelId="{1DD56CBC-DB53-425C-B324-0FB1656C6AF8}" type="parTrans" cxnId="{5BBCABFA-AFDB-4363-AF86-34BA969B409C}">
      <dgm:prSet/>
      <dgm:spPr/>
      <dgm:t>
        <a:bodyPr/>
        <a:lstStyle/>
        <a:p>
          <a:endParaRPr lang="en-US"/>
        </a:p>
      </dgm:t>
    </dgm:pt>
    <dgm:pt modelId="{9CEF7B53-1381-4E5E-B9B8-B05E2EFCC9FC}" type="sibTrans" cxnId="{5BBCABFA-AFDB-4363-AF86-34BA969B409C}">
      <dgm:prSet/>
      <dgm:spPr/>
      <dgm:t>
        <a:bodyPr/>
        <a:lstStyle/>
        <a:p>
          <a:endParaRPr lang="en-US"/>
        </a:p>
      </dgm:t>
    </dgm:pt>
    <dgm:pt modelId="{A84100DD-40B4-473C-83B4-57D882F9CE9C}">
      <dgm:prSet custT="1"/>
      <dgm:spPr/>
      <dgm:t>
        <a:bodyPr/>
        <a:lstStyle/>
        <a:p>
          <a:pPr rtl="0"/>
          <a:r>
            <a:rPr lang="fr-FR" sz="1600" i="1" dirty="0" smtClean="0"/>
            <a:t>Approfondissement de la coopération transfrontière en matière de supervision des banques internationales. </a:t>
          </a:r>
          <a:r>
            <a:rPr lang="fr-FR" sz="1600" dirty="0" smtClean="0"/>
            <a:t> </a:t>
          </a:r>
          <a:endParaRPr lang="fr-FR" sz="1600" dirty="0"/>
        </a:p>
      </dgm:t>
    </dgm:pt>
    <dgm:pt modelId="{58671B6B-3C44-49BA-9F7A-4F4DF6F04EE1}" type="parTrans" cxnId="{2D0697F3-ACDE-47D4-A6A2-099A645658BC}">
      <dgm:prSet/>
      <dgm:spPr/>
      <dgm:t>
        <a:bodyPr/>
        <a:lstStyle/>
        <a:p>
          <a:endParaRPr lang="en-US"/>
        </a:p>
      </dgm:t>
    </dgm:pt>
    <dgm:pt modelId="{C86D8115-DF5C-43C8-A57B-A2E19DC075E0}" type="sibTrans" cxnId="{2D0697F3-ACDE-47D4-A6A2-099A645658BC}">
      <dgm:prSet/>
      <dgm:spPr/>
      <dgm:t>
        <a:bodyPr/>
        <a:lstStyle/>
        <a:p>
          <a:endParaRPr lang="en-US"/>
        </a:p>
      </dgm:t>
    </dgm:pt>
    <dgm:pt modelId="{3E5B692F-7984-4937-9346-E86570A883E2}">
      <dgm:prSet custT="1"/>
      <dgm:spPr/>
      <dgm:t>
        <a:bodyPr/>
        <a:lstStyle/>
        <a:p>
          <a:pPr rtl="0"/>
          <a:r>
            <a:rPr lang="fr-FR" sz="1600" i="1" dirty="0" smtClean="0"/>
            <a:t>Amélioration de la transparence du marché</a:t>
          </a:r>
          <a:endParaRPr lang="fr-FR" sz="1600" dirty="0"/>
        </a:p>
      </dgm:t>
    </dgm:pt>
    <dgm:pt modelId="{0EEDF99F-CB1B-401F-83FD-C842F8C1AFF8}" type="parTrans" cxnId="{156B0C8F-D9B5-4D04-AB11-C7AEE6118B63}">
      <dgm:prSet/>
      <dgm:spPr/>
      <dgm:t>
        <a:bodyPr/>
        <a:lstStyle/>
        <a:p>
          <a:endParaRPr lang="en-US"/>
        </a:p>
      </dgm:t>
    </dgm:pt>
    <dgm:pt modelId="{09B2912E-8608-4E4B-B683-8EE3BB48AFFC}" type="sibTrans" cxnId="{156B0C8F-D9B5-4D04-AB11-C7AEE6118B63}">
      <dgm:prSet/>
      <dgm:spPr/>
      <dgm:t>
        <a:bodyPr/>
        <a:lstStyle/>
        <a:p>
          <a:endParaRPr lang="en-US"/>
        </a:p>
      </dgm:t>
    </dgm:pt>
    <dgm:pt modelId="{2C1358A9-64BF-43F7-B5DE-309B02135A54}" type="pres">
      <dgm:prSet presAssocID="{B74D5658-D368-498B-971F-4BC0F9DC76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15AF655-30C2-4576-AB36-69D176CCBA64}" type="pres">
      <dgm:prSet presAssocID="{BB9F99C8-451C-4A3F-8BE7-EAC1D3A7E044}" presName="hierRoot1" presStyleCnt="0"/>
      <dgm:spPr/>
    </dgm:pt>
    <dgm:pt modelId="{97DFABCA-3A90-48B8-8A59-67D2980E577F}" type="pres">
      <dgm:prSet presAssocID="{BB9F99C8-451C-4A3F-8BE7-EAC1D3A7E044}" presName="composite" presStyleCnt="0"/>
      <dgm:spPr/>
    </dgm:pt>
    <dgm:pt modelId="{328F4271-950A-42F3-9D29-4672A3F3FC49}" type="pres">
      <dgm:prSet presAssocID="{BB9F99C8-451C-4A3F-8BE7-EAC1D3A7E044}" presName="background" presStyleLbl="node0" presStyleIdx="0" presStyleCnt="1"/>
      <dgm:spPr/>
    </dgm:pt>
    <dgm:pt modelId="{357A9EB9-4499-45E9-B556-DA3A9AA00692}" type="pres">
      <dgm:prSet presAssocID="{BB9F99C8-451C-4A3F-8BE7-EAC1D3A7E044}" presName="text" presStyleLbl="fgAcc0" presStyleIdx="0" presStyleCnt="1" custScaleX="619908" custScaleY="19047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F9308E-06E4-4E95-B6FC-66C107E45FB5}" type="pres">
      <dgm:prSet presAssocID="{BB9F99C8-451C-4A3F-8BE7-EAC1D3A7E044}" presName="hierChild2" presStyleCnt="0"/>
      <dgm:spPr/>
    </dgm:pt>
    <dgm:pt modelId="{43E880B5-798C-4B6D-A19A-CBCEC4F80533}" type="pres">
      <dgm:prSet presAssocID="{68DA75B7-7A9E-49C7-BBEE-62085D4CDCC6}" presName="Name10" presStyleLbl="parChTrans1D2" presStyleIdx="0" presStyleCnt="5"/>
      <dgm:spPr/>
      <dgm:t>
        <a:bodyPr/>
        <a:lstStyle/>
        <a:p>
          <a:endParaRPr lang="fr-FR"/>
        </a:p>
      </dgm:t>
    </dgm:pt>
    <dgm:pt modelId="{E1B324DA-387D-42DC-82E9-FF433784AD3B}" type="pres">
      <dgm:prSet presAssocID="{29E923DB-C570-4C78-89AA-3AEC72F515BD}" presName="hierRoot2" presStyleCnt="0"/>
      <dgm:spPr/>
    </dgm:pt>
    <dgm:pt modelId="{E0303477-604E-4EC2-B770-4F45021EC6FF}" type="pres">
      <dgm:prSet presAssocID="{29E923DB-C570-4C78-89AA-3AEC72F515BD}" presName="composite2" presStyleCnt="0"/>
      <dgm:spPr/>
    </dgm:pt>
    <dgm:pt modelId="{A217D1C3-5C18-4342-989E-760515FAB06B}" type="pres">
      <dgm:prSet presAssocID="{29E923DB-C570-4C78-89AA-3AEC72F515BD}" presName="background2" presStyleLbl="node2" presStyleIdx="0" presStyleCnt="5"/>
      <dgm:spPr/>
    </dgm:pt>
    <dgm:pt modelId="{5D0AC1D9-8629-46A3-A126-6358A43089CE}" type="pres">
      <dgm:prSet presAssocID="{29E923DB-C570-4C78-89AA-3AEC72F515BD}" presName="text2" presStyleLbl="fgAcc2" presStyleIdx="0" presStyleCnt="5" custScaleX="177156" custScaleY="5497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AB72668-8513-4FBC-8FA2-31FFB3E23C89}" type="pres">
      <dgm:prSet presAssocID="{29E923DB-C570-4C78-89AA-3AEC72F515BD}" presName="hierChild3" presStyleCnt="0"/>
      <dgm:spPr/>
    </dgm:pt>
    <dgm:pt modelId="{013358D1-D0E1-43D6-BED8-524C9CD69C36}" type="pres">
      <dgm:prSet presAssocID="{2CEA352A-5CCA-4337-A3E3-993B8B52D398}" presName="Name10" presStyleLbl="parChTrans1D2" presStyleIdx="1" presStyleCnt="5"/>
      <dgm:spPr/>
      <dgm:t>
        <a:bodyPr/>
        <a:lstStyle/>
        <a:p>
          <a:endParaRPr lang="fr-FR"/>
        </a:p>
      </dgm:t>
    </dgm:pt>
    <dgm:pt modelId="{AE689348-6C34-4CA4-B034-8A377CEB67EA}" type="pres">
      <dgm:prSet presAssocID="{D097EA18-AAF5-4909-A784-90F29A1FC33E}" presName="hierRoot2" presStyleCnt="0"/>
      <dgm:spPr/>
    </dgm:pt>
    <dgm:pt modelId="{99929E05-6901-46AE-A7C7-08121DDD681E}" type="pres">
      <dgm:prSet presAssocID="{D097EA18-AAF5-4909-A784-90F29A1FC33E}" presName="composite2" presStyleCnt="0"/>
      <dgm:spPr/>
    </dgm:pt>
    <dgm:pt modelId="{8EE06EAB-AD2E-4A41-A834-E73EB284C269}" type="pres">
      <dgm:prSet presAssocID="{D097EA18-AAF5-4909-A784-90F29A1FC33E}" presName="background2" presStyleLbl="node2" presStyleIdx="1" presStyleCnt="5"/>
      <dgm:spPr/>
    </dgm:pt>
    <dgm:pt modelId="{8A0F600C-308F-4BC7-9575-FE3A2C22A9C7}" type="pres">
      <dgm:prSet presAssocID="{D097EA18-AAF5-4909-A784-90F29A1FC33E}" presName="text2" presStyleLbl="fgAcc2" presStyleIdx="1" presStyleCnt="5" custScaleX="177156" custScaleY="5497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84BD56-07EB-41E5-A050-64226A4337DD}" type="pres">
      <dgm:prSet presAssocID="{D097EA18-AAF5-4909-A784-90F29A1FC33E}" presName="hierChild3" presStyleCnt="0"/>
      <dgm:spPr/>
    </dgm:pt>
    <dgm:pt modelId="{5F8CEB81-EF11-48BA-9E57-83D3EC72909D}" type="pres">
      <dgm:prSet presAssocID="{1DD56CBC-DB53-425C-B324-0FB1656C6AF8}" presName="Name10" presStyleLbl="parChTrans1D2" presStyleIdx="2" presStyleCnt="5"/>
      <dgm:spPr/>
      <dgm:t>
        <a:bodyPr/>
        <a:lstStyle/>
        <a:p>
          <a:endParaRPr lang="fr-FR"/>
        </a:p>
      </dgm:t>
    </dgm:pt>
    <dgm:pt modelId="{936CFE89-F477-47BD-85CE-3A98BCFA2FC1}" type="pres">
      <dgm:prSet presAssocID="{0687D1D9-1711-4C07-AC0D-77B7465C20B7}" presName="hierRoot2" presStyleCnt="0"/>
      <dgm:spPr/>
    </dgm:pt>
    <dgm:pt modelId="{80787C9D-3312-460B-ACEB-E514B9F3CE8B}" type="pres">
      <dgm:prSet presAssocID="{0687D1D9-1711-4C07-AC0D-77B7465C20B7}" presName="composite2" presStyleCnt="0"/>
      <dgm:spPr/>
    </dgm:pt>
    <dgm:pt modelId="{0F097DB9-D5FF-4C4D-9DEB-FA18CAEC016D}" type="pres">
      <dgm:prSet presAssocID="{0687D1D9-1711-4C07-AC0D-77B7465C20B7}" presName="background2" presStyleLbl="node2" presStyleIdx="2" presStyleCnt="5"/>
      <dgm:spPr/>
    </dgm:pt>
    <dgm:pt modelId="{954853FC-617E-4ECC-8AD4-18FFDD00FFC7}" type="pres">
      <dgm:prSet presAssocID="{0687D1D9-1711-4C07-AC0D-77B7465C20B7}" presName="text2" presStyleLbl="fgAcc2" presStyleIdx="2" presStyleCnt="5" custScaleX="177156" custScaleY="5497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51885D3-B2D6-42AE-8182-913A6298F002}" type="pres">
      <dgm:prSet presAssocID="{0687D1D9-1711-4C07-AC0D-77B7465C20B7}" presName="hierChild3" presStyleCnt="0"/>
      <dgm:spPr/>
    </dgm:pt>
    <dgm:pt modelId="{D31FFD3B-C2E8-4CEC-9D09-83F6A686F6D9}" type="pres">
      <dgm:prSet presAssocID="{0EEDF99F-CB1B-401F-83FD-C842F8C1AFF8}" presName="Name10" presStyleLbl="parChTrans1D2" presStyleIdx="3" presStyleCnt="5"/>
      <dgm:spPr/>
      <dgm:t>
        <a:bodyPr/>
        <a:lstStyle/>
        <a:p>
          <a:endParaRPr lang="fr-FR"/>
        </a:p>
      </dgm:t>
    </dgm:pt>
    <dgm:pt modelId="{D0CA33EE-1786-42F3-A74E-226D0C8442B4}" type="pres">
      <dgm:prSet presAssocID="{3E5B692F-7984-4937-9346-E86570A883E2}" presName="hierRoot2" presStyleCnt="0"/>
      <dgm:spPr/>
    </dgm:pt>
    <dgm:pt modelId="{4C879D79-254A-4BC3-9F9B-67B8C5C1A23E}" type="pres">
      <dgm:prSet presAssocID="{3E5B692F-7984-4937-9346-E86570A883E2}" presName="composite2" presStyleCnt="0"/>
      <dgm:spPr/>
    </dgm:pt>
    <dgm:pt modelId="{59B381F5-638C-47A9-ADE1-ABEC4DBB62C7}" type="pres">
      <dgm:prSet presAssocID="{3E5B692F-7984-4937-9346-E86570A883E2}" presName="background2" presStyleLbl="node2" presStyleIdx="3" presStyleCnt="5"/>
      <dgm:spPr/>
    </dgm:pt>
    <dgm:pt modelId="{7AE92094-9EF8-4E12-86B2-351367C333AC}" type="pres">
      <dgm:prSet presAssocID="{3E5B692F-7984-4937-9346-E86570A883E2}" presName="text2" presStyleLbl="fgAcc2" presStyleIdx="3" presStyleCnt="5" custScaleX="177156" custScaleY="5497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032D146-76FD-407C-AEF4-B3798C1FBE55}" type="pres">
      <dgm:prSet presAssocID="{3E5B692F-7984-4937-9346-E86570A883E2}" presName="hierChild3" presStyleCnt="0"/>
      <dgm:spPr/>
    </dgm:pt>
    <dgm:pt modelId="{44A6DB4A-9A30-4F9D-A0A5-F6F46D9D32C4}" type="pres">
      <dgm:prSet presAssocID="{58671B6B-3C44-49BA-9F7A-4F4DF6F04EE1}" presName="Name10" presStyleLbl="parChTrans1D2" presStyleIdx="4" presStyleCnt="5"/>
      <dgm:spPr/>
      <dgm:t>
        <a:bodyPr/>
        <a:lstStyle/>
        <a:p>
          <a:endParaRPr lang="fr-FR"/>
        </a:p>
      </dgm:t>
    </dgm:pt>
    <dgm:pt modelId="{0C761CB1-2C54-4202-8743-AE80525CF121}" type="pres">
      <dgm:prSet presAssocID="{A84100DD-40B4-473C-83B4-57D882F9CE9C}" presName="hierRoot2" presStyleCnt="0"/>
      <dgm:spPr/>
    </dgm:pt>
    <dgm:pt modelId="{13C2E3F0-0108-443E-B69C-D2B8B519E9A4}" type="pres">
      <dgm:prSet presAssocID="{A84100DD-40B4-473C-83B4-57D882F9CE9C}" presName="composite2" presStyleCnt="0"/>
      <dgm:spPr/>
    </dgm:pt>
    <dgm:pt modelId="{F3F1809B-0964-49FC-97E4-6A26334F6FC5}" type="pres">
      <dgm:prSet presAssocID="{A84100DD-40B4-473C-83B4-57D882F9CE9C}" presName="background2" presStyleLbl="node2" presStyleIdx="4" presStyleCnt="5"/>
      <dgm:spPr/>
    </dgm:pt>
    <dgm:pt modelId="{07B2B5DB-4533-4492-9706-74B8DD404421}" type="pres">
      <dgm:prSet presAssocID="{A84100DD-40B4-473C-83B4-57D882F9CE9C}" presName="text2" presStyleLbl="fgAcc2" presStyleIdx="4" presStyleCnt="5" custScaleX="190487" custScaleY="54972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0E63C3A-3547-48EB-8CF0-FA9F4EA55EB4}" type="pres">
      <dgm:prSet presAssocID="{A84100DD-40B4-473C-83B4-57D882F9CE9C}" presName="hierChild3" presStyleCnt="0"/>
      <dgm:spPr/>
    </dgm:pt>
  </dgm:ptLst>
  <dgm:cxnLst>
    <dgm:cxn modelId="{3FA31A2B-BDE8-44E7-9840-F495FDEFED13}" type="presOf" srcId="{BB9F99C8-451C-4A3F-8BE7-EAC1D3A7E044}" destId="{357A9EB9-4499-45E9-B556-DA3A9AA00692}" srcOrd="0" destOrd="0" presId="urn:microsoft.com/office/officeart/2005/8/layout/hierarchy1"/>
    <dgm:cxn modelId="{3F1D6F55-FADB-43ED-90A5-AF5592A026D4}" srcId="{B74D5658-D368-498B-971F-4BC0F9DC7665}" destId="{BB9F99C8-451C-4A3F-8BE7-EAC1D3A7E044}" srcOrd="0" destOrd="0" parTransId="{C09EF405-E953-4E21-9EE2-1C2E0936B19D}" sibTransId="{123EFE9B-A1AE-4760-B9F0-76CFD34AEAC8}"/>
    <dgm:cxn modelId="{024B44CC-DCCD-4D13-9416-ADE039574EC6}" type="presOf" srcId="{58671B6B-3C44-49BA-9F7A-4F4DF6F04EE1}" destId="{44A6DB4A-9A30-4F9D-A0A5-F6F46D9D32C4}" srcOrd="0" destOrd="0" presId="urn:microsoft.com/office/officeart/2005/8/layout/hierarchy1"/>
    <dgm:cxn modelId="{2A6A5F93-0C05-4C53-8951-73F2EFB29737}" srcId="{BB9F99C8-451C-4A3F-8BE7-EAC1D3A7E044}" destId="{D097EA18-AAF5-4909-A784-90F29A1FC33E}" srcOrd="1" destOrd="0" parTransId="{2CEA352A-5CCA-4337-A3E3-993B8B52D398}" sibTransId="{965B65F9-48C9-45F3-9D3D-CF9ED423D50D}"/>
    <dgm:cxn modelId="{689335B5-9833-4BD6-B14A-1EFFE43C8BBD}" type="presOf" srcId="{A84100DD-40B4-473C-83B4-57D882F9CE9C}" destId="{07B2B5DB-4533-4492-9706-74B8DD404421}" srcOrd="0" destOrd="0" presId="urn:microsoft.com/office/officeart/2005/8/layout/hierarchy1"/>
    <dgm:cxn modelId="{E88E1CCF-C05A-49C7-944F-D94ACC5C3C23}" type="presOf" srcId="{B74D5658-D368-498B-971F-4BC0F9DC7665}" destId="{2C1358A9-64BF-43F7-B5DE-309B02135A54}" srcOrd="0" destOrd="0" presId="urn:microsoft.com/office/officeart/2005/8/layout/hierarchy1"/>
    <dgm:cxn modelId="{156B0C8F-D9B5-4D04-AB11-C7AEE6118B63}" srcId="{BB9F99C8-451C-4A3F-8BE7-EAC1D3A7E044}" destId="{3E5B692F-7984-4937-9346-E86570A883E2}" srcOrd="3" destOrd="0" parTransId="{0EEDF99F-CB1B-401F-83FD-C842F8C1AFF8}" sibTransId="{09B2912E-8608-4E4B-B683-8EE3BB48AFFC}"/>
    <dgm:cxn modelId="{177C737C-956C-4097-9246-8F3EB087F35A}" type="presOf" srcId="{0EEDF99F-CB1B-401F-83FD-C842F8C1AFF8}" destId="{D31FFD3B-C2E8-4CEC-9D09-83F6A686F6D9}" srcOrd="0" destOrd="0" presId="urn:microsoft.com/office/officeart/2005/8/layout/hierarchy1"/>
    <dgm:cxn modelId="{94E44DA3-7FC6-4EA3-B1E6-89291D207AE2}" type="presOf" srcId="{29E923DB-C570-4C78-89AA-3AEC72F515BD}" destId="{5D0AC1D9-8629-46A3-A126-6358A43089CE}" srcOrd="0" destOrd="0" presId="urn:microsoft.com/office/officeart/2005/8/layout/hierarchy1"/>
    <dgm:cxn modelId="{C804CEA9-0A94-41A1-94E9-7E48366BE569}" type="presOf" srcId="{3E5B692F-7984-4937-9346-E86570A883E2}" destId="{7AE92094-9EF8-4E12-86B2-351367C333AC}" srcOrd="0" destOrd="0" presId="urn:microsoft.com/office/officeart/2005/8/layout/hierarchy1"/>
    <dgm:cxn modelId="{ECB85335-C2E8-4F77-B38C-310AA4B5695D}" type="presOf" srcId="{D097EA18-AAF5-4909-A784-90F29A1FC33E}" destId="{8A0F600C-308F-4BC7-9575-FE3A2C22A9C7}" srcOrd="0" destOrd="0" presId="urn:microsoft.com/office/officeart/2005/8/layout/hierarchy1"/>
    <dgm:cxn modelId="{11105246-AC34-4E7B-A7ED-2CED59CDD7A0}" type="presOf" srcId="{2CEA352A-5CCA-4337-A3E3-993B8B52D398}" destId="{013358D1-D0E1-43D6-BED8-524C9CD69C36}" srcOrd="0" destOrd="0" presId="urn:microsoft.com/office/officeart/2005/8/layout/hierarchy1"/>
    <dgm:cxn modelId="{2D0697F3-ACDE-47D4-A6A2-099A645658BC}" srcId="{BB9F99C8-451C-4A3F-8BE7-EAC1D3A7E044}" destId="{A84100DD-40B4-473C-83B4-57D882F9CE9C}" srcOrd="4" destOrd="0" parTransId="{58671B6B-3C44-49BA-9F7A-4F4DF6F04EE1}" sibTransId="{C86D8115-DF5C-43C8-A57B-A2E19DC075E0}"/>
    <dgm:cxn modelId="{5BBCABFA-AFDB-4363-AF86-34BA969B409C}" srcId="{BB9F99C8-451C-4A3F-8BE7-EAC1D3A7E044}" destId="{0687D1D9-1711-4C07-AC0D-77B7465C20B7}" srcOrd="2" destOrd="0" parTransId="{1DD56CBC-DB53-425C-B324-0FB1656C6AF8}" sibTransId="{9CEF7B53-1381-4E5E-B9B8-B05E2EFCC9FC}"/>
    <dgm:cxn modelId="{67BC930F-E274-4397-9675-CADCF0D020FE}" srcId="{BB9F99C8-451C-4A3F-8BE7-EAC1D3A7E044}" destId="{29E923DB-C570-4C78-89AA-3AEC72F515BD}" srcOrd="0" destOrd="0" parTransId="{68DA75B7-7A9E-49C7-BBEE-62085D4CDCC6}" sibTransId="{FE1B4FC8-BA59-464E-B4D0-1D1D69F8B784}"/>
    <dgm:cxn modelId="{6E921598-1641-4F3C-96A4-5480E6836234}" type="presOf" srcId="{1DD56CBC-DB53-425C-B324-0FB1656C6AF8}" destId="{5F8CEB81-EF11-48BA-9E57-83D3EC72909D}" srcOrd="0" destOrd="0" presId="urn:microsoft.com/office/officeart/2005/8/layout/hierarchy1"/>
    <dgm:cxn modelId="{0B74A322-2C4B-451B-8B9A-5546B129E151}" type="presOf" srcId="{68DA75B7-7A9E-49C7-BBEE-62085D4CDCC6}" destId="{43E880B5-798C-4B6D-A19A-CBCEC4F80533}" srcOrd="0" destOrd="0" presId="urn:microsoft.com/office/officeart/2005/8/layout/hierarchy1"/>
    <dgm:cxn modelId="{63271F4B-3763-4E17-8A10-07773A9CED9F}" type="presOf" srcId="{0687D1D9-1711-4C07-AC0D-77B7465C20B7}" destId="{954853FC-617E-4ECC-8AD4-18FFDD00FFC7}" srcOrd="0" destOrd="0" presId="urn:microsoft.com/office/officeart/2005/8/layout/hierarchy1"/>
    <dgm:cxn modelId="{9B13F3B3-C651-4FBC-AA53-91CC06B04C16}" type="presParOf" srcId="{2C1358A9-64BF-43F7-B5DE-309B02135A54}" destId="{E15AF655-30C2-4576-AB36-69D176CCBA64}" srcOrd="0" destOrd="0" presId="urn:microsoft.com/office/officeart/2005/8/layout/hierarchy1"/>
    <dgm:cxn modelId="{60F8441E-B48A-45F3-81EE-11C48A7D28B5}" type="presParOf" srcId="{E15AF655-30C2-4576-AB36-69D176CCBA64}" destId="{97DFABCA-3A90-48B8-8A59-67D2980E577F}" srcOrd="0" destOrd="0" presId="urn:microsoft.com/office/officeart/2005/8/layout/hierarchy1"/>
    <dgm:cxn modelId="{BEC311FE-177C-43CA-8430-406D19F3BAEB}" type="presParOf" srcId="{97DFABCA-3A90-48B8-8A59-67D2980E577F}" destId="{328F4271-950A-42F3-9D29-4672A3F3FC49}" srcOrd="0" destOrd="0" presId="urn:microsoft.com/office/officeart/2005/8/layout/hierarchy1"/>
    <dgm:cxn modelId="{B61E8F1A-3DBD-4D17-B426-1219EF1B3D46}" type="presParOf" srcId="{97DFABCA-3A90-48B8-8A59-67D2980E577F}" destId="{357A9EB9-4499-45E9-B556-DA3A9AA00692}" srcOrd="1" destOrd="0" presId="urn:microsoft.com/office/officeart/2005/8/layout/hierarchy1"/>
    <dgm:cxn modelId="{2A9DA358-B21B-4AE8-8077-10A2B30461E6}" type="presParOf" srcId="{E15AF655-30C2-4576-AB36-69D176CCBA64}" destId="{8BF9308E-06E4-4E95-B6FC-66C107E45FB5}" srcOrd="1" destOrd="0" presId="urn:microsoft.com/office/officeart/2005/8/layout/hierarchy1"/>
    <dgm:cxn modelId="{C26B3282-6932-41AC-BCFE-85CB5E022F34}" type="presParOf" srcId="{8BF9308E-06E4-4E95-B6FC-66C107E45FB5}" destId="{43E880B5-798C-4B6D-A19A-CBCEC4F80533}" srcOrd="0" destOrd="0" presId="urn:microsoft.com/office/officeart/2005/8/layout/hierarchy1"/>
    <dgm:cxn modelId="{8049C8B1-F5D2-4182-BCD8-420EAB7FA7FB}" type="presParOf" srcId="{8BF9308E-06E4-4E95-B6FC-66C107E45FB5}" destId="{E1B324DA-387D-42DC-82E9-FF433784AD3B}" srcOrd="1" destOrd="0" presId="urn:microsoft.com/office/officeart/2005/8/layout/hierarchy1"/>
    <dgm:cxn modelId="{82D9A281-8126-4C6C-9B31-14AE60A5DC7D}" type="presParOf" srcId="{E1B324DA-387D-42DC-82E9-FF433784AD3B}" destId="{E0303477-604E-4EC2-B770-4F45021EC6FF}" srcOrd="0" destOrd="0" presId="urn:microsoft.com/office/officeart/2005/8/layout/hierarchy1"/>
    <dgm:cxn modelId="{BCE04DEA-49F3-4C28-A677-A94CB4A13136}" type="presParOf" srcId="{E0303477-604E-4EC2-B770-4F45021EC6FF}" destId="{A217D1C3-5C18-4342-989E-760515FAB06B}" srcOrd="0" destOrd="0" presId="urn:microsoft.com/office/officeart/2005/8/layout/hierarchy1"/>
    <dgm:cxn modelId="{E00C3830-4D99-4789-9E49-3D59C54CA448}" type="presParOf" srcId="{E0303477-604E-4EC2-B770-4F45021EC6FF}" destId="{5D0AC1D9-8629-46A3-A126-6358A43089CE}" srcOrd="1" destOrd="0" presId="urn:microsoft.com/office/officeart/2005/8/layout/hierarchy1"/>
    <dgm:cxn modelId="{44F37C95-5641-48C9-BB9A-341E24ABB227}" type="presParOf" srcId="{E1B324DA-387D-42DC-82E9-FF433784AD3B}" destId="{CAB72668-8513-4FBC-8FA2-31FFB3E23C89}" srcOrd="1" destOrd="0" presId="urn:microsoft.com/office/officeart/2005/8/layout/hierarchy1"/>
    <dgm:cxn modelId="{3733195C-CFD1-4DFE-9955-A48758A5DF7A}" type="presParOf" srcId="{8BF9308E-06E4-4E95-B6FC-66C107E45FB5}" destId="{013358D1-D0E1-43D6-BED8-524C9CD69C36}" srcOrd="2" destOrd="0" presId="urn:microsoft.com/office/officeart/2005/8/layout/hierarchy1"/>
    <dgm:cxn modelId="{BB891421-4B2E-4096-8BF2-64CB2DD64596}" type="presParOf" srcId="{8BF9308E-06E4-4E95-B6FC-66C107E45FB5}" destId="{AE689348-6C34-4CA4-B034-8A377CEB67EA}" srcOrd="3" destOrd="0" presId="urn:microsoft.com/office/officeart/2005/8/layout/hierarchy1"/>
    <dgm:cxn modelId="{D9369696-29A7-4953-B2D2-926BD9C23A08}" type="presParOf" srcId="{AE689348-6C34-4CA4-B034-8A377CEB67EA}" destId="{99929E05-6901-46AE-A7C7-08121DDD681E}" srcOrd="0" destOrd="0" presId="urn:microsoft.com/office/officeart/2005/8/layout/hierarchy1"/>
    <dgm:cxn modelId="{8893910C-58FE-482B-9027-7E06E04BD9CC}" type="presParOf" srcId="{99929E05-6901-46AE-A7C7-08121DDD681E}" destId="{8EE06EAB-AD2E-4A41-A834-E73EB284C269}" srcOrd="0" destOrd="0" presId="urn:microsoft.com/office/officeart/2005/8/layout/hierarchy1"/>
    <dgm:cxn modelId="{BE953FB4-791F-475E-95BE-34946E64FBE9}" type="presParOf" srcId="{99929E05-6901-46AE-A7C7-08121DDD681E}" destId="{8A0F600C-308F-4BC7-9575-FE3A2C22A9C7}" srcOrd="1" destOrd="0" presId="urn:microsoft.com/office/officeart/2005/8/layout/hierarchy1"/>
    <dgm:cxn modelId="{1FA56DC6-0780-4239-A3CC-5465B598291A}" type="presParOf" srcId="{AE689348-6C34-4CA4-B034-8A377CEB67EA}" destId="{FA84BD56-07EB-41E5-A050-64226A4337DD}" srcOrd="1" destOrd="0" presId="urn:microsoft.com/office/officeart/2005/8/layout/hierarchy1"/>
    <dgm:cxn modelId="{1FC3C2CA-E9FB-42ED-B697-1A5041583008}" type="presParOf" srcId="{8BF9308E-06E4-4E95-B6FC-66C107E45FB5}" destId="{5F8CEB81-EF11-48BA-9E57-83D3EC72909D}" srcOrd="4" destOrd="0" presId="urn:microsoft.com/office/officeart/2005/8/layout/hierarchy1"/>
    <dgm:cxn modelId="{7A3AF3F9-BC58-4E41-ACC5-C7DAE613FC81}" type="presParOf" srcId="{8BF9308E-06E4-4E95-B6FC-66C107E45FB5}" destId="{936CFE89-F477-47BD-85CE-3A98BCFA2FC1}" srcOrd="5" destOrd="0" presId="urn:microsoft.com/office/officeart/2005/8/layout/hierarchy1"/>
    <dgm:cxn modelId="{21047D3D-BF5E-4907-BEE5-CBDC07C688A9}" type="presParOf" srcId="{936CFE89-F477-47BD-85CE-3A98BCFA2FC1}" destId="{80787C9D-3312-460B-ACEB-E514B9F3CE8B}" srcOrd="0" destOrd="0" presId="urn:microsoft.com/office/officeart/2005/8/layout/hierarchy1"/>
    <dgm:cxn modelId="{F517B194-B017-4E0A-9002-2E31528424B9}" type="presParOf" srcId="{80787C9D-3312-460B-ACEB-E514B9F3CE8B}" destId="{0F097DB9-D5FF-4C4D-9DEB-FA18CAEC016D}" srcOrd="0" destOrd="0" presId="urn:microsoft.com/office/officeart/2005/8/layout/hierarchy1"/>
    <dgm:cxn modelId="{B4CF303E-0BDA-4196-A3C3-221E7930DA96}" type="presParOf" srcId="{80787C9D-3312-460B-ACEB-E514B9F3CE8B}" destId="{954853FC-617E-4ECC-8AD4-18FFDD00FFC7}" srcOrd="1" destOrd="0" presId="urn:microsoft.com/office/officeart/2005/8/layout/hierarchy1"/>
    <dgm:cxn modelId="{BD4C9005-22C2-41A8-A1FF-016C1A2EE94E}" type="presParOf" srcId="{936CFE89-F477-47BD-85CE-3A98BCFA2FC1}" destId="{151885D3-B2D6-42AE-8182-913A6298F002}" srcOrd="1" destOrd="0" presId="urn:microsoft.com/office/officeart/2005/8/layout/hierarchy1"/>
    <dgm:cxn modelId="{7D34456B-014D-4053-82ED-931011D18358}" type="presParOf" srcId="{8BF9308E-06E4-4E95-B6FC-66C107E45FB5}" destId="{D31FFD3B-C2E8-4CEC-9D09-83F6A686F6D9}" srcOrd="6" destOrd="0" presId="urn:microsoft.com/office/officeart/2005/8/layout/hierarchy1"/>
    <dgm:cxn modelId="{995CF997-D814-48B8-8B78-5294B94231F1}" type="presParOf" srcId="{8BF9308E-06E4-4E95-B6FC-66C107E45FB5}" destId="{D0CA33EE-1786-42F3-A74E-226D0C8442B4}" srcOrd="7" destOrd="0" presId="urn:microsoft.com/office/officeart/2005/8/layout/hierarchy1"/>
    <dgm:cxn modelId="{B489594D-D002-4011-A4DC-C708408AFE5C}" type="presParOf" srcId="{D0CA33EE-1786-42F3-A74E-226D0C8442B4}" destId="{4C879D79-254A-4BC3-9F9B-67B8C5C1A23E}" srcOrd="0" destOrd="0" presId="urn:microsoft.com/office/officeart/2005/8/layout/hierarchy1"/>
    <dgm:cxn modelId="{60AF873D-EBA5-429C-924C-BED7862D9234}" type="presParOf" srcId="{4C879D79-254A-4BC3-9F9B-67B8C5C1A23E}" destId="{59B381F5-638C-47A9-ADE1-ABEC4DBB62C7}" srcOrd="0" destOrd="0" presId="urn:microsoft.com/office/officeart/2005/8/layout/hierarchy1"/>
    <dgm:cxn modelId="{CAFC4C65-AC70-41BD-8758-7DBFE96BF8C1}" type="presParOf" srcId="{4C879D79-254A-4BC3-9F9B-67B8C5C1A23E}" destId="{7AE92094-9EF8-4E12-86B2-351367C333AC}" srcOrd="1" destOrd="0" presId="urn:microsoft.com/office/officeart/2005/8/layout/hierarchy1"/>
    <dgm:cxn modelId="{A0B2A06D-3181-4AC1-B3D3-D08D95A12281}" type="presParOf" srcId="{D0CA33EE-1786-42F3-A74E-226D0C8442B4}" destId="{F032D146-76FD-407C-AEF4-B3798C1FBE55}" srcOrd="1" destOrd="0" presId="urn:microsoft.com/office/officeart/2005/8/layout/hierarchy1"/>
    <dgm:cxn modelId="{179A98E9-7711-43A1-B045-DF8F56BA2948}" type="presParOf" srcId="{8BF9308E-06E4-4E95-B6FC-66C107E45FB5}" destId="{44A6DB4A-9A30-4F9D-A0A5-F6F46D9D32C4}" srcOrd="8" destOrd="0" presId="urn:microsoft.com/office/officeart/2005/8/layout/hierarchy1"/>
    <dgm:cxn modelId="{EE5AEBC2-8C2B-452F-8A01-700CA10C7519}" type="presParOf" srcId="{8BF9308E-06E4-4E95-B6FC-66C107E45FB5}" destId="{0C761CB1-2C54-4202-8743-AE80525CF121}" srcOrd="9" destOrd="0" presId="urn:microsoft.com/office/officeart/2005/8/layout/hierarchy1"/>
    <dgm:cxn modelId="{DDCE2E2E-47A5-40B9-A7F2-0A1A8216040D}" type="presParOf" srcId="{0C761CB1-2C54-4202-8743-AE80525CF121}" destId="{13C2E3F0-0108-443E-B69C-D2B8B519E9A4}" srcOrd="0" destOrd="0" presId="urn:microsoft.com/office/officeart/2005/8/layout/hierarchy1"/>
    <dgm:cxn modelId="{3EE60ED7-96A6-469A-9C8C-133B06268189}" type="presParOf" srcId="{13C2E3F0-0108-443E-B69C-D2B8B519E9A4}" destId="{F3F1809B-0964-49FC-97E4-6A26334F6FC5}" srcOrd="0" destOrd="0" presId="urn:microsoft.com/office/officeart/2005/8/layout/hierarchy1"/>
    <dgm:cxn modelId="{FEEDF352-EB9C-491C-827F-6C88D499A0BE}" type="presParOf" srcId="{13C2E3F0-0108-443E-B69C-D2B8B519E9A4}" destId="{07B2B5DB-4533-4492-9706-74B8DD404421}" srcOrd="1" destOrd="0" presId="urn:microsoft.com/office/officeart/2005/8/layout/hierarchy1"/>
    <dgm:cxn modelId="{7B257DDD-738C-4783-A208-D153D036C952}" type="presParOf" srcId="{0C761CB1-2C54-4202-8743-AE80525CF121}" destId="{F0E63C3A-3547-48EB-8CF0-FA9F4EA55EB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C6158B-D6BC-4DC3-996A-DAC96D8D342E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65C2CC-144B-45AA-B763-55F24B557954}">
      <dgm:prSet/>
      <dgm:spPr/>
      <dgm:t>
        <a:bodyPr/>
        <a:lstStyle/>
        <a:p>
          <a:pPr rtl="0"/>
          <a:r>
            <a:rPr lang="fr-FR" dirty="0" smtClean="0"/>
            <a:t>augmentation des fonds propres règlementaires relatifs au </a:t>
          </a:r>
          <a:r>
            <a:rPr lang="fr-FR" dirty="0" err="1" smtClean="0"/>
            <a:t>trading</a:t>
          </a:r>
          <a:r>
            <a:rPr lang="fr-FR" dirty="0" smtClean="0"/>
            <a:t> book,</a:t>
          </a:r>
          <a:endParaRPr lang="fr-FR" dirty="0"/>
        </a:p>
      </dgm:t>
    </dgm:pt>
    <dgm:pt modelId="{C4B8E2CC-DDBB-41E8-A392-FE985BB4451E}" type="parTrans" cxnId="{C0B9D407-C575-4B5D-880B-59D2FFE61AAF}">
      <dgm:prSet/>
      <dgm:spPr/>
      <dgm:t>
        <a:bodyPr/>
        <a:lstStyle/>
        <a:p>
          <a:endParaRPr lang="en-US"/>
        </a:p>
      </dgm:t>
    </dgm:pt>
    <dgm:pt modelId="{7A0B58F8-3B16-4592-A3BD-769A82149F76}" type="sibTrans" cxnId="{C0B9D407-C575-4B5D-880B-59D2FFE61AAF}">
      <dgm:prSet/>
      <dgm:spPr/>
      <dgm:t>
        <a:bodyPr/>
        <a:lstStyle/>
        <a:p>
          <a:endParaRPr lang="en-US"/>
        </a:p>
      </dgm:t>
    </dgm:pt>
    <dgm:pt modelId="{13645900-446E-4558-AC8D-7BE3A4006BB9}">
      <dgm:prSet/>
      <dgm:spPr/>
      <dgm:t>
        <a:bodyPr/>
        <a:lstStyle/>
        <a:p>
          <a:pPr rtl="0"/>
          <a:r>
            <a:rPr lang="fr-FR" dirty="0" smtClean="0"/>
            <a:t>augmentation des fonds propres règlementaires relatifs aux opérations de </a:t>
          </a:r>
          <a:r>
            <a:rPr lang="fr-FR" dirty="0" err="1" smtClean="0"/>
            <a:t>re</a:t>
          </a:r>
          <a:r>
            <a:rPr lang="fr-FR" dirty="0" smtClean="0"/>
            <a:t>-titrisation,</a:t>
          </a:r>
          <a:endParaRPr lang="fr-FR" dirty="0"/>
        </a:p>
      </dgm:t>
    </dgm:pt>
    <dgm:pt modelId="{F0482217-0EFB-4E67-B5C5-65E4A25FA16B}" type="parTrans" cxnId="{DF55E8BE-C3BE-44D1-A7F0-EF182932A3D0}">
      <dgm:prSet/>
      <dgm:spPr/>
      <dgm:t>
        <a:bodyPr/>
        <a:lstStyle/>
        <a:p>
          <a:endParaRPr lang="en-US"/>
        </a:p>
      </dgm:t>
    </dgm:pt>
    <dgm:pt modelId="{8096A761-0E3F-4FE4-A259-495159178259}" type="sibTrans" cxnId="{DF55E8BE-C3BE-44D1-A7F0-EF182932A3D0}">
      <dgm:prSet/>
      <dgm:spPr/>
      <dgm:t>
        <a:bodyPr/>
        <a:lstStyle/>
        <a:p>
          <a:endParaRPr lang="en-US"/>
        </a:p>
      </dgm:t>
    </dgm:pt>
    <dgm:pt modelId="{D954105B-1904-493C-82B2-6D65910EF536}">
      <dgm:prSet/>
      <dgm:spPr/>
      <dgm:t>
        <a:bodyPr/>
        <a:lstStyle/>
        <a:p>
          <a:pPr rtl="0"/>
          <a:r>
            <a:rPr lang="fr-FR" dirty="0" smtClean="0"/>
            <a:t>amélioration de la communication financière,</a:t>
          </a:r>
          <a:endParaRPr lang="fr-FR" dirty="0"/>
        </a:p>
      </dgm:t>
    </dgm:pt>
    <dgm:pt modelId="{E4501511-74C4-4DE7-8BA6-362F5385B2EF}" type="parTrans" cxnId="{5564A89C-EC5B-47DB-9DF7-C8154E3AB211}">
      <dgm:prSet/>
      <dgm:spPr/>
      <dgm:t>
        <a:bodyPr/>
        <a:lstStyle/>
        <a:p>
          <a:endParaRPr lang="en-US"/>
        </a:p>
      </dgm:t>
    </dgm:pt>
    <dgm:pt modelId="{67FD12EB-6AC3-4E36-AEAE-A023852DE9D0}" type="sibTrans" cxnId="{5564A89C-EC5B-47DB-9DF7-C8154E3AB211}">
      <dgm:prSet/>
      <dgm:spPr/>
      <dgm:t>
        <a:bodyPr/>
        <a:lstStyle/>
        <a:p>
          <a:endParaRPr lang="en-US"/>
        </a:p>
      </dgm:t>
    </dgm:pt>
    <dgm:pt modelId="{1F59C198-F6DE-419C-9CB9-7C9FC43E054E}">
      <dgm:prSet/>
      <dgm:spPr/>
      <dgm:t>
        <a:bodyPr/>
        <a:lstStyle/>
        <a:p>
          <a:pPr rtl="0"/>
          <a:r>
            <a:rPr lang="fr-FR" dirty="0" smtClean="0"/>
            <a:t>modification des politiques de rémunération des opérateurs de marché,</a:t>
          </a:r>
          <a:endParaRPr lang="fr-FR" dirty="0"/>
        </a:p>
      </dgm:t>
    </dgm:pt>
    <dgm:pt modelId="{FA2ABC45-5E32-460E-9E9E-B7A8378429FF}" type="parTrans" cxnId="{45CE3523-71AD-4BF0-90EC-096690FD979D}">
      <dgm:prSet/>
      <dgm:spPr/>
      <dgm:t>
        <a:bodyPr/>
        <a:lstStyle/>
        <a:p>
          <a:endParaRPr lang="en-US"/>
        </a:p>
      </dgm:t>
    </dgm:pt>
    <dgm:pt modelId="{253068C4-094E-4C35-ACA0-CBDBFA84C360}" type="sibTrans" cxnId="{45CE3523-71AD-4BF0-90EC-096690FD979D}">
      <dgm:prSet/>
      <dgm:spPr/>
      <dgm:t>
        <a:bodyPr/>
        <a:lstStyle/>
        <a:p>
          <a:endParaRPr lang="en-US"/>
        </a:p>
      </dgm:t>
    </dgm:pt>
    <dgm:pt modelId="{D24F4E3D-9629-4367-9D5F-5B835A21B67D}">
      <dgm:prSet/>
      <dgm:spPr/>
      <dgm:t>
        <a:bodyPr/>
        <a:lstStyle/>
        <a:p>
          <a:pPr rtl="0"/>
          <a:r>
            <a:rPr lang="fr-FR" dirty="0" smtClean="0"/>
            <a:t>renforcement de la qualité des fonds propres,</a:t>
          </a:r>
          <a:endParaRPr lang="fr-FR" dirty="0"/>
        </a:p>
      </dgm:t>
    </dgm:pt>
    <dgm:pt modelId="{33FD1A37-E48D-45F5-9953-351FA5CAC0B0}" type="parTrans" cxnId="{7450D25F-8CA6-40A4-BF00-6782E54E6F28}">
      <dgm:prSet/>
      <dgm:spPr/>
      <dgm:t>
        <a:bodyPr/>
        <a:lstStyle/>
        <a:p>
          <a:endParaRPr lang="en-US"/>
        </a:p>
      </dgm:t>
    </dgm:pt>
    <dgm:pt modelId="{1190F423-AA9D-4824-971F-713D5DAFC84A}" type="sibTrans" cxnId="{7450D25F-8CA6-40A4-BF00-6782E54E6F28}">
      <dgm:prSet/>
      <dgm:spPr/>
      <dgm:t>
        <a:bodyPr/>
        <a:lstStyle/>
        <a:p>
          <a:endParaRPr lang="en-US"/>
        </a:p>
      </dgm:t>
    </dgm:pt>
    <dgm:pt modelId="{F670C143-8B70-430A-8CBC-E4D876FC1E60}">
      <dgm:prSet/>
      <dgm:spPr/>
      <dgm:t>
        <a:bodyPr/>
        <a:lstStyle/>
        <a:p>
          <a:pPr rtl="0"/>
          <a:r>
            <a:rPr lang="fr-FR" dirty="0" smtClean="0"/>
            <a:t>révision de la couverture de certains risques,</a:t>
          </a:r>
          <a:endParaRPr lang="fr-FR" dirty="0"/>
        </a:p>
      </dgm:t>
    </dgm:pt>
    <dgm:pt modelId="{72BD4718-5B87-4848-86E6-D75C43F7A802}" type="parTrans" cxnId="{FD190635-CB33-4172-8A6E-FF17EE1C5171}">
      <dgm:prSet/>
      <dgm:spPr/>
      <dgm:t>
        <a:bodyPr/>
        <a:lstStyle/>
        <a:p>
          <a:endParaRPr lang="en-US"/>
        </a:p>
      </dgm:t>
    </dgm:pt>
    <dgm:pt modelId="{988E404B-62B3-4EDF-B561-4858280627B1}" type="sibTrans" cxnId="{FD190635-CB33-4172-8A6E-FF17EE1C5171}">
      <dgm:prSet/>
      <dgm:spPr/>
      <dgm:t>
        <a:bodyPr/>
        <a:lstStyle/>
        <a:p>
          <a:endParaRPr lang="en-US"/>
        </a:p>
      </dgm:t>
    </dgm:pt>
    <dgm:pt modelId="{5636F679-0331-4DE3-B8B7-9DACFB825CA1}">
      <dgm:prSet/>
      <dgm:spPr/>
      <dgm:t>
        <a:bodyPr/>
        <a:lstStyle/>
        <a:p>
          <a:pPr rtl="0"/>
          <a:r>
            <a:rPr lang="fr-FR" dirty="0" smtClean="0"/>
            <a:t>introduction d’un ratio de levier,</a:t>
          </a:r>
          <a:endParaRPr lang="fr-FR" dirty="0"/>
        </a:p>
      </dgm:t>
    </dgm:pt>
    <dgm:pt modelId="{AC18B29E-BF3C-4066-820D-E3B39799CE28}" type="parTrans" cxnId="{3ADB27E5-B8F0-4735-9F3F-961F01DF4F84}">
      <dgm:prSet/>
      <dgm:spPr/>
      <dgm:t>
        <a:bodyPr/>
        <a:lstStyle/>
        <a:p>
          <a:endParaRPr lang="en-US"/>
        </a:p>
      </dgm:t>
    </dgm:pt>
    <dgm:pt modelId="{1B5110A7-B085-4362-92BB-616429092DFE}" type="sibTrans" cxnId="{3ADB27E5-B8F0-4735-9F3F-961F01DF4F84}">
      <dgm:prSet/>
      <dgm:spPr/>
      <dgm:t>
        <a:bodyPr/>
        <a:lstStyle/>
        <a:p>
          <a:endParaRPr lang="en-US"/>
        </a:p>
      </dgm:t>
    </dgm:pt>
    <dgm:pt modelId="{8CF0C0DD-A103-4D42-8A09-23E5B3680CD5}">
      <dgm:prSet/>
      <dgm:spPr/>
      <dgm:t>
        <a:bodyPr/>
        <a:lstStyle/>
        <a:p>
          <a:pPr rtl="0"/>
          <a:r>
            <a:rPr lang="fr-FR" dirty="0" smtClean="0"/>
            <a:t>introduction d’un dispositif de coussins contra-cyclique,</a:t>
          </a:r>
          <a:endParaRPr lang="fr-FR" dirty="0"/>
        </a:p>
      </dgm:t>
    </dgm:pt>
    <dgm:pt modelId="{0E0CF888-6B3A-44B6-B175-3CA108B787F1}" type="parTrans" cxnId="{2127AECF-197D-4D46-BE4E-E0F10C18FACA}">
      <dgm:prSet/>
      <dgm:spPr/>
      <dgm:t>
        <a:bodyPr/>
        <a:lstStyle/>
        <a:p>
          <a:endParaRPr lang="en-US"/>
        </a:p>
      </dgm:t>
    </dgm:pt>
    <dgm:pt modelId="{8BCE43DC-6B81-4B1A-8A47-978E62E4A735}" type="sibTrans" cxnId="{2127AECF-197D-4D46-BE4E-E0F10C18FACA}">
      <dgm:prSet/>
      <dgm:spPr/>
      <dgm:t>
        <a:bodyPr/>
        <a:lstStyle/>
        <a:p>
          <a:endParaRPr lang="en-US"/>
        </a:p>
      </dgm:t>
    </dgm:pt>
    <dgm:pt modelId="{A143EB97-7616-4603-87DE-C0676018D761}">
      <dgm:prSet/>
      <dgm:spPr/>
      <dgm:t>
        <a:bodyPr/>
        <a:lstStyle/>
        <a:p>
          <a:pPr rtl="0"/>
          <a:r>
            <a:rPr lang="fr-FR" dirty="0" smtClean="0"/>
            <a:t>introduction de ratios de liquidité minimum,</a:t>
          </a:r>
          <a:endParaRPr lang="fr-FR" dirty="0"/>
        </a:p>
      </dgm:t>
    </dgm:pt>
    <dgm:pt modelId="{801DA755-6C46-405C-B657-DD0C01F3A20E}" type="parTrans" cxnId="{E9908A23-5A2E-49BD-9BFE-2BD82D293042}">
      <dgm:prSet/>
      <dgm:spPr/>
      <dgm:t>
        <a:bodyPr/>
        <a:lstStyle/>
        <a:p>
          <a:endParaRPr lang="en-US"/>
        </a:p>
      </dgm:t>
    </dgm:pt>
    <dgm:pt modelId="{B39AA0E7-B0C1-4E5B-A07A-48D0D717C51C}" type="sibTrans" cxnId="{E9908A23-5A2E-49BD-9BFE-2BD82D293042}">
      <dgm:prSet/>
      <dgm:spPr/>
      <dgm:t>
        <a:bodyPr/>
        <a:lstStyle/>
        <a:p>
          <a:endParaRPr lang="en-US"/>
        </a:p>
      </dgm:t>
    </dgm:pt>
    <dgm:pt modelId="{FCEC5024-029E-4BE3-B6B4-FC51C4F0BB34}">
      <dgm:prSet/>
      <dgm:spPr/>
      <dgm:t>
        <a:bodyPr/>
        <a:lstStyle/>
        <a:p>
          <a:pPr rtl="0"/>
          <a:r>
            <a:rPr lang="fr-FR" dirty="0" smtClean="0"/>
            <a:t>gestion des établissements financiers à effets systémiques,</a:t>
          </a:r>
          <a:endParaRPr lang="fr-FR" dirty="0"/>
        </a:p>
      </dgm:t>
    </dgm:pt>
    <dgm:pt modelId="{4AE5C091-F391-4C31-BFF2-3F13E34199C2}" type="parTrans" cxnId="{8CD5222A-645F-4C9B-A8F3-173D3C5277B0}">
      <dgm:prSet/>
      <dgm:spPr/>
      <dgm:t>
        <a:bodyPr/>
        <a:lstStyle/>
        <a:p>
          <a:endParaRPr lang="en-US"/>
        </a:p>
      </dgm:t>
    </dgm:pt>
    <dgm:pt modelId="{8CE4D496-202E-4AA8-9318-5BF9E04FD9E5}" type="sibTrans" cxnId="{8CD5222A-645F-4C9B-A8F3-173D3C5277B0}">
      <dgm:prSet/>
      <dgm:spPr/>
      <dgm:t>
        <a:bodyPr/>
        <a:lstStyle/>
        <a:p>
          <a:endParaRPr lang="en-US"/>
        </a:p>
      </dgm:t>
    </dgm:pt>
    <dgm:pt modelId="{FC7D1D1B-3B38-464F-B2CB-3CD7A271DC5E}">
      <dgm:prSet/>
      <dgm:spPr/>
      <dgm:t>
        <a:bodyPr/>
        <a:lstStyle/>
        <a:p>
          <a:pPr rtl="0"/>
          <a:r>
            <a:rPr lang="fr-FR" dirty="0" smtClean="0"/>
            <a:t>mise en place d’un corpus règlementaire unique.</a:t>
          </a:r>
          <a:endParaRPr lang="fr-FR" dirty="0"/>
        </a:p>
      </dgm:t>
    </dgm:pt>
    <dgm:pt modelId="{CD0BCC7B-ADCB-4636-9807-F38B469118DD}" type="parTrans" cxnId="{2339E3B5-46E6-4B64-9115-42018965D8D8}">
      <dgm:prSet/>
      <dgm:spPr/>
      <dgm:t>
        <a:bodyPr/>
        <a:lstStyle/>
        <a:p>
          <a:endParaRPr lang="en-US"/>
        </a:p>
      </dgm:t>
    </dgm:pt>
    <dgm:pt modelId="{DBA945E2-7591-46A1-B729-A828F3CA8EFE}" type="sibTrans" cxnId="{2339E3B5-46E6-4B64-9115-42018965D8D8}">
      <dgm:prSet/>
      <dgm:spPr/>
      <dgm:t>
        <a:bodyPr/>
        <a:lstStyle/>
        <a:p>
          <a:endParaRPr lang="en-US"/>
        </a:p>
      </dgm:t>
    </dgm:pt>
    <dgm:pt modelId="{91C766BA-A4FA-4C31-AF6C-F56236B8C7B7}" type="pres">
      <dgm:prSet presAssocID="{02C6158B-D6BC-4DC3-996A-DAC96D8D342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4B13ACD-999B-4219-98B1-4E6B904E46D4}" type="pres">
      <dgm:prSet presAssocID="{B965C2CC-144B-45AA-B763-55F24B557954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4F2E88-3CC5-432F-BEF2-C933C0941941}" type="pres">
      <dgm:prSet presAssocID="{7A0B58F8-3B16-4592-A3BD-769A82149F76}" presName="sibTrans" presStyleCnt="0"/>
      <dgm:spPr/>
    </dgm:pt>
    <dgm:pt modelId="{1555C1BC-D467-4AEA-9CAA-4B637F15B5DD}" type="pres">
      <dgm:prSet presAssocID="{13645900-446E-4558-AC8D-7BE3A4006BB9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CBC758-262E-4DE6-A5FC-F4E3108795BC}" type="pres">
      <dgm:prSet presAssocID="{8096A761-0E3F-4FE4-A259-495159178259}" presName="sibTrans" presStyleCnt="0"/>
      <dgm:spPr/>
    </dgm:pt>
    <dgm:pt modelId="{7E1AD29F-9D54-40D5-9753-C7DAAC066218}" type="pres">
      <dgm:prSet presAssocID="{D954105B-1904-493C-82B2-6D65910EF536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397EDC-89E1-426C-844A-2A0C0356748C}" type="pres">
      <dgm:prSet presAssocID="{67FD12EB-6AC3-4E36-AEAE-A023852DE9D0}" presName="sibTrans" presStyleCnt="0"/>
      <dgm:spPr/>
    </dgm:pt>
    <dgm:pt modelId="{9E0BEC0D-2E81-4962-80AF-2A71BE24DFB7}" type="pres">
      <dgm:prSet presAssocID="{1F59C198-F6DE-419C-9CB9-7C9FC43E054E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F97216-FE35-47DF-9240-31522C938572}" type="pres">
      <dgm:prSet presAssocID="{253068C4-094E-4C35-ACA0-CBDBFA84C360}" presName="sibTrans" presStyleCnt="0"/>
      <dgm:spPr/>
    </dgm:pt>
    <dgm:pt modelId="{4CB751EC-1126-4238-8E01-6A6BE159116A}" type="pres">
      <dgm:prSet presAssocID="{D24F4E3D-9629-4367-9D5F-5B835A21B67D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793830-BAD0-40AD-B709-A1E8D991B836}" type="pres">
      <dgm:prSet presAssocID="{1190F423-AA9D-4824-971F-713D5DAFC84A}" presName="sibTrans" presStyleCnt="0"/>
      <dgm:spPr/>
    </dgm:pt>
    <dgm:pt modelId="{70546D67-F0E3-440F-BFEF-47D7557EDCC7}" type="pres">
      <dgm:prSet presAssocID="{F670C143-8B70-430A-8CBC-E4D876FC1E60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4C5803-7C01-4BF2-BAA3-C3B3FFC4F81B}" type="pres">
      <dgm:prSet presAssocID="{988E404B-62B3-4EDF-B561-4858280627B1}" presName="sibTrans" presStyleCnt="0"/>
      <dgm:spPr/>
    </dgm:pt>
    <dgm:pt modelId="{D3019E4C-632F-48D3-A4ED-1568A30325EB}" type="pres">
      <dgm:prSet presAssocID="{5636F679-0331-4DE3-B8B7-9DACFB825CA1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B26863-588F-4F47-A381-7916E8F3C758}" type="pres">
      <dgm:prSet presAssocID="{1B5110A7-B085-4362-92BB-616429092DFE}" presName="sibTrans" presStyleCnt="0"/>
      <dgm:spPr/>
    </dgm:pt>
    <dgm:pt modelId="{EA467BAE-50CE-4C75-B25A-BAE3716B1680}" type="pres">
      <dgm:prSet presAssocID="{8CF0C0DD-A103-4D42-8A09-23E5B3680CD5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F6755C-BB2E-4F3F-AC10-F312EF2DDA15}" type="pres">
      <dgm:prSet presAssocID="{8BCE43DC-6B81-4B1A-8A47-978E62E4A735}" presName="sibTrans" presStyleCnt="0"/>
      <dgm:spPr/>
    </dgm:pt>
    <dgm:pt modelId="{657C90F3-B0F4-4C5C-B993-4DEB179DC80F}" type="pres">
      <dgm:prSet presAssocID="{A143EB97-7616-4603-87DE-C0676018D761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98481F-DE03-413B-8EA7-565ECFF16D4A}" type="pres">
      <dgm:prSet presAssocID="{B39AA0E7-B0C1-4E5B-A07A-48D0D717C51C}" presName="sibTrans" presStyleCnt="0"/>
      <dgm:spPr/>
    </dgm:pt>
    <dgm:pt modelId="{51BD044A-1153-4537-8CD1-7CB63A0CC6DE}" type="pres">
      <dgm:prSet presAssocID="{FCEC5024-029E-4BE3-B6B4-FC51C4F0BB3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2854C4-CC4E-4DA5-875C-133ED8DA52BA}" type="pres">
      <dgm:prSet presAssocID="{8CE4D496-202E-4AA8-9318-5BF9E04FD9E5}" presName="sibTrans" presStyleCnt="0"/>
      <dgm:spPr/>
    </dgm:pt>
    <dgm:pt modelId="{337BF0A9-AED9-4111-B407-6963ADB136AF}" type="pres">
      <dgm:prSet presAssocID="{FC7D1D1B-3B38-464F-B2CB-3CD7A271DC5E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3490D6-0C3B-4E77-BE86-E77312ED994D}" type="presOf" srcId="{02C6158B-D6BC-4DC3-996A-DAC96D8D342E}" destId="{91C766BA-A4FA-4C31-AF6C-F56236B8C7B7}" srcOrd="0" destOrd="0" presId="urn:microsoft.com/office/officeart/2005/8/layout/default"/>
    <dgm:cxn modelId="{716FE1FA-7600-4EE0-90C4-88D518EEB51B}" type="presOf" srcId="{FC7D1D1B-3B38-464F-B2CB-3CD7A271DC5E}" destId="{337BF0A9-AED9-4111-B407-6963ADB136AF}" srcOrd="0" destOrd="0" presId="urn:microsoft.com/office/officeart/2005/8/layout/default"/>
    <dgm:cxn modelId="{45CE3523-71AD-4BF0-90EC-096690FD979D}" srcId="{02C6158B-D6BC-4DC3-996A-DAC96D8D342E}" destId="{1F59C198-F6DE-419C-9CB9-7C9FC43E054E}" srcOrd="3" destOrd="0" parTransId="{FA2ABC45-5E32-460E-9E9E-B7A8378429FF}" sibTransId="{253068C4-094E-4C35-ACA0-CBDBFA84C360}"/>
    <dgm:cxn modelId="{4165EFDF-C72F-4DDE-B69C-34C295498FA6}" type="presOf" srcId="{D954105B-1904-493C-82B2-6D65910EF536}" destId="{7E1AD29F-9D54-40D5-9753-C7DAAC066218}" srcOrd="0" destOrd="0" presId="urn:microsoft.com/office/officeart/2005/8/layout/default"/>
    <dgm:cxn modelId="{C0B9D407-C575-4B5D-880B-59D2FFE61AAF}" srcId="{02C6158B-D6BC-4DC3-996A-DAC96D8D342E}" destId="{B965C2CC-144B-45AA-B763-55F24B557954}" srcOrd="0" destOrd="0" parTransId="{C4B8E2CC-DDBB-41E8-A392-FE985BB4451E}" sibTransId="{7A0B58F8-3B16-4592-A3BD-769A82149F76}"/>
    <dgm:cxn modelId="{90C0784E-D1EC-469B-8AE0-F121C43F41E1}" type="presOf" srcId="{13645900-446E-4558-AC8D-7BE3A4006BB9}" destId="{1555C1BC-D467-4AEA-9CAA-4B637F15B5DD}" srcOrd="0" destOrd="0" presId="urn:microsoft.com/office/officeart/2005/8/layout/default"/>
    <dgm:cxn modelId="{2339E3B5-46E6-4B64-9115-42018965D8D8}" srcId="{02C6158B-D6BC-4DC3-996A-DAC96D8D342E}" destId="{FC7D1D1B-3B38-464F-B2CB-3CD7A271DC5E}" srcOrd="10" destOrd="0" parTransId="{CD0BCC7B-ADCB-4636-9807-F38B469118DD}" sibTransId="{DBA945E2-7591-46A1-B729-A828F3CA8EFE}"/>
    <dgm:cxn modelId="{65401726-65C7-4DC8-A2C6-C602E7E7086C}" type="presOf" srcId="{D24F4E3D-9629-4367-9D5F-5B835A21B67D}" destId="{4CB751EC-1126-4238-8E01-6A6BE159116A}" srcOrd="0" destOrd="0" presId="urn:microsoft.com/office/officeart/2005/8/layout/default"/>
    <dgm:cxn modelId="{3ADB27E5-B8F0-4735-9F3F-961F01DF4F84}" srcId="{02C6158B-D6BC-4DC3-996A-DAC96D8D342E}" destId="{5636F679-0331-4DE3-B8B7-9DACFB825CA1}" srcOrd="6" destOrd="0" parTransId="{AC18B29E-BF3C-4066-820D-E3B39799CE28}" sibTransId="{1B5110A7-B085-4362-92BB-616429092DFE}"/>
    <dgm:cxn modelId="{8CD5222A-645F-4C9B-A8F3-173D3C5277B0}" srcId="{02C6158B-D6BC-4DC3-996A-DAC96D8D342E}" destId="{FCEC5024-029E-4BE3-B6B4-FC51C4F0BB34}" srcOrd="9" destOrd="0" parTransId="{4AE5C091-F391-4C31-BFF2-3F13E34199C2}" sibTransId="{8CE4D496-202E-4AA8-9318-5BF9E04FD9E5}"/>
    <dgm:cxn modelId="{DF55E8BE-C3BE-44D1-A7F0-EF182932A3D0}" srcId="{02C6158B-D6BC-4DC3-996A-DAC96D8D342E}" destId="{13645900-446E-4558-AC8D-7BE3A4006BB9}" srcOrd="1" destOrd="0" parTransId="{F0482217-0EFB-4E67-B5C5-65E4A25FA16B}" sibTransId="{8096A761-0E3F-4FE4-A259-495159178259}"/>
    <dgm:cxn modelId="{2127AECF-197D-4D46-BE4E-E0F10C18FACA}" srcId="{02C6158B-D6BC-4DC3-996A-DAC96D8D342E}" destId="{8CF0C0DD-A103-4D42-8A09-23E5B3680CD5}" srcOrd="7" destOrd="0" parTransId="{0E0CF888-6B3A-44B6-B175-3CA108B787F1}" sibTransId="{8BCE43DC-6B81-4B1A-8A47-978E62E4A735}"/>
    <dgm:cxn modelId="{05CC4A8D-6FE6-479F-9228-C475B290CA28}" type="presOf" srcId="{1F59C198-F6DE-419C-9CB9-7C9FC43E054E}" destId="{9E0BEC0D-2E81-4962-80AF-2A71BE24DFB7}" srcOrd="0" destOrd="0" presId="urn:microsoft.com/office/officeart/2005/8/layout/default"/>
    <dgm:cxn modelId="{FD190635-CB33-4172-8A6E-FF17EE1C5171}" srcId="{02C6158B-D6BC-4DC3-996A-DAC96D8D342E}" destId="{F670C143-8B70-430A-8CBC-E4D876FC1E60}" srcOrd="5" destOrd="0" parTransId="{72BD4718-5B87-4848-86E6-D75C43F7A802}" sibTransId="{988E404B-62B3-4EDF-B561-4858280627B1}"/>
    <dgm:cxn modelId="{C539662A-D8EA-40C7-BE9D-E5047F10A1EF}" type="presOf" srcId="{8CF0C0DD-A103-4D42-8A09-23E5B3680CD5}" destId="{EA467BAE-50CE-4C75-B25A-BAE3716B1680}" srcOrd="0" destOrd="0" presId="urn:microsoft.com/office/officeart/2005/8/layout/default"/>
    <dgm:cxn modelId="{8EAF4ED6-CD86-4A8C-9A3D-F1FE0DF2307D}" type="presOf" srcId="{F670C143-8B70-430A-8CBC-E4D876FC1E60}" destId="{70546D67-F0E3-440F-BFEF-47D7557EDCC7}" srcOrd="0" destOrd="0" presId="urn:microsoft.com/office/officeart/2005/8/layout/default"/>
    <dgm:cxn modelId="{DE10D72B-060B-4D71-A04F-18E9D8C30CA4}" type="presOf" srcId="{B965C2CC-144B-45AA-B763-55F24B557954}" destId="{04B13ACD-999B-4219-98B1-4E6B904E46D4}" srcOrd="0" destOrd="0" presId="urn:microsoft.com/office/officeart/2005/8/layout/default"/>
    <dgm:cxn modelId="{45DC2146-8584-42D4-AFA4-22E76997475D}" type="presOf" srcId="{A143EB97-7616-4603-87DE-C0676018D761}" destId="{657C90F3-B0F4-4C5C-B993-4DEB179DC80F}" srcOrd="0" destOrd="0" presId="urn:microsoft.com/office/officeart/2005/8/layout/default"/>
    <dgm:cxn modelId="{535DA20A-1ECE-4D58-94FC-FF51BF19763C}" type="presOf" srcId="{FCEC5024-029E-4BE3-B6B4-FC51C4F0BB34}" destId="{51BD044A-1153-4537-8CD1-7CB63A0CC6DE}" srcOrd="0" destOrd="0" presId="urn:microsoft.com/office/officeart/2005/8/layout/default"/>
    <dgm:cxn modelId="{E9908A23-5A2E-49BD-9BFE-2BD82D293042}" srcId="{02C6158B-D6BC-4DC3-996A-DAC96D8D342E}" destId="{A143EB97-7616-4603-87DE-C0676018D761}" srcOrd="8" destOrd="0" parTransId="{801DA755-6C46-405C-B657-DD0C01F3A20E}" sibTransId="{B39AA0E7-B0C1-4E5B-A07A-48D0D717C51C}"/>
    <dgm:cxn modelId="{7450D25F-8CA6-40A4-BF00-6782E54E6F28}" srcId="{02C6158B-D6BC-4DC3-996A-DAC96D8D342E}" destId="{D24F4E3D-9629-4367-9D5F-5B835A21B67D}" srcOrd="4" destOrd="0" parTransId="{33FD1A37-E48D-45F5-9953-351FA5CAC0B0}" sibTransId="{1190F423-AA9D-4824-971F-713D5DAFC84A}"/>
    <dgm:cxn modelId="{68FB4E7F-D821-4161-A2FE-7659866DC6A7}" type="presOf" srcId="{5636F679-0331-4DE3-B8B7-9DACFB825CA1}" destId="{D3019E4C-632F-48D3-A4ED-1568A30325EB}" srcOrd="0" destOrd="0" presId="urn:microsoft.com/office/officeart/2005/8/layout/default"/>
    <dgm:cxn modelId="{5564A89C-EC5B-47DB-9DF7-C8154E3AB211}" srcId="{02C6158B-D6BC-4DC3-996A-DAC96D8D342E}" destId="{D954105B-1904-493C-82B2-6D65910EF536}" srcOrd="2" destOrd="0" parTransId="{E4501511-74C4-4DE7-8BA6-362F5385B2EF}" sibTransId="{67FD12EB-6AC3-4E36-AEAE-A023852DE9D0}"/>
    <dgm:cxn modelId="{15B5156B-73F5-4427-9FD3-A40769A381CA}" type="presParOf" srcId="{91C766BA-A4FA-4C31-AF6C-F56236B8C7B7}" destId="{04B13ACD-999B-4219-98B1-4E6B904E46D4}" srcOrd="0" destOrd="0" presId="urn:microsoft.com/office/officeart/2005/8/layout/default"/>
    <dgm:cxn modelId="{5BD3F660-8015-4902-B15B-589DF87C750A}" type="presParOf" srcId="{91C766BA-A4FA-4C31-AF6C-F56236B8C7B7}" destId="{944F2E88-3CC5-432F-BEF2-C933C0941941}" srcOrd="1" destOrd="0" presId="urn:microsoft.com/office/officeart/2005/8/layout/default"/>
    <dgm:cxn modelId="{14DDCD20-C714-4E04-8662-1BF647E3A6FB}" type="presParOf" srcId="{91C766BA-A4FA-4C31-AF6C-F56236B8C7B7}" destId="{1555C1BC-D467-4AEA-9CAA-4B637F15B5DD}" srcOrd="2" destOrd="0" presId="urn:microsoft.com/office/officeart/2005/8/layout/default"/>
    <dgm:cxn modelId="{3BEFFB96-FD16-43C4-BFC1-CCD99388C5F2}" type="presParOf" srcId="{91C766BA-A4FA-4C31-AF6C-F56236B8C7B7}" destId="{2ECBC758-262E-4DE6-A5FC-F4E3108795BC}" srcOrd="3" destOrd="0" presId="urn:microsoft.com/office/officeart/2005/8/layout/default"/>
    <dgm:cxn modelId="{E66E8D14-E105-4AB4-9541-5192D7BD6202}" type="presParOf" srcId="{91C766BA-A4FA-4C31-AF6C-F56236B8C7B7}" destId="{7E1AD29F-9D54-40D5-9753-C7DAAC066218}" srcOrd="4" destOrd="0" presId="urn:microsoft.com/office/officeart/2005/8/layout/default"/>
    <dgm:cxn modelId="{03610D31-463E-4CA9-9041-BDC43D5303F7}" type="presParOf" srcId="{91C766BA-A4FA-4C31-AF6C-F56236B8C7B7}" destId="{10397EDC-89E1-426C-844A-2A0C0356748C}" srcOrd="5" destOrd="0" presId="urn:microsoft.com/office/officeart/2005/8/layout/default"/>
    <dgm:cxn modelId="{DBD7DE92-E130-4498-B1E2-6A11F05A9693}" type="presParOf" srcId="{91C766BA-A4FA-4C31-AF6C-F56236B8C7B7}" destId="{9E0BEC0D-2E81-4962-80AF-2A71BE24DFB7}" srcOrd="6" destOrd="0" presId="urn:microsoft.com/office/officeart/2005/8/layout/default"/>
    <dgm:cxn modelId="{BFDC97AF-B11F-4751-B5EA-DD403C4DEC8D}" type="presParOf" srcId="{91C766BA-A4FA-4C31-AF6C-F56236B8C7B7}" destId="{25F97216-FE35-47DF-9240-31522C938572}" srcOrd="7" destOrd="0" presId="urn:microsoft.com/office/officeart/2005/8/layout/default"/>
    <dgm:cxn modelId="{1C7286AA-4F91-4A40-A6E3-A6B078A9C470}" type="presParOf" srcId="{91C766BA-A4FA-4C31-AF6C-F56236B8C7B7}" destId="{4CB751EC-1126-4238-8E01-6A6BE159116A}" srcOrd="8" destOrd="0" presId="urn:microsoft.com/office/officeart/2005/8/layout/default"/>
    <dgm:cxn modelId="{63802340-87C8-4E19-9A56-519180AA49E4}" type="presParOf" srcId="{91C766BA-A4FA-4C31-AF6C-F56236B8C7B7}" destId="{40793830-BAD0-40AD-B709-A1E8D991B836}" srcOrd="9" destOrd="0" presId="urn:microsoft.com/office/officeart/2005/8/layout/default"/>
    <dgm:cxn modelId="{A05A1949-EEEE-41A6-BA53-EC2A56E7FFA7}" type="presParOf" srcId="{91C766BA-A4FA-4C31-AF6C-F56236B8C7B7}" destId="{70546D67-F0E3-440F-BFEF-47D7557EDCC7}" srcOrd="10" destOrd="0" presId="urn:microsoft.com/office/officeart/2005/8/layout/default"/>
    <dgm:cxn modelId="{895F3BD7-D9D2-45A6-A939-ACAA7D73C210}" type="presParOf" srcId="{91C766BA-A4FA-4C31-AF6C-F56236B8C7B7}" destId="{6B4C5803-7C01-4BF2-BAA3-C3B3FFC4F81B}" srcOrd="11" destOrd="0" presId="urn:microsoft.com/office/officeart/2005/8/layout/default"/>
    <dgm:cxn modelId="{2F0DF211-D6B5-4A45-9CB7-7DFD4502603C}" type="presParOf" srcId="{91C766BA-A4FA-4C31-AF6C-F56236B8C7B7}" destId="{D3019E4C-632F-48D3-A4ED-1568A30325EB}" srcOrd="12" destOrd="0" presId="urn:microsoft.com/office/officeart/2005/8/layout/default"/>
    <dgm:cxn modelId="{D712DCF2-7DD6-44BC-85D4-8CAEB6477785}" type="presParOf" srcId="{91C766BA-A4FA-4C31-AF6C-F56236B8C7B7}" destId="{66B26863-588F-4F47-A381-7916E8F3C758}" srcOrd="13" destOrd="0" presId="urn:microsoft.com/office/officeart/2005/8/layout/default"/>
    <dgm:cxn modelId="{767B32DE-00A5-40B3-9812-3581611FD0CB}" type="presParOf" srcId="{91C766BA-A4FA-4C31-AF6C-F56236B8C7B7}" destId="{EA467BAE-50CE-4C75-B25A-BAE3716B1680}" srcOrd="14" destOrd="0" presId="urn:microsoft.com/office/officeart/2005/8/layout/default"/>
    <dgm:cxn modelId="{C324A0AF-0A89-43BB-8CB2-BDA77DA97C65}" type="presParOf" srcId="{91C766BA-A4FA-4C31-AF6C-F56236B8C7B7}" destId="{44F6755C-BB2E-4F3F-AC10-F312EF2DDA15}" srcOrd="15" destOrd="0" presId="urn:microsoft.com/office/officeart/2005/8/layout/default"/>
    <dgm:cxn modelId="{0B7F88C6-3C17-450D-98F4-5E6069F60B6A}" type="presParOf" srcId="{91C766BA-A4FA-4C31-AF6C-F56236B8C7B7}" destId="{657C90F3-B0F4-4C5C-B993-4DEB179DC80F}" srcOrd="16" destOrd="0" presId="urn:microsoft.com/office/officeart/2005/8/layout/default"/>
    <dgm:cxn modelId="{2AF592B2-06AC-4098-85E8-1BCFC62E9F82}" type="presParOf" srcId="{91C766BA-A4FA-4C31-AF6C-F56236B8C7B7}" destId="{8098481F-DE03-413B-8EA7-565ECFF16D4A}" srcOrd="17" destOrd="0" presId="urn:microsoft.com/office/officeart/2005/8/layout/default"/>
    <dgm:cxn modelId="{792BFD6A-ABEF-45F8-9EDB-88B550CFDF07}" type="presParOf" srcId="{91C766BA-A4FA-4C31-AF6C-F56236B8C7B7}" destId="{51BD044A-1153-4537-8CD1-7CB63A0CC6DE}" srcOrd="18" destOrd="0" presId="urn:microsoft.com/office/officeart/2005/8/layout/default"/>
    <dgm:cxn modelId="{92E3D8B1-00E9-4CA8-A2D5-6A0B0F3BF415}" type="presParOf" srcId="{91C766BA-A4FA-4C31-AF6C-F56236B8C7B7}" destId="{5C2854C4-CC4E-4DA5-875C-133ED8DA52BA}" srcOrd="19" destOrd="0" presId="urn:microsoft.com/office/officeart/2005/8/layout/default"/>
    <dgm:cxn modelId="{FB3FBD87-3C30-401F-873C-EE710DDD505D}" type="presParOf" srcId="{91C766BA-A4FA-4C31-AF6C-F56236B8C7B7}" destId="{337BF0A9-AED9-4111-B407-6963ADB136AF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0DF77E-4B74-4B90-B5CA-BA29EFEBCEC5}">
      <dsp:nvSpPr>
        <dsp:cNvPr id="0" name=""/>
        <dsp:cNvSpPr/>
      </dsp:nvSpPr>
      <dsp:spPr>
        <a:xfrm>
          <a:off x="2656" y="520206"/>
          <a:ext cx="2590185" cy="10360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Pilier</a:t>
          </a:r>
          <a:r>
            <a:rPr lang="en-US" sz="4100" kern="1200" dirty="0" smtClean="0"/>
            <a:t> I</a:t>
          </a:r>
          <a:endParaRPr lang="en-US" sz="4100" kern="1200" dirty="0"/>
        </a:p>
      </dsp:txBody>
      <dsp:txXfrm>
        <a:off x="2656" y="520206"/>
        <a:ext cx="2590185" cy="1036074"/>
      </dsp:txXfrm>
    </dsp:sp>
    <dsp:sp modelId="{D99C11D6-CE9F-4B54-A886-923710E795E3}">
      <dsp:nvSpPr>
        <dsp:cNvPr id="0" name=""/>
        <dsp:cNvSpPr/>
      </dsp:nvSpPr>
      <dsp:spPr>
        <a:xfrm>
          <a:off x="2656" y="1556280"/>
          <a:ext cx="2590185" cy="213835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Exigences minimales de fonds propres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=&gt; ratio  de solvabilité</a:t>
          </a:r>
          <a:endParaRPr lang="en-US" sz="2000" kern="1200" dirty="0"/>
        </a:p>
      </dsp:txBody>
      <dsp:txXfrm>
        <a:off x="2656" y="1556280"/>
        <a:ext cx="2590185" cy="2138355"/>
      </dsp:txXfrm>
    </dsp:sp>
    <dsp:sp modelId="{644670CB-7E09-4AB7-B535-4E51D67714D1}">
      <dsp:nvSpPr>
        <dsp:cNvPr id="0" name=""/>
        <dsp:cNvSpPr/>
      </dsp:nvSpPr>
      <dsp:spPr>
        <a:xfrm>
          <a:off x="2955468" y="520206"/>
          <a:ext cx="2590185" cy="10360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Pilier</a:t>
          </a:r>
          <a:r>
            <a:rPr lang="en-US" sz="4100" kern="1200" dirty="0" smtClean="0"/>
            <a:t> II</a:t>
          </a:r>
          <a:endParaRPr lang="en-US" sz="4100" kern="1200" dirty="0"/>
        </a:p>
      </dsp:txBody>
      <dsp:txXfrm>
        <a:off x="2955468" y="520206"/>
        <a:ext cx="2590185" cy="1036074"/>
      </dsp:txXfrm>
    </dsp:sp>
    <dsp:sp modelId="{0C1451A7-338A-4B98-922F-A05B12098F5F}">
      <dsp:nvSpPr>
        <dsp:cNvPr id="0" name=""/>
        <dsp:cNvSpPr/>
      </dsp:nvSpPr>
      <dsp:spPr>
        <a:xfrm>
          <a:off x="2955468" y="1556280"/>
          <a:ext cx="2590185" cy="213835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Processus de surveillance prudentielle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=&gt; Evaluation des </a:t>
          </a:r>
          <a:r>
            <a:rPr lang="en-US" sz="2000" kern="1200" dirty="0" err="1" smtClean="0"/>
            <a:t>risques</a:t>
          </a:r>
          <a:r>
            <a:rPr lang="en-US" sz="2000" kern="1200" dirty="0" smtClean="0"/>
            <a:t> en interne</a:t>
          </a:r>
          <a:endParaRPr lang="en-US" sz="2000" kern="1200" dirty="0"/>
        </a:p>
      </dsp:txBody>
      <dsp:txXfrm>
        <a:off x="2955468" y="1556280"/>
        <a:ext cx="2590185" cy="2138355"/>
      </dsp:txXfrm>
    </dsp:sp>
    <dsp:sp modelId="{B0068E8E-79B7-413E-BF74-33A262FFEBBA}">
      <dsp:nvSpPr>
        <dsp:cNvPr id="0" name=""/>
        <dsp:cNvSpPr/>
      </dsp:nvSpPr>
      <dsp:spPr>
        <a:xfrm>
          <a:off x="5908279" y="520206"/>
          <a:ext cx="2590185" cy="10360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Pilier</a:t>
          </a:r>
          <a:r>
            <a:rPr lang="en-US" sz="4100" kern="1200" dirty="0" smtClean="0"/>
            <a:t> III</a:t>
          </a:r>
          <a:endParaRPr lang="en-US" sz="4100" kern="1200" dirty="0"/>
        </a:p>
      </dsp:txBody>
      <dsp:txXfrm>
        <a:off x="5908279" y="520206"/>
        <a:ext cx="2590185" cy="1036074"/>
      </dsp:txXfrm>
    </dsp:sp>
    <dsp:sp modelId="{5ED197B2-EFA7-4069-B569-74E4134A550F}">
      <dsp:nvSpPr>
        <dsp:cNvPr id="0" name=""/>
        <dsp:cNvSpPr/>
      </dsp:nvSpPr>
      <dsp:spPr>
        <a:xfrm>
          <a:off x="5908279" y="1556280"/>
          <a:ext cx="2590185" cy="213835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Discipline de </a:t>
          </a:r>
          <a:r>
            <a:rPr lang="en-US" sz="2000" kern="1200" dirty="0" err="1" smtClean="0"/>
            <a:t>marché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=&gt; Diffusion des </a:t>
          </a:r>
          <a:r>
            <a:rPr lang="en-US" sz="2000" kern="1200" dirty="0" err="1" smtClean="0"/>
            <a:t>informations</a:t>
          </a:r>
          <a:r>
            <a:rPr lang="en-US" sz="2000" kern="1200" dirty="0" smtClean="0"/>
            <a:t> par les </a:t>
          </a:r>
          <a:r>
            <a:rPr lang="en-US" sz="2000" kern="1200" dirty="0" err="1" smtClean="0"/>
            <a:t>banques</a:t>
          </a:r>
          <a:r>
            <a:rPr lang="en-US" sz="2000" kern="1200" dirty="0" smtClean="0"/>
            <a:t> relatives à </a:t>
          </a:r>
          <a:r>
            <a:rPr lang="en-US" sz="2000" kern="1200" dirty="0" err="1" smtClean="0"/>
            <a:t>leur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solvabilité</a:t>
          </a:r>
          <a:endParaRPr lang="en-US" sz="2000" kern="1200" dirty="0"/>
        </a:p>
      </dsp:txBody>
      <dsp:txXfrm>
        <a:off x="5908279" y="1556280"/>
        <a:ext cx="2590185" cy="21383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F69ACF-22DF-41DD-A4FD-43891C1D31AF}">
      <dsp:nvSpPr>
        <dsp:cNvPr id="0" name=""/>
        <dsp:cNvSpPr/>
      </dsp:nvSpPr>
      <dsp:spPr>
        <a:xfrm>
          <a:off x="2852647" y="1196"/>
          <a:ext cx="5607106" cy="23434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Procyclicité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Bâle</a:t>
          </a:r>
          <a:r>
            <a:rPr lang="en-US" sz="2000" kern="1200" dirty="0" smtClean="0"/>
            <a:t> II</a:t>
          </a:r>
          <a:endParaRPr lang="fr-F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Non </a:t>
          </a:r>
          <a:r>
            <a:rPr lang="en-US" sz="2000" kern="1200" dirty="0" err="1" smtClean="0"/>
            <a:t>prise</a:t>
          </a:r>
          <a:r>
            <a:rPr lang="en-US" sz="2000" kern="1200" dirty="0" smtClean="0"/>
            <a:t> en </a:t>
          </a:r>
          <a:r>
            <a:rPr lang="en-US" sz="2000" kern="1200" dirty="0" err="1" smtClean="0"/>
            <a:t>compte</a:t>
          </a:r>
          <a:r>
            <a:rPr lang="en-US" sz="2000" kern="1200" dirty="0" smtClean="0"/>
            <a:t> du </a:t>
          </a:r>
          <a:r>
            <a:rPr lang="en-US" sz="2000" kern="1200" dirty="0" err="1" smtClean="0"/>
            <a:t>risque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liquidité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Retard </a:t>
          </a:r>
          <a:r>
            <a:rPr lang="en-US" sz="2000" kern="1200" dirty="0" err="1" smtClean="0"/>
            <a:t>sur</a:t>
          </a:r>
          <a:r>
            <a:rPr lang="en-US" sz="2000" kern="1200" dirty="0" smtClean="0"/>
            <a:t> les </a:t>
          </a:r>
          <a:r>
            <a:rPr lang="en-US" sz="2000" kern="1200" dirty="0" err="1" smtClean="0"/>
            <a:t>nouvelles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pratiques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bancaires</a:t>
          </a:r>
          <a:endParaRPr lang="en-US" sz="2000" kern="1200" dirty="0"/>
        </a:p>
      </dsp:txBody>
      <dsp:txXfrm>
        <a:off x="2852647" y="1196"/>
        <a:ext cx="5607106" cy="2343456"/>
      </dsp:txXfrm>
    </dsp:sp>
    <dsp:sp modelId="{10275560-F40C-4343-85DA-1B270FDB4D1A}">
      <dsp:nvSpPr>
        <dsp:cNvPr id="0" name=""/>
        <dsp:cNvSpPr/>
      </dsp:nvSpPr>
      <dsp:spPr>
        <a:xfrm>
          <a:off x="44166" y="292584"/>
          <a:ext cx="2808480" cy="176068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Un </a:t>
          </a:r>
          <a:r>
            <a:rPr lang="en-US" sz="2400" kern="1200" dirty="0" err="1" smtClean="0"/>
            <a:t>dispositif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fortement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affaibli</a:t>
          </a:r>
          <a:r>
            <a:rPr lang="en-US" sz="2400" kern="1200" dirty="0" smtClean="0"/>
            <a:t> par la </a:t>
          </a:r>
          <a:r>
            <a:rPr lang="en-US" sz="2400" kern="1200" dirty="0" err="1" smtClean="0"/>
            <a:t>crise</a:t>
          </a:r>
          <a:r>
            <a:rPr lang="en-US" sz="2400" kern="1200" dirty="0" smtClean="0"/>
            <a:t> </a:t>
          </a:r>
          <a:endParaRPr lang="fr-FR" sz="2400" kern="1200" dirty="0"/>
        </a:p>
      </dsp:txBody>
      <dsp:txXfrm>
        <a:off x="44166" y="292584"/>
        <a:ext cx="2808480" cy="1760681"/>
      </dsp:txXfrm>
    </dsp:sp>
    <dsp:sp modelId="{80D59346-A698-4271-9EEF-22BFE5DC4194}">
      <dsp:nvSpPr>
        <dsp:cNvPr id="0" name=""/>
        <dsp:cNvSpPr/>
      </dsp:nvSpPr>
      <dsp:spPr>
        <a:xfrm>
          <a:off x="2852647" y="2557694"/>
          <a:ext cx="5607106" cy="23434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Une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mise</a:t>
          </a:r>
          <a:r>
            <a:rPr lang="en-US" sz="2000" kern="1200" dirty="0" smtClean="0"/>
            <a:t> en oeuvre de </a:t>
          </a:r>
          <a:r>
            <a:rPr lang="en-US" sz="2000" kern="1200" dirty="0" err="1" smtClean="0"/>
            <a:t>l’accord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partielle</a:t>
          </a:r>
          <a:r>
            <a:rPr lang="en-US" sz="2000" kern="1200" dirty="0" smtClean="0"/>
            <a:t> au moment de la </a:t>
          </a:r>
          <a:r>
            <a:rPr lang="en-US" sz="2000" kern="1200" dirty="0" err="1" smtClean="0"/>
            <a:t>crise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Les </a:t>
          </a:r>
          <a:r>
            <a:rPr lang="en-US" sz="2000" kern="1200" dirty="0" err="1" smtClean="0"/>
            <a:t>banques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américaines</a:t>
          </a:r>
          <a:r>
            <a:rPr lang="en-US" sz="2000" kern="1200" dirty="0" smtClean="0"/>
            <a:t> non </a:t>
          </a:r>
          <a:r>
            <a:rPr lang="en-US" sz="2000" kern="1200" dirty="0" err="1" smtClean="0"/>
            <a:t>soumises</a:t>
          </a:r>
          <a:r>
            <a:rPr lang="en-US" sz="2000" kern="1200" dirty="0" smtClean="0"/>
            <a:t> au </a:t>
          </a:r>
          <a:r>
            <a:rPr lang="en-US" sz="2000" kern="1200" dirty="0" err="1" smtClean="0"/>
            <a:t>dispositif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Rôle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préventif</a:t>
          </a:r>
          <a:r>
            <a:rPr lang="en-US" sz="2000" kern="1200" dirty="0" smtClean="0"/>
            <a:t> des </a:t>
          </a:r>
          <a:r>
            <a:rPr lang="en-US" sz="2000" kern="1200" dirty="0" err="1" smtClean="0"/>
            <a:t>normes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prudentielles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dans</a:t>
          </a:r>
          <a:r>
            <a:rPr lang="en-US" sz="2000" kern="1200" dirty="0" smtClean="0"/>
            <a:t> la propagation de la </a:t>
          </a:r>
          <a:r>
            <a:rPr lang="en-US" sz="2000" kern="1200" dirty="0" err="1" smtClean="0"/>
            <a:t>crise</a:t>
          </a:r>
          <a:endParaRPr lang="en-US" sz="2000" kern="1200" dirty="0"/>
        </a:p>
      </dsp:txBody>
      <dsp:txXfrm>
        <a:off x="2852647" y="2557694"/>
        <a:ext cx="5607106" cy="2343456"/>
      </dsp:txXfrm>
    </dsp:sp>
    <dsp:sp modelId="{CD196F81-3F36-450E-90C6-678488DC4917}">
      <dsp:nvSpPr>
        <dsp:cNvPr id="0" name=""/>
        <dsp:cNvSpPr/>
      </dsp:nvSpPr>
      <dsp:spPr>
        <a:xfrm>
          <a:off x="44166" y="2849082"/>
          <a:ext cx="2808480" cy="1760681"/>
        </a:xfrm>
        <a:prstGeom prst="roundRect">
          <a:avLst/>
        </a:prstGeom>
        <a:solidFill>
          <a:schemeClr val="accent3">
            <a:shade val="80000"/>
            <a:hueOff val="7685"/>
            <a:satOff val="1125"/>
            <a:lumOff val="2038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Toutefois</a:t>
          </a:r>
          <a:r>
            <a:rPr lang="en-US" sz="2400" kern="1200" dirty="0" smtClean="0"/>
            <a:t>, des critiques à </a:t>
          </a:r>
          <a:r>
            <a:rPr lang="en-US" sz="2400" kern="1200" dirty="0" err="1" smtClean="0"/>
            <a:t>nuancer</a:t>
          </a:r>
          <a:endParaRPr lang="en-US" sz="2400" kern="1200" dirty="0"/>
        </a:p>
      </dsp:txBody>
      <dsp:txXfrm>
        <a:off x="44166" y="2849082"/>
        <a:ext cx="2808480" cy="17606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A6DB4A-9A30-4F9D-A0A5-F6F46D9D32C4}">
      <dsp:nvSpPr>
        <dsp:cNvPr id="0" name=""/>
        <dsp:cNvSpPr/>
      </dsp:nvSpPr>
      <dsp:spPr>
        <a:xfrm>
          <a:off x="4353873" y="1106083"/>
          <a:ext cx="3514318" cy="256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72"/>
              </a:lnTo>
              <a:lnTo>
                <a:pt x="3514318" y="174672"/>
              </a:lnTo>
              <a:lnTo>
                <a:pt x="3514318" y="25631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FFD3B-C2E8-4CEC-9D09-83F6A686F6D9}">
      <dsp:nvSpPr>
        <dsp:cNvPr id="0" name=""/>
        <dsp:cNvSpPr/>
      </dsp:nvSpPr>
      <dsp:spPr>
        <a:xfrm>
          <a:off x="4353873" y="1106083"/>
          <a:ext cx="1698415" cy="256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72"/>
              </a:lnTo>
              <a:lnTo>
                <a:pt x="1698415" y="174672"/>
              </a:lnTo>
              <a:lnTo>
                <a:pt x="1698415" y="25631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CEB81-EF11-48BA-9E57-83D3EC72909D}">
      <dsp:nvSpPr>
        <dsp:cNvPr id="0" name=""/>
        <dsp:cNvSpPr/>
      </dsp:nvSpPr>
      <dsp:spPr>
        <a:xfrm>
          <a:off x="4249409" y="1106083"/>
          <a:ext cx="91440" cy="256317"/>
        </a:xfrm>
        <a:custGeom>
          <a:avLst/>
          <a:gdLst/>
          <a:ahLst/>
          <a:cxnLst/>
          <a:rect l="0" t="0" r="0" b="0"/>
          <a:pathLst>
            <a:path>
              <a:moveTo>
                <a:pt x="104464" y="0"/>
              </a:moveTo>
              <a:lnTo>
                <a:pt x="104464" y="174672"/>
              </a:lnTo>
              <a:lnTo>
                <a:pt x="45720" y="174672"/>
              </a:lnTo>
              <a:lnTo>
                <a:pt x="45720" y="25631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358D1-D0E1-43D6-BED8-524C9CD69C36}">
      <dsp:nvSpPr>
        <dsp:cNvPr id="0" name=""/>
        <dsp:cNvSpPr/>
      </dsp:nvSpPr>
      <dsp:spPr>
        <a:xfrm>
          <a:off x="2537970" y="1106083"/>
          <a:ext cx="1815903" cy="256317"/>
        </a:xfrm>
        <a:custGeom>
          <a:avLst/>
          <a:gdLst/>
          <a:ahLst/>
          <a:cxnLst/>
          <a:rect l="0" t="0" r="0" b="0"/>
          <a:pathLst>
            <a:path>
              <a:moveTo>
                <a:pt x="1815903" y="0"/>
              </a:moveTo>
              <a:lnTo>
                <a:pt x="1815903" y="174672"/>
              </a:lnTo>
              <a:lnTo>
                <a:pt x="0" y="174672"/>
              </a:lnTo>
              <a:lnTo>
                <a:pt x="0" y="25631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880B5-798C-4B6D-A19A-CBCEC4F80533}">
      <dsp:nvSpPr>
        <dsp:cNvPr id="0" name=""/>
        <dsp:cNvSpPr/>
      </dsp:nvSpPr>
      <dsp:spPr>
        <a:xfrm>
          <a:off x="780810" y="1106083"/>
          <a:ext cx="3573063" cy="256317"/>
        </a:xfrm>
        <a:custGeom>
          <a:avLst/>
          <a:gdLst/>
          <a:ahLst/>
          <a:cxnLst/>
          <a:rect l="0" t="0" r="0" b="0"/>
          <a:pathLst>
            <a:path>
              <a:moveTo>
                <a:pt x="3573063" y="0"/>
              </a:moveTo>
              <a:lnTo>
                <a:pt x="3573063" y="174672"/>
              </a:lnTo>
              <a:lnTo>
                <a:pt x="0" y="174672"/>
              </a:lnTo>
              <a:lnTo>
                <a:pt x="0" y="25631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F4271-950A-42F3-9D29-4672A3F3FC49}">
      <dsp:nvSpPr>
        <dsp:cNvPr id="0" name=""/>
        <dsp:cNvSpPr/>
      </dsp:nvSpPr>
      <dsp:spPr>
        <a:xfrm>
          <a:off x="1622188" y="40090"/>
          <a:ext cx="5463370" cy="1065992"/>
        </a:xfrm>
        <a:prstGeom prst="roundRect">
          <a:avLst>
            <a:gd name="adj" fmla="val 10000"/>
          </a:avLst>
        </a:prstGeom>
        <a:solidFill>
          <a:schemeClr val="accent4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57A9EB9-4499-45E9-B556-DA3A9AA00692}">
      <dsp:nvSpPr>
        <dsp:cNvPr id="0" name=""/>
        <dsp:cNvSpPr/>
      </dsp:nvSpPr>
      <dsp:spPr>
        <a:xfrm>
          <a:off x="1720112" y="133118"/>
          <a:ext cx="5463370" cy="1065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Principaux</a:t>
          </a:r>
          <a:r>
            <a:rPr lang="en-US" sz="3100" kern="1200" dirty="0" smtClean="0"/>
            <a:t> axes de la </a:t>
          </a:r>
          <a:r>
            <a:rPr lang="en-US" sz="3100" kern="1200" dirty="0" err="1" smtClean="0"/>
            <a:t>réforme</a:t>
          </a:r>
          <a:endParaRPr lang="en-US" sz="3100" kern="1200" dirty="0"/>
        </a:p>
      </dsp:txBody>
      <dsp:txXfrm>
        <a:off x="1720112" y="133118"/>
        <a:ext cx="5463370" cy="1065992"/>
      </dsp:txXfrm>
    </dsp:sp>
    <dsp:sp modelId="{A217D1C3-5C18-4342-989E-760515FAB06B}">
      <dsp:nvSpPr>
        <dsp:cNvPr id="0" name=""/>
        <dsp:cNvSpPr/>
      </dsp:nvSpPr>
      <dsp:spPr>
        <a:xfrm>
          <a:off x="155" y="1362400"/>
          <a:ext cx="1561310" cy="3076481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0AC1D9-8629-46A3-A126-6358A43089CE}">
      <dsp:nvSpPr>
        <dsp:cNvPr id="0" name=""/>
        <dsp:cNvSpPr/>
      </dsp:nvSpPr>
      <dsp:spPr>
        <a:xfrm>
          <a:off x="98079" y="1455428"/>
          <a:ext cx="1561310" cy="3076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 smtClean="0"/>
            <a:t>Renforcement du dispositif réglementaire d’adéquation des fonds propres</a:t>
          </a:r>
          <a:endParaRPr lang="fr-FR" sz="1600" i="1" kern="1200" dirty="0"/>
        </a:p>
      </dsp:txBody>
      <dsp:txXfrm>
        <a:off x="98079" y="1455428"/>
        <a:ext cx="1561310" cy="3076481"/>
      </dsp:txXfrm>
    </dsp:sp>
    <dsp:sp modelId="{8EE06EAB-AD2E-4A41-A834-E73EB284C269}">
      <dsp:nvSpPr>
        <dsp:cNvPr id="0" name=""/>
        <dsp:cNvSpPr/>
      </dsp:nvSpPr>
      <dsp:spPr>
        <a:xfrm>
          <a:off x="1757314" y="1362400"/>
          <a:ext cx="1561310" cy="3076481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0F600C-308F-4BC7-9575-FE3A2C22A9C7}">
      <dsp:nvSpPr>
        <dsp:cNvPr id="0" name=""/>
        <dsp:cNvSpPr/>
      </dsp:nvSpPr>
      <dsp:spPr>
        <a:xfrm>
          <a:off x="1855239" y="1455428"/>
          <a:ext cx="1561310" cy="3076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 smtClean="0"/>
            <a:t>Accroissement des réserves de liquidité des banques </a:t>
          </a:r>
          <a:endParaRPr lang="fr-FR" sz="1600" i="1" kern="1200" dirty="0"/>
        </a:p>
      </dsp:txBody>
      <dsp:txXfrm>
        <a:off x="1855239" y="1455428"/>
        <a:ext cx="1561310" cy="3076481"/>
      </dsp:txXfrm>
    </dsp:sp>
    <dsp:sp modelId="{0F097DB9-D5FF-4C4D-9DEB-FA18CAEC016D}">
      <dsp:nvSpPr>
        <dsp:cNvPr id="0" name=""/>
        <dsp:cNvSpPr/>
      </dsp:nvSpPr>
      <dsp:spPr>
        <a:xfrm>
          <a:off x="3514474" y="1362400"/>
          <a:ext cx="1561310" cy="3076481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4853FC-617E-4ECC-8AD4-18FFDD00FFC7}">
      <dsp:nvSpPr>
        <dsp:cNvPr id="0" name=""/>
        <dsp:cNvSpPr/>
      </dsp:nvSpPr>
      <dsp:spPr>
        <a:xfrm>
          <a:off x="3612398" y="1455428"/>
          <a:ext cx="1561310" cy="3076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 smtClean="0"/>
            <a:t>Optimisation de la gouvernance, de la gestion du risque et de la supervision des banques</a:t>
          </a:r>
          <a:endParaRPr lang="fr-FR" sz="1600" kern="1200" dirty="0"/>
        </a:p>
      </dsp:txBody>
      <dsp:txXfrm>
        <a:off x="3612398" y="1455428"/>
        <a:ext cx="1561310" cy="3076481"/>
      </dsp:txXfrm>
    </dsp:sp>
    <dsp:sp modelId="{59B381F5-638C-47A9-ADE1-ABEC4DBB62C7}">
      <dsp:nvSpPr>
        <dsp:cNvPr id="0" name=""/>
        <dsp:cNvSpPr/>
      </dsp:nvSpPr>
      <dsp:spPr>
        <a:xfrm>
          <a:off x="5271633" y="1362400"/>
          <a:ext cx="1561310" cy="3076481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E92094-9EF8-4E12-86B2-351367C333AC}">
      <dsp:nvSpPr>
        <dsp:cNvPr id="0" name=""/>
        <dsp:cNvSpPr/>
      </dsp:nvSpPr>
      <dsp:spPr>
        <a:xfrm>
          <a:off x="5369557" y="1455428"/>
          <a:ext cx="1561310" cy="3076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 smtClean="0"/>
            <a:t>Amélioration de la transparence du marché</a:t>
          </a:r>
          <a:endParaRPr lang="fr-FR" sz="1600" kern="1200" dirty="0"/>
        </a:p>
      </dsp:txBody>
      <dsp:txXfrm>
        <a:off x="5369557" y="1455428"/>
        <a:ext cx="1561310" cy="3076481"/>
      </dsp:txXfrm>
    </dsp:sp>
    <dsp:sp modelId="{F3F1809B-0964-49FC-97E4-6A26334F6FC5}">
      <dsp:nvSpPr>
        <dsp:cNvPr id="0" name=""/>
        <dsp:cNvSpPr/>
      </dsp:nvSpPr>
      <dsp:spPr>
        <a:xfrm>
          <a:off x="7028792" y="1362400"/>
          <a:ext cx="1678799" cy="3076481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7B2B5DB-4533-4492-9706-74B8DD404421}">
      <dsp:nvSpPr>
        <dsp:cNvPr id="0" name=""/>
        <dsp:cNvSpPr/>
      </dsp:nvSpPr>
      <dsp:spPr>
        <a:xfrm>
          <a:off x="7126717" y="1455428"/>
          <a:ext cx="1678799" cy="3076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i="1" kern="1200" dirty="0" smtClean="0"/>
            <a:t>Approfondissement de la coopération transfrontière en matière de supervision des banques internationales. </a:t>
          </a:r>
          <a:r>
            <a:rPr lang="fr-FR" sz="1600" kern="1200" dirty="0" smtClean="0"/>
            <a:t> </a:t>
          </a:r>
          <a:endParaRPr lang="fr-FR" sz="1600" kern="1200" dirty="0"/>
        </a:p>
      </dsp:txBody>
      <dsp:txXfrm>
        <a:off x="7126717" y="1455428"/>
        <a:ext cx="1678799" cy="307648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B13ACD-999B-4219-98B1-4E6B904E46D4}">
      <dsp:nvSpPr>
        <dsp:cNvPr id="0" name=""/>
        <dsp:cNvSpPr/>
      </dsp:nvSpPr>
      <dsp:spPr>
        <a:xfrm>
          <a:off x="2491" y="108625"/>
          <a:ext cx="1976497" cy="118589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augmentation des fonds propres règlementaires relatifs au </a:t>
          </a:r>
          <a:r>
            <a:rPr lang="fr-FR" sz="1400" kern="1200" dirty="0" err="1" smtClean="0"/>
            <a:t>trading</a:t>
          </a:r>
          <a:r>
            <a:rPr lang="fr-FR" sz="1400" kern="1200" dirty="0" smtClean="0"/>
            <a:t> book,</a:t>
          </a:r>
          <a:endParaRPr lang="fr-FR" sz="1400" kern="1200" dirty="0"/>
        </a:p>
      </dsp:txBody>
      <dsp:txXfrm>
        <a:off x="2491" y="108625"/>
        <a:ext cx="1976497" cy="1185898"/>
      </dsp:txXfrm>
    </dsp:sp>
    <dsp:sp modelId="{1555C1BC-D467-4AEA-9CAA-4B637F15B5DD}">
      <dsp:nvSpPr>
        <dsp:cNvPr id="0" name=""/>
        <dsp:cNvSpPr/>
      </dsp:nvSpPr>
      <dsp:spPr>
        <a:xfrm>
          <a:off x="2176638" y="108625"/>
          <a:ext cx="1976497" cy="1185898"/>
        </a:xfrm>
        <a:prstGeom prst="rect">
          <a:avLst/>
        </a:prstGeom>
        <a:solidFill>
          <a:schemeClr val="accent3">
            <a:hueOff val="-949152"/>
            <a:satOff val="-624"/>
            <a:lumOff val="-121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augmentation des fonds propres règlementaires relatifs aux opérations de </a:t>
          </a:r>
          <a:r>
            <a:rPr lang="fr-FR" sz="1400" kern="1200" dirty="0" err="1" smtClean="0"/>
            <a:t>re</a:t>
          </a:r>
          <a:r>
            <a:rPr lang="fr-FR" sz="1400" kern="1200" dirty="0" smtClean="0"/>
            <a:t>-titrisation,</a:t>
          </a:r>
          <a:endParaRPr lang="fr-FR" sz="1400" kern="1200" dirty="0"/>
        </a:p>
      </dsp:txBody>
      <dsp:txXfrm>
        <a:off x="2176638" y="108625"/>
        <a:ext cx="1976497" cy="1185898"/>
      </dsp:txXfrm>
    </dsp:sp>
    <dsp:sp modelId="{7E1AD29F-9D54-40D5-9753-C7DAAC066218}">
      <dsp:nvSpPr>
        <dsp:cNvPr id="0" name=""/>
        <dsp:cNvSpPr/>
      </dsp:nvSpPr>
      <dsp:spPr>
        <a:xfrm>
          <a:off x="4350784" y="108625"/>
          <a:ext cx="1976497" cy="1185898"/>
        </a:xfrm>
        <a:prstGeom prst="rect">
          <a:avLst/>
        </a:prstGeom>
        <a:solidFill>
          <a:schemeClr val="accent3">
            <a:hueOff val="-1898305"/>
            <a:satOff val="-1247"/>
            <a:lumOff val="-2431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amélioration de la communication financière,</a:t>
          </a:r>
          <a:endParaRPr lang="fr-FR" sz="1400" kern="1200" dirty="0"/>
        </a:p>
      </dsp:txBody>
      <dsp:txXfrm>
        <a:off x="4350784" y="108625"/>
        <a:ext cx="1976497" cy="1185898"/>
      </dsp:txXfrm>
    </dsp:sp>
    <dsp:sp modelId="{9E0BEC0D-2E81-4962-80AF-2A71BE24DFB7}">
      <dsp:nvSpPr>
        <dsp:cNvPr id="0" name=""/>
        <dsp:cNvSpPr/>
      </dsp:nvSpPr>
      <dsp:spPr>
        <a:xfrm>
          <a:off x="6524931" y="108625"/>
          <a:ext cx="1976497" cy="1185898"/>
        </a:xfrm>
        <a:prstGeom prst="rect">
          <a:avLst/>
        </a:prstGeom>
        <a:solidFill>
          <a:schemeClr val="accent3">
            <a:hueOff val="-2847458"/>
            <a:satOff val="-1871"/>
            <a:lumOff val="-364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modification des politiques de rémunération des opérateurs de marché,</a:t>
          </a:r>
          <a:endParaRPr lang="fr-FR" sz="1400" kern="1200" dirty="0"/>
        </a:p>
      </dsp:txBody>
      <dsp:txXfrm>
        <a:off x="6524931" y="108625"/>
        <a:ext cx="1976497" cy="1185898"/>
      </dsp:txXfrm>
    </dsp:sp>
    <dsp:sp modelId="{4CB751EC-1126-4238-8E01-6A6BE159116A}">
      <dsp:nvSpPr>
        <dsp:cNvPr id="0" name=""/>
        <dsp:cNvSpPr/>
      </dsp:nvSpPr>
      <dsp:spPr>
        <a:xfrm>
          <a:off x="2491" y="1492173"/>
          <a:ext cx="1976497" cy="1185898"/>
        </a:xfrm>
        <a:prstGeom prst="rect">
          <a:avLst/>
        </a:prstGeom>
        <a:solidFill>
          <a:schemeClr val="accent3">
            <a:hueOff val="-3796610"/>
            <a:satOff val="-2494"/>
            <a:lumOff val="-486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renforcement de la qualité des fonds propres,</a:t>
          </a:r>
          <a:endParaRPr lang="fr-FR" sz="1400" kern="1200" dirty="0"/>
        </a:p>
      </dsp:txBody>
      <dsp:txXfrm>
        <a:off x="2491" y="1492173"/>
        <a:ext cx="1976497" cy="1185898"/>
      </dsp:txXfrm>
    </dsp:sp>
    <dsp:sp modelId="{70546D67-F0E3-440F-BFEF-47D7557EDCC7}">
      <dsp:nvSpPr>
        <dsp:cNvPr id="0" name=""/>
        <dsp:cNvSpPr/>
      </dsp:nvSpPr>
      <dsp:spPr>
        <a:xfrm>
          <a:off x="2176638" y="1492173"/>
          <a:ext cx="1976497" cy="1185898"/>
        </a:xfrm>
        <a:prstGeom prst="rect">
          <a:avLst/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révision de la couverture de certains risques,</a:t>
          </a:r>
          <a:endParaRPr lang="fr-FR" sz="1400" kern="1200" dirty="0"/>
        </a:p>
      </dsp:txBody>
      <dsp:txXfrm>
        <a:off x="2176638" y="1492173"/>
        <a:ext cx="1976497" cy="1185898"/>
      </dsp:txXfrm>
    </dsp:sp>
    <dsp:sp modelId="{D3019E4C-632F-48D3-A4ED-1568A30325EB}">
      <dsp:nvSpPr>
        <dsp:cNvPr id="0" name=""/>
        <dsp:cNvSpPr/>
      </dsp:nvSpPr>
      <dsp:spPr>
        <a:xfrm>
          <a:off x="4350784" y="1492173"/>
          <a:ext cx="1976497" cy="1185898"/>
        </a:xfrm>
        <a:prstGeom prst="rect">
          <a:avLst/>
        </a:prstGeom>
        <a:solidFill>
          <a:schemeClr val="accent3">
            <a:hueOff val="-5694915"/>
            <a:satOff val="-3742"/>
            <a:lumOff val="-7294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introduction d’un ratio de levier,</a:t>
          </a:r>
          <a:endParaRPr lang="fr-FR" sz="1400" kern="1200" dirty="0"/>
        </a:p>
      </dsp:txBody>
      <dsp:txXfrm>
        <a:off x="4350784" y="1492173"/>
        <a:ext cx="1976497" cy="1185898"/>
      </dsp:txXfrm>
    </dsp:sp>
    <dsp:sp modelId="{EA467BAE-50CE-4C75-B25A-BAE3716B1680}">
      <dsp:nvSpPr>
        <dsp:cNvPr id="0" name=""/>
        <dsp:cNvSpPr/>
      </dsp:nvSpPr>
      <dsp:spPr>
        <a:xfrm>
          <a:off x="6524931" y="1492173"/>
          <a:ext cx="1976497" cy="1185898"/>
        </a:xfrm>
        <a:prstGeom prst="rect">
          <a:avLst/>
        </a:prstGeom>
        <a:solidFill>
          <a:schemeClr val="accent3">
            <a:hueOff val="-6644067"/>
            <a:satOff val="-4365"/>
            <a:lumOff val="-851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introduction d’un dispositif de coussins contra-cyclique,</a:t>
          </a:r>
          <a:endParaRPr lang="fr-FR" sz="1400" kern="1200" dirty="0"/>
        </a:p>
      </dsp:txBody>
      <dsp:txXfrm>
        <a:off x="6524931" y="1492173"/>
        <a:ext cx="1976497" cy="1185898"/>
      </dsp:txXfrm>
    </dsp:sp>
    <dsp:sp modelId="{657C90F3-B0F4-4C5C-B993-4DEB179DC80F}">
      <dsp:nvSpPr>
        <dsp:cNvPr id="0" name=""/>
        <dsp:cNvSpPr/>
      </dsp:nvSpPr>
      <dsp:spPr>
        <a:xfrm>
          <a:off x="1089564" y="2875721"/>
          <a:ext cx="1976497" cy="1185898"/>
        </a:xfrm>
        <a:prstGeom prst="rect">
          <a:avLst/>
        </a:prstGeom>
        <a:solidFill>
          <a:schemeClr val="accent3">
            <a:hueOff val="-7593220"/>
            <a:satOff val="-4989"/>
            <a:lumOff val="-972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introduction de ratios de liquidité minimum,</a:t>
          </a:r>
          <a:endParaRPr lang="fr-FR" sz="1400" kern="1200" dirty="0"/>
        </a:p>
      </dsp:txBody>
      <dsp:txXfrm>
        <a:off x="1089564" y="2875721"/>
        <a:ext cx="1976497" cy="1185898"/>
      </dsp:txXfrm>
    </dsp:sp>
    <dsp:sp modelId="{51BD044A-1153-4537-8CD1-7CB63A0CC6DE}">
      <dsp:nvSpPr>
        <dsp:cNvPr id="0" name=""/>
        <dsp:cNvSpPr/>
      </dsp:nvSpPr>
      <dsp:spPr>
        <a:xfrm>
          <a:off x="3263711" y="2875721"/>
          <a:ext cx="1976497" cy="1185898"/>
        </a:xfrm>
        <a:prstGeom prst="rect">
          <a:avLst/>
        </a:prstGeom>
        <a:solidFill>
          <a:schemeClr val="accent3">
            <a:hueOff val="-8542372"/>
            <a:satOff val="-5612"/>
            <a:lumOff val="-10941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gestion des établissements financiers à effets systémiques,</a:t>
          </a:r>
          <a:endParaRPr lang="fr-FR" sz="1400" kern="1200" dirty="0"/>
        </a:p>
      </dsp:txBody>
      <dsp:txXfrm>
        <a:off x="3263711" y="2875721"/>
        <a:ext cx="1976497" cy="1185898"/>
      </dsp:txXfrm>
    </dsp:sp>
    <dsp:sp modelId="{337BF0A9-AED9-4111-B407-6963ADB136AF}">
      <dsp:nvSpPr>
        <dsp:cNvPr id="0" name=""/>
        <dsp:cNvSpPr/>
      </dsp:nvSpPr>
      <dsp:spPr>
        <a:xfrm>
          <a:off x="5437858" y="2875721"/>
          <a:ext cx="1976497" cy="1185898"/>
        </a:xfrm>
        <a:prstGeom prst="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mise en place d’un corpus règlementaire unique.</a:t>
          </a:r>
          <a:endParaRPr lang="fr-FR" sz="1400" kern="1200" dirty="0"/>
        </a:p>
      </dsp:txBody>
      <dsp:txXfrm>
        <a:off x="5437858" y="2875721"/>
        <a:ext cx="1976497" cy="1185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24F98-5C51-444B-BF3F-F3804351F487}" type="datetimeFigureOut">
              <a:rPr lang="fr-FR" smtClean="0"/>
              <a:pPr/>
              <a:t>05/12/2010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AE14C-4C9A-40B0-B4B2-D23D944E088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8521-F93E-4CEC-A531-DE32E3FE13E2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pic>
        <p:nvPicPr>
          <p:cNvPr id="20" name="Picture 1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11888"/>
            <a:ext cx="1619250" cy="646112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5DF8-8DF5-4741-9244-1929078799A1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58BF-2928-49BC-B704-884B3DFD786C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5AEF-D00C-498C-A958-690678DD7E97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A4C6-1D0A-4A7B-9C12-55E33BDF469D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BA09CAA-14ED-42DC-81FF-DA5E8AE6F610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F42-7D38-4D8A-975C-3A71999C71AC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8F63-8AAB-4D61-BC80-AFED3282497C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0F8E-33B1-47BB-BC7C-6CCA7EAF873B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F759-6242-4DBE-BD27-C70A497FF17F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2B71D6D-3DC2-46E6-B7D2-7255F5FEB1E2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F9E4516-36C5-4D0A-A0A9-9C9239608977}" type="datetime1">
              <a:rPr lang="fr-FR" smtClean="0"/>
              <a:pPr/>
              <a:t>05/12/2010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B17542-F85D-4D6E-BEDB-EB66C3657688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gif"/><Relationship Id="rId4" Type="http://schemas.openxmlformats.org/officeDocument/2006/relationships/hyperlink" Target="http://www.google.fr/imgres?imgurl=http://www.thomasgoubin.com/wp-content/articles/Elections_US/DrapeauUsa.gif&amp;imgrefurl=http://www.thomasgoubin.com/elections-americaines-j-2/&amp;usg=__-RDlBppKApB9EnEHA9TQf2nloag=&amp;h=440&amp;w=734&amp;sz=16&amp;hl=fr&amp;start=1&amp;zoom=1&amp;um=1&amp;itbs=1&amp;tbnid=78NnssitpU7kkM:&amp;tbnh=85&amp;tbnw=141&amp;prev=/images%3Fq%3Ddrapeau%2BUS%26um%3D1%26hl%3Dfr%26rls%3Dcom.microsoft:fr:IE-SearchBox%26rlz%3D1I7HPEB_fr%26tbs%3Disch:1" TargetMode="External"/><Relationship Id="rId9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Hélène  Béjui</a:t>
            </a:r>
          </a:p>
          <a:p>
            <a:r>
              <a:rPr lang="en-US" dirty="0" smtClean="0"/>
              <a:t>Hubert Maguin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</a:t>
            </a:r>
            <a:r>
              <a:rPr lang="en-US" dirty="0" err="1" smtClean="0"/>
              <a:t>bancaire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Bâle</a:t>
            </a:r>
            <a:r>
              <a:rPr lang="en-US" dirty="0" smtClean="0"/>
              <a:t> 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Espace réservé du contenu 4"/>
          <p:cNvPicPr>
            <a:picLocks noGrp="1"/>
          </p:cNvPicPr>
          <p:nvPr>
            <p:ph sz="quarter" idx="4294967295"/>
          </p:nvPr>
        </p:nvPicPr>
        <p:blipFill>
          <a:blip r:embed="rId2" cstate="print"/>
          <a:srcRect l="20639" t="23096" r="17803" b="5897"/>
          <a:stretch>
            <a:fillRect/>
          </a:stretch>
        </p:blipFill>
        <p:spPr bwMode="auto">
          <a:xfrm>
            <a:off x="0" y="214290"/>
            <a:ext cx="914400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57158" y="6438149"/>
            <a:ext cx="8358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 smtClean="0"/>
              <a:t>Source : </a:t>
            </a:r>
            <a:r>
              <a:rPr lang="fr-FR" sz="1200" dirty="0" err="1" smtClean="0"/>
              <a:t>Sia</a:t>
            </a:r>
            <a:r>
              <a:rPr lang="fr-FR" sz="1200" dirty="0" smtClean="0"/>
              <a:t> Conseil «Bâle III </a:t>
            </a:r>
            <a:r>
              <a:rPr lang="fr-FR" sz="1200" dirty="0"/>
              <a:t>Décryptage de la réforme et étude d'impact »,</a:t>
            </a:r>
            <a:r>
              <a:rPr lang="fr-FR" sz="1200" dirty="0" smtClean="0"/>
              <a:t> 2010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des </a:t>
            </a:r>
            <a:r>
              <a:rPr lang="en-US" dirty="0" err="1" smtClean="0"/>
              <a:t>mesures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301752" y="1928802"/>
          <a:ext cx="8503920" cy="4170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28596" y="1500174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réforme de ce dispositif règlementaire s’appuie sur </a:t>
            </a:r>
            <a:r>
              <a:rPr lang="fr-FR" b="1" dirty="0"/>
              <a:t>différents leviers</a:t>
            </a:r>
            <a:r>
              <a:rPr lang="fr-FR" dirty="0"/>
              <a:t> </a:t>
            </a:r>
            <a:r>
              <a:rPr lang="fr-FR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Action qualitative</a:t>
            </a:r>
          </a:p>
          <a:p>
            <a:pPr lvl="1"/>
            <a:r>
              <a:rPr lang="fr-FR" b="1" i="1" dirty="0" smtClean="0"/>
              <a:t>« </a:t>
            </a:r>
            <a:r>
              <a:rPr lang="fr-FR" b="1" i="1" dirty="0" err="1" smtClean="0"/>
              <a:t>Liquidity</a:t>
            </a:r>
            <a:r>
              <a:rPr lang="fr-FR" b="1" i="1" dirty="0" smtClean="0"/>
              <a:t> </a:t>
            </a:r>
            <a:r>
              <a:rPr lang="fr-FR" b="1" i="1" dirty="0" err="1" smtClean="0"/>
              <a:t>coverage</a:t>
            </a:r>
            <a:r>
              <a:rPr lang="fr-FR" b="1" i="1" dirty="0" smtClean="0"/>
              <a:t> ratio »</a:t>
            </a:r>
            <a:r>
              <a:rPr lang="fr-FR" dirty="0" smtClean="0"/>
              <a:t> (à un mois)</a:t>
            </a:r>
          </a:p>
          <a:p>
            <a:pPr lvl="2"/>
            <a:r>
              <a:rPr lang="fr-FR" dirty="0" smtClean="0"/>
              <a:t>Stock / Flux nets de cash sur une période de 30 jours &gt; 100% 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b="1" i="1" dirty="0" smtClean="0"/>
              <a:t>« Net stable </a:t>
            </a:r>
            <a:r>
              <a:rPr lang="fr-FR" b="1" i="1" dirty="0" err="1" smtClean="0"/>
              <a:t>funding</a:t>
            </a:r>
            <a:r>
              <a:rPr lang="fr-FR" b="1" i="1" dirty="0" smtClean="0"/>
              <a:t> ratio</a:t>
            </a:r>
            <a:r>
              <a:rPr lang="fr-FR" b="1" dirty="0" smtClean="0"/>
              <a:t> »</a:t>
            </a:r>
            <a:r>
              <a:rPr lang="fr-FR" dirty="0" smtClean="0"/>
              <a:t> (à un an)</a:t>
            </a:r>
          </a:p>
          <a:p>
            <a:pPr lvl="2"/>
            <a:r>
              <a:rPr lang="fr-FR" dirty="0" smtClean="0"/>
              <a:t>Ressources longues et stables / Emplois stables &gt; 100%</a:t>
            </a:r>
          </a:p>
          <a:p>
            <a:pPr lvl="1"/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Action quantitative</a:t>
            </a:r>
          </a:p>
          <a:p>
            <a:pPr lvl="1"/>
            <a:r>
              <a:rPr lang="en-US" dirty="0" smtClean="0"/>
              <a:t>Ratio de </a:t>
            </a:r>
            <a:r>
              <a:rPr lang="en-US" dirty="0" err="1" smtClean="0"/>
              <a:t>solvabilité</a:t>
            </a:r>
            <a:r>
              <a:rPr lang="en-US" dirty="0" smtClean="0"/>
              <a:t> </a:t>
            </a:r>
            <a:r>
              <a:rPr lang="en-US" dirty="0" err="1" smtClean="0"/>
              <a:t>bancaire</a:t>
            </a:r>
            <a:r>
              <a:rPr lang="en-US" dirty="0" smtClean="0"/>
              <a:t> (7%)</a:t>
            </a:r>
          </a:p>
          <a:p>
            <a:pPr lvl="2"/>
            <a:r>
              <a:rPr lang="en-US" dirty="0" smtClean="0"/>
              <a:t>Core Tier One : 4,5%</a:t>
            </a:r>
          </a:p>
          <a:p>
            <a:pPr lvl="2"/>
            <a:r>
              <a:rPr lang="en-US" dirty="0" err="1" smtClean="0"/>
              <a:t>Coussin</a:t>
            </a:r>
            <a:r>
              <a:rPr lang="en-US" dirty="0" smtClean="0"/>
              <a:t> de conservation : 2,5%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des </a:t>
            </a:r>
            <a:r>
              <a:rPr lang="en-US" dirty="0" err="1" smtClean="0"/>
              <a:t>mesures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 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réforme de la règlementation bancaire Bâle III vient palier aux insuffisances de Bâle II révélées par la crise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contexte et les limites de Bâle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II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présentation de Bâle III : dispositifs et cadre règlementaire</a:t>
            </a:r>
          </a:p>
          <a:p>
            <a:pPr>
              <a:buNone/>
            </a:pPr>
            <a:r>
              <a:rPr lang="fr-FR" dirty="0">
                <a:solidFill>
                  <a:schemeClr val="tx1">
                    <a:lumMod val="65000"/>
                  </a:schemeClr>
                </a:solidFill>
              </a:rPr>
              <a:t> </a:t>
            </a:r>
            <a:endParaRPr lang="fr-FR" u="sng" dirty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fr-FR" dirty="0" smtClean="0">
                <a:solidFill>
                  <a:schemeClr val="tx1">
                    <a:lumMod val="95000"/>
                  </a:schemeClr>
                </a:solidFill>
              </a:rPr>
              <a:t>Les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</a:rPr>
              <a:t>effets de Bâle III : vers un premier bilan avant même sa mise en œuvre définitive </a:t>
            </a:r>
            <a:r>
              <a:rPr lang="fr-FR" dirty="0" smtClean="0">
                <a:solidFill>
                  <a:schemeClr val="tx1">
                    <a:lumMod val="95000"/>
                  </a:schemeClr>
                </a:solidFill>
              </a:rPr>
              <a:t>?</a:t>
            </a:r>
          </a:p>
          <a:p>
            <a:pPr lvl="1"/>
            <a:r>
              <a:rPr lang="fr-FR" dirty="0">
                <a:solidFill>
                  <a:schemeClr val="tx1">
                    <a:lumMod val="95000"/>
                  </a:schemeClr>
                </a:solidFill>
              </a:rPr>
              <a:t>M</a:t>
            </a:r>
            <a:r>
              <a:rPr lang="fr-FR" dirty="0" smtClean="0">
                <a:solidFill>
                  <a:schemeClr val="tx1">
                    <a:lumMod val="95000"/>
                  </a:schemeClr>
                </a:solidFill>
              </a:rPr>
              <a:t>algré une inégale application internationale,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tx1">
                    <a:lumMod val="95000"/>
                  </a:schemeClr>
                </a:solidFill>
              </a:rPr>
              <a:t>es 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</a:rPr>
              <a:t>effets </a:t>
            </a:r>
            <a:r>
              <a:rPr lang="fr-FR" dirty="0" smtClean="0">
                <a:solidFill>
                  <a:schemeClr val="tx1">
                    <a:lumMod val="95000"/>
                  </a:schemeClr>
                </a:solidFill>
              </a:rPr>
              <a:t>immédiats en terme d’adaptation et de recapitalisation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Une réforme soumise aux critiques de banques et parfois incomplète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application différenciée selon les pays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 descr="http://www.carte-du-monde.net/cartes/carte-du-monde-vier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136904" cy="4669473"/>
          </a:xfrm>
          <a:prstGeom prst="rect">
            <a:avLst/>
          </a:prstGeom>
          <a:noFill/>
        </p:spPr>
      </p:pic>
      <p:pic>
        <p:nvPicPr>
          <p:cNvPr id="1027" name="Picture 3" descr="C:\Users\Hubert\Pictures\europ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509120"/>
            <a:ext cx="2933700" cy="1790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cxnSp>
        <p:nvCxnSpPr>
          <p:cNvPr id="8" name="Connecteur droit 7"/>
          <p:cNvCxnSpPr/>
          <p:nvPr/>
        </p:nvCxnSpPr>
        <p:spPr>
          <a:xfrm rot="10800000">
            <a:off x="4499992" y="3501008"/>
            <a:ext cx="1152128" cy="10081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1079612" y="3969060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 flipH="1" flipV="1">
            <a:off x="6336196" y="324898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AutoShape 5" descr="data:image/jpg;base64,/9j/4AAQSkZJRgABAQAAAQABAAD/2wCEAAkGBggREBITEAgKFQ8QGBwZFhMXDRofHBsSHhwbHx8YJhkZJCcgFyUjGRwcKzsgIywpODgsGB4xNjMuOTIrLjUBCQoKDQwOFw8PGSwkHyQ1Lyw1LzQ1NSkvLCksNSwzLy01NCk0LCwsLCwsLDA1NCkqLDUpLCw2MywsNSwtLCwwKv/AABEIAFUAjQMBIgACEQEDEQH/xAAbAAACAwEBAQAAAAAAAAAAAAAABwQFBgMCAf/EAEMQAAEBBAYGBwMJCAMAAAAAAAECAAMEEQUGEiFV0hMWFzFBkyJRVGKRlKEHYdEUFSZCQ1JlcaMjJCUyM0RTcoGSsf/EABsBAQEBAQEAAwAAAAAAAAAAAAABAgYHAwQF/8QANREAAAIGBgkDBAMBAAAAAAAAAAECAxESIaEFMVFS0fAEExVBVGJxkeIUU4IiNGHxJDKBI//aAAwDAQACEQMRAD8AyFDQdCrcRCoiLeIfoSNCgIBC1bzfwuSRf98Smbmi0XCQqnzkRK1u3Dw9J4E/UmQVDrAIIu6jK+5pdDUE6fuIh6qkId2YdIIdqnNZ3yEgbXQSu4X3Cche0oUvGx/ySEfRbpDp0bKVqtSAIAmo3zlIm0d1pW4bunbWz9Q3D8VlTf2KyloSDD58IVa3kOgzSsp+zJABPUJqAv4kTkbmk0pBUMmHhlQ8W9XELB0zsoEkq3i/jcQLvumcjc0s0tGUeqLhXEW6eOnvRU8TakUyMlJN0jeDaG+ymRI3ioNUCmDi3NIw63q+loxamgi8BQukCkpuJvmZTF7Rpwl+Yb7BWFHLBFoiAocu4n5VFPXb52mTpAQOk8BmUn7pkkpvumscbjCo6Eh1PXQfrU7cPFSLwJFyZyKhPfI/+dbXKIZdImLin9JQ7t6hNqyq101b5JEj9RKzZHEC6UyOQpiOjUwkG9iXSHTtVlC1WrpyE1ETnI8ZXTO4MacZ/iG60GFDLRX0zCQIfvhCLW8h0dJKym/RkiRPVIqAv475G5pFJQdCphodbmLeKiVT0zsoEkcRfxu6v+ZG5pqqVi6OeRcPDxrp46e9EvE2pFBBkpJukZKSbQnekSJG+FSlAunULDvk0jDrVETm6TO0jqmCOjMde/eJi9qR1N/z8w3iGVeWC0RUWsJAIoWKkQJfs+DetQ6xYJFctmPC+2GgUu0JMPSE0pA/pI4D/duu2WgOzUjykZ25E0UG1j05HTqTYX/Ap4hZ6h1iwSK5bGodYsEiuWzM2y0B2akeUjOxtloDs1I8pGdo6haNevpP2CniFnqHWLBIrlsah1iwSK5bMzbLQHZqR5SM7G2WgOzUjykZ2OoWh6+k/YKeIWeodYsEiuWxqHWLBIrlszNstAdmpHlIzsbZaA7NSPKRnY6haHr6T9gp4hZ6h1iwSK5bcYio1YBKdDRXLZpbZaA7NSPKRnaHSHteoJVmUPSF0/ske7vsdQtGUtOpIyioKeIUtFVdjIhy/fO9Do4VIUu09SDIkDcSDumZ90gXyDTXkYI5MHCuaOhXb5HQ0k0JLxSjO8kCz0yq4G+0OMmr6No2lXjp4tw4ilOnYm8KEqlL+W+VxuWbvulR3TafEKgHyIR3AwEUIwAh4QVG0o3zTK/ioEncEjhe3XnXmEN48xKrMeg9O4r5B8shX1HQj16v9nbmhWjIM5ggGfTCDZO6yeM28JomIghCRb6Hhnjh8bSUaVCraUm9JAnwlfK60Nxub1D/ACFwmLd0hARRi7Nl0SoiyoXzM+HRSAR9VR4NycwMS6MM8joOMMEsg32hNAu6M7gbKbhxAHBpnrDdEXPTqOzyjYmkFxcS5hoV27dDSLRpEJCQSJynKf1jaP3SN8g3l5HCMdwkI6o2FQ+QbOkmhJeKUbgSZBPSJunfMcW8xEG/fvIl5R8DGCET0ilIUbKTdIyuJAWRIT6NrhMt9fvKPeuoV3BQMUI5M9IpJUbSt4sgX3X790hK69lmWQ3xDPXoOqH/AM3LjIZ/R8I9eqBd2iUqsEGdoXGfSCDZMt18i1fSFXoxxDuIheh0UTasSepJNk33Az/Pq3GRuadDpgof5U6pGAijFWbLqaiLKxuJn9XoJAI+qoyuaujKNpVDl2t64ig4efyKUFWTK4SncLt3u3XNUTjmMNwHVmHUNSG9i0OpCVfPD3pJB/oDiP8AZumxGHxh75cZmyLr2n1nSkAR6JAAD93d7v8Aq3ranWnEEeXd5W5AzVtqHp6OjUwwmLUc/EazYjD4w98uMzGxGHxh75cZmye1OtOII8u7ysbU604gjy7vK0arsGvTUz7qOfiNZsRh8Ye+XGZjYjD4w98uMzZPanWnEEeXd5WNqdacQR5d3lY1XYHpqZ91HPxGs2Iw+MPfLjMxsRh8Ye+XGZsntTrTiCPLu8rG1OtOII8u7ysarsD01M+6jn4jWbEYfGHvlxmaLHexmHTZ/i72+f8Abj3d5s7tTrTiCPLu8rcIr2m1mVKcci6f9u7ytWq7BhPRqYZFajn4jLQNIxzt09Q6erDp4kaYACRR/KLV26a/EjjJrGLTRrlEI9g498qM3vElA6D2c0y6z0gBLig7jc2noeple4dw+dOoB1o4lICpxKJgSN4IX0TeDPup4XNGov2b10h3zt87o53bdGYnEu5T6iAq8e7i3VGuVm36i7lHqPM9WnYfaoUUIijnyYt5HR79MWBNAsDpvd5nukeiQZ8Vg77jwhot4+MK6i4t6mEQZIVZEkOyQFFO6Ymm+XEHeW0tK+ziusS+W+e0e7Lx4ZmUS7lP3AquHuaVSdSq+RDhw4eQDrRwwkiUSiZuG8lfS3XdUyNzNarh9RdyhDcK4lYfavqMnFxegeRTuAi3yoRYkpRQOk5NwtcQJvJXyvInIyl6ik0Y5dQj6Fj3xjAbTxJQP2awZpIO48N0918jc2qoipVfIV2/duoB0ERCbK5xKJgSImJLFk3gz7qeEw0OjfZrXNw+dvXdHO7bpQUP3l3KY4GSrweI6ps1qu8Xco9QcTsPtV0FJBogH/ytcfHv0xSU9AWBNb4bwd0jJBBJ4rBJnvrIukI5bl07W9WXLsK0SSBIfes3cTv9+9tjS/s6rtFPlvntHuy8eXmUS7lOXAWrvy97SaQqVXt/DuId5AOtFD/yfvKJn8zb6Xu6twYS5WTPqLuUOghq04wPtWGRBpqjo0TFBzsicw53yDdrNT+qgvByynHssrTh6PMO8zGy2tOHo8w7zNy5pG3+o9BR0DRWF/KmWIbFmp/VQXg5b7KqH4H+iym2W1pw9HmHeZjZbWnD0eYd5mjyV0X0GicXMsQ2foj+B/osfRH8D/RZTbLa04ejzDvMxstrTh6PMO8zHkrobP0Ti5liGz9EfwP9Fj6I/gf6LKbZbWnD0eYd5mNltacPR5h3mY8ldDZ+icXMsQ2foj+B/otCpLVXo2fmTj/h9zLPZbWnD0eYd5m4RXsyrMmU4BF8/wC4d5mryV0ZS0DRSL7qZYjYuvbZDhKR8zvbgPtxlb1tuh8He88ZWnOfY3QBSk/KaRvA+1R1f6N72M0B2mkeajIxiwYfoW6c8RXbbofB3vPGVjbdD4O954ytY7GaA7TSPNRkY2M0B2mkeajIxiwV+hbpzxFdtuh8He88ZWNt0Pg73njK1jsZoDtNI81GRjYzQHaaR5qMjGLAfoW6c8RXbbofB3vPGVjbdD4O954ytY7GaA7TSPNRkY2M0B2mkeajIxiwH6FunPEV226Hwd7zxlY23Q+DveeMrWOxmgO00jzUZGNjNAdppHmoyMYsB+hbpzxFdtuh8He88ZWNt0Pg73njK1jsZoDtNI81GRjYzQHaaR5qMjGLAfoW6c8RXbbofB3vPGVjbdD4O954ytY7GaA7TSPNRkY2M0B2mkeajIxiwH6FunPEV226Hwd7zxlY23Q+DveeMrWOxmgO00jzUZGNjNAdppHmoyMYsB+hbpzxFdtuh8He88ZWix3tmh1Wf4Q+un9uPd3Wu9jNAdppHmoyNDpD2Q0EmzKIpC+f2qPd3GMWDKSdDMgic8QvkV3rHIfxmM3f5G+671kxmM5jOVxXyrQQkfO8NcBxPV+Te9fas4vDeJ+DZd5h9raB8HLxCX13rJjMZzGNd6yYzGcxnRr7VnF4bxPwY19qzi8N4n4Md5g2ifBy8Ql9d6yYzGcxjXesmMxnMZ0a+1ZxeG8T8GNfas4vDeJ+DHeYNonwcvEJfXesmMxnMY13rJjMZzGdGvtWcXhvE/BjX2rOLw3ifgx3mDaJ8HLxCX13rJjMZzGNd6yYzGcxnRr7VnF4bxPwY19qzi8N4n4Md5g2ifBy8Ql9d6yYzGcxjXesmMxnMZ0a+1ZxeG8T8GNfas4vDeJ+DHeYNonwcvEJfXesmMxnMY13rJjMZzGdGvtWcXhvE/BjX2rOLw3ifgx3mDaJ8HLxCX13rJjMZzGNd6yYzGcxnRr7VnF4bxPwY19qzi8N4n4Md5g2ifBy8Ql9d6yYzGcxuMRXSsRlOmIzmM7tfas4vDeJ+DQaTrxVxVmVLw10+J93uY7zDKVIGZfZy8Qg0v7h0fVvun7vqww3xsHSEsSBp+76safu+rDDGC6xIGn7vqxp+76sMMYGsSBp+76safu+rDDGBrEgafu+rGn7vqwwxgaxIGn7vqxp+76sMMYGsSBp+76safu+rDDGBrEgafu+rGn7vqwwxgaxIGn7vq3N8+3XerDDCIYTWJOmP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388938"/>
            <a:ext cx="1343025" cy="809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1" name="AutoShape 7" descr="data:image/jpg;base64,/9j/4AAQSkZJRgABAQAAAQABAAD/2wCEAAkGBggREBITEAgKFQ8QGBwZFhMXDRofHBsSHhwbHx8YJhkZJCcgFyUjGRwcKzsgIywpODgsGB4xNjMuOTIrLjUBCQoKDQwOFw8PGSwkHyQ1Lyw1LzQ1NSkvLCksNSwzLy01NCk0LCwsLCwsLDA1NCkqLDUpLCw2MywsNSwtLCwwKv/AABEIAFUAjQMBIgACEQEDEQH/xAAbAAACAwEBAQAAAAAAAAAAAAAABwQFBgMCAf/EAEMQAAEBBAYGBwMJCAMAAAAAAAECAAMEEQUGEiFV0hMWFzFBkyJRVGKRlKEHYdEUFSZCQ1JlcaMjJCUyM0RTcoGSsf/EABsBAQEBAQEAAwAAAAAAAAAAAAABAgYHAwQF/8QANREAAAIGBgkDBAMBAAAAAAAAAAECAxESIaEFMVFS0fAEExVBVGJxkeIUU4IiNGHxJDKBI//aAAwDAQACEQMRAD8AyFDQdCrcRCoiLeIfoSNCgIBC1bzfwuSRf98Smbmi0XCQqnzkRK1u3Dw9J4E/UmQVDrAIIu6jK+5pdDUE6fuIh6qkId2YdIIdqnNZ3yEgbXQSu4X3Cche0oUvGx/ySEfRbpDp0bKVqtSAIAmo3zlIm0d1pW4bunbWz9Q3D8VlTf2KyloSDD58IVa3kOgzSsp+zJABPUJqAv4kTkbmk0pBUMmHhlQ8W9XELB0zsoEkq3i/jcQLvumcjc0s0tGUeqLhXEW6eOnvRU8TakUyMlJN0jeDaG+ymRI3ioNUCmDi3NIw63q+loxamgi8BQukCkpuJvmZTF7Rpwl+Yb7BWFHLBFoiAocu4n5VFPXb52mTpAQOk8BmUn7pkkpvumscbjCo6Eh1PXQfrU7cPFSLwJFyZyKhPfI/+dbXKIZdImLin9JQ7t6hNqyq101b5JEj9RKzZHEC6UyOQpiOjUwkG9iXSHTtVlC1WrpyE1ETnI8ZXTO4MacZ/iG60GFDLRX0zCQIfvhCLW8h0dJKym/RkiRPVIqAv475G5pFJQdCphodbmLeKiVT0zsoEkcRfxu6v+ZG5pqqVi6OeRcPDxrp46e9EvE2pFBBkpJukZKSbQnekSJG+FSlAunULDvk0jDrVETm6TO0jqmCOjMde/eJi9qR1N/z8w3iGVeWC0RUWsJAIoWKkQJfs+DetQ6xYJFctmPC+2GgUu0JMPSE0pA/pI4D/duu2WgOzUjykZ25E0UG1j05HTqTYX/Ap4hZ6h1iwSK5bGodYsEiuWzM2y0B2akeUjOxtloDs1I8pGdo6haNevpP2CniFnqHWLBIrlsah1iwSK5bMzbLQHZqR5SM7G2WgOzUjykZ2OoWh6+k/YKeIWeodYsEiuWxqHWLBIrlszNstAdmpHlIzsbZaA7NSPKRnY6haHr6T9gp4hZ6h1iwSK5bcYio1YBKdDRXLZpbZaA7NSPKRnaHSHteoJVmUPSF0/ske7vsdQtGUtOpIyioKeIUtFVdjIhy/fO9Do4VIUu09SDIkDcSDumZ90gXyDTXkYI5MHCuaOhXb5HQ0k0JLxSjO8kCz0yq4G+0OMmr6No2lXjp4tw4ilOnYm8KEqlL+W+VxuWbvulR3TafEKgHyIR3AwEUIwAh4QVG0o3zTK/ioEncEjhe3XnXmEN48xKrMeg9O4r5B8shX1HQj16v9nbmhWjIM5ggGfTCDZO6yeM28JomIghCRb6Hhnjh8bSUaVCraUm9JAnwlfK60Nxub1D/ACFwmLd0hARRi7Nl0SoiyoXzM+HRSAR9VR4NycwMS6MM8joOMMEsg32hNAu6M7gbKbhxAHBpnrDdEXPTqOzyjYmkFxcS5hoV27dDSLRpEJCQSJynKf1jaP3SN8g3l5HCMdwkI6o2FQ+QbOkmhJeKUbgSZBPSJunfMcW8xEG/fvIl5R8DGCET0ilIUbKTdIyuJAWRIT6NrhMt9fvKPeuoV3BQMUI5M9IpJUbSt4sgX3X790hK69lmWQ3xDPXoOqH/AM3LjIZ/R8I9eqBd2iUqsEGdoXGfSCDZMt18i1fSFXoxxDuIheh0UTasSepJNk33Az/Pq3GRuadDpgof5U6pGAijFWbLqaiLKxuJn9XoJAI+qoyuaujKNpVDl2t64ig4efyKUFWTK4SncLt3u3XNUTjmMNwHVmHUNSG9i0OpCVfPD3pJB/oDiP8AZumxGHxh75cZmyLr2n1nSkAR6JAAD93d7v8Aq3ranWnEEeXd5W5AzVtqHp6OjUwwmLUc/EazYjD4w98uMzGxGHxh75cZmye1OtOII8u7ysbU604gjy7vK0arsGvTUz7qOfiNZsRh8Ye+XGZjYjD4w98uMzZPanWnEEeXd5WNqdacQR5d3lY1XYHpqZ91HPxGs2Iw+MPfLjMxsRh8Ye+XGZsntTrTiCPLu8rG1OtOII8u7ysarsD01M+6jn4jWbEYfGHvlxmaLHexmHTZ/i72+f8Abj3d5s7tTrTiCPLu8rcIr2m1mVKcci6f9u7ytWq7BhPRqYZFajn4jLQNIxzt09Q6erDp4kaYACRR/KLV26a/EjjJrGLTRrlEI9g498qM3vElA6D2c0y6z0gBLig7jc2noeple4dw+dOoB1o4lICpxKJgSN4IX0TeDPup4XNGov2b10h3zt87o53bdGYnEu5T6iAq8e7i3VGuVm36i7lHqPM9WnYfaoUUIijnyYt5HR79MWBNAsDpvd5nukeiQZ8Vg77jwhot4+MK6i4t6mEQZIVZEkOyQFFO6Ymm+XEHeW0tK+ziusS+W+e0e7Lx4ZmUS7lP3AquHuaVSdSq+RDhw4eQDrRwwkiUSiZuG8lfS3XdUyNzNarh9RdyhDcK4lYfavqMnFxegeRTuAi3yoRYkpRQOk5NwtcQJvJXyvInIyl6ik0Y5dQj6Fj3xjAbTxJQP2awZpIO48N0918jc2qoipVfIV2/duoB0ERCbK5xKJgSImJLFk3gz7qeEw0OjfZrXNw+dvXdHO7bpQUP3l3KY4GSrweI6ps1qu8Xco9QcTsPtV0FJBogH/ytcfHv0xSU9AWBNb4bwd0jJBBJ4rBJnvrIukI5bl07W9WXLsK0SSBIfes3cTv9+9tjS/s6rtFPlvntHuy8eXmUS7lOXAWrvy97SaQqVXt/DuId5AOtFD/yfvKJn8zb6Xu6twYS5WTPqLuUOghq04wPtWGRBpqjo0TFBzsicw53yDdrNT+qgvByynHssrTh6PMO8zGy2tOHo8w7zNy5pG3+o9BR0DRWF/KmWIbFmp/VQXg5b7KqH4H+iym2W1pw9HmHeZjZbWnD0eYd5mjyV0X0GicXMsQ2foj+B/osfRH8D/RZTbLa04ejzDvMxstrTh6PMO8zHkrobP0Ti5liGz9EfwP9Fj6I/gf6LKbZbWnD0eYd5mNltacPR5h3mY8ldDZ+icXMsQ2foj+B/otCpLVXo2fmTj/h9zLPZbWnD0eYd5m4RXsyrMmU4BF8/wC4d5mryV0ZS0DRSL7qZYjYuvbZDhKR8zvbgPtxlb1tuh8He88ZWnOfY3QBSk/KaRvA+1R1f6N72M0B2mkeajIxiwYfoW6c8RXbbofB3vPGVjbdD4O954ytY7GaA7TSPNRkY2M0B2mkeajIxiwV+hbpzxFdtuh8He88ZWNt0Pg73njK1jsZoDtNI81GRjYzQHaaR5qMjGLAfoW6c8RXbbofB3vPGVjbdD4O954ytY7GaA7TSPNRkY2M0B2mkeajIxiwH6FunPEV226Hwd7zxlY23Q+DveeMrWOxmgO00jzUZGNjNAdppHmoyMYsB+hbpzxFdtuh8He88ZWNt0Pg73njK1jsZoDtNI81GRjYzQHaaR5qMjGLAfoW6c8RXbbofB3vPGVjbdD4O954ytY7GaA7TSPNRkY2M0B2mkeajIxiwH6FunPEV226Hwd7zxlY23Q+DveeMrWOxmgO00jzUZGNjNAdppHmoyMYsB+hbpzxFdtuh8He88ZWix3tmh1Wf4Q+un9uPd3Wu9jNAdppHmoyNDpD2Q0EmzKIpC+f2qPd3GMWDKSdDMgic8QvkV3rHIfxmM3f5G+671kxmM5jOVxXyrQQkfO8NcBxPV+Te9fas4vDeJ+DZd5h9raB8HLxCX13rJjMZzGNd6yYzGcxnRr7VnF4bxPwY19qzi8N4n4Md5g2ifBy8Ql9d6yYzGcxjXesmMxnMZ0a+1ZxeG8T8GNfas4vDeJ+DHeYNonwcvEJfXesmMxnMY13rJjMZzGdGvtWcXhvE/BjX2rOLw3ifgx3mDaJ8HLxCX13rJjMZzGNd6yYzGcxnRr7VnF4bxPwY19qzi8N4n4Md5g2ifBy8Ql9d6yYzGcxjXesmMxnMZ0a+1ZxeG8T8GNfas4vDeJ+DHeYNonwcvEJfXesmMxnMY13rJjMZzGdGvtWcXhvE/BjX2rOLw3ifgx3mDaJ8HLxCX13rJjMZzGNd6yYzGcxnRr7VnF4bxPwY19qzi8N4n4Md5g2ifBy8Ql9d6yYzGcxuMRXSsRlOmIzmM7tfas4vDeJ+DQaTrxVxVmVLw10+J93uY7zDKVIGZfZy8Qg0v7h0fVvun7vqww3xsHSEsSBp+76safu+rDDGC6xIGn7vqxp+76sMMYGsSBp+76safu+rDDGBrEgafu+rGn7vqwwxgaxIGn7vqxp+76sMMYGsSBp+76safu+rDDGBrEgafu+rGn7vqwwxgaxIGn7vq3N8+3XerDDCIYTWJOmP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388938"/>
            <a:ext cx="1343025" cy="809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2" name="Groupe 21"/>
          <p:cNvGrpSpPr/>
          <p:nvPr/>
        </p:nvGrpSpPr>
        <p:grpSpPr>
          <a:xfrm>
            <a:off x="1043608" y="4541058"/>
            <a:ext cx="1224136" cy="400110"/>
            <a:chOff x="1043608" y="4541058"/>
            <a:chExt cx="1224136" cy="400110"/>
          </a:xfrm>
        </p:grpSpPr>
        <p:pic>
          <p:nvPicPr>
            <p:cNvPr id="1033" name="Picture 9" descr="http://www.mitoprod.com/upload/drapeau_u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3608" y="4653136"/>
              <a:ext cx="288032" cy="193677"/>
            </a:xfrm>
            <a:prstGeom prst="rect">
              <a:avLst/>
            </a:prstGeom>
            <a:noFill/>
          </p:spPr>
        </p:pic>
        <p:sp>
          <p:nvSpPr>
            <p:cNvPr id="18" name="ZoneTexte 17"/>
            <p:cNvSpPr txBox="1"/>
            <p:nvPr/>
          </p:nvSpPr>
          <p:spPr>
            <a:xfrm>
              <a:off x="1331640" y="4541058"/>
              <a:ext cx="936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Application limitée</a:t>
              </a:r>
              <a:endParaRPr lang="fr-FR" sz="1000" dirty="0"/>
            </a:p>
          </p:txBody>
        </p:sp>
      </p:grpSp>
      <p:cxnSp>
        <p:nvCxnSpPr>
          <p:cNvPr id="19" name="Connecteur droit 18"/>
          <p:cNvCxnSpPr/>
          <p:nvPr/>
        </p:nvCxnSpPr>
        <p:spPr>
          <a:xfrm rot="5400000" flipH="1" flipV="1">
            <a:off x="3707904" y="2780928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à coins arrondis 22"/>
          <p:cNvSpPr/>
          <p:nvPr/>
        </p:nvSpPr>
        <p:spPr>
          <a:xfrm>
            <a:off x="899592" y="4509120"/>
            <a:ext cx="1296144" cy="504056"/>
          </a:xfrm>
          <a:prstGeom prst="roundRect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9" name="Groupe 28"/>
          <p:cNvGrpSpPr/>
          <p:nvPr/>
        </p:nvGrpSpPr>
        <p:grpSpPr>
          <a:xfrm>
            <a:off x="4067944" y="1740878"/>
            <a:ext cx="1368152" cy="504056"/>
            <a:chOff x="4067944" y="1740878"/>
            <a:chExt cx="1368152" cy="504056"/>
          </a:xfrm>
        </p:grpSpPr>
        <p:sp>
          <p:nvSpPr>
            <p:cNvPr id="26" name="ZoneTexte 25"/>
            <p:cNvSpPr txBox="1"/>
            <p:nvPr/>
          </p:nvSpPr>
          <p:spPr>
            <a:xfrm>
              <a:off x="4499992" y="1772816"/>
              <a:ext cx="936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Application stricte</a:t>
              </a:r>
              <a:endParaRPr lang="fr-FR" sz="1000" dirty="0"/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4067944" y="1740878"/>
              <a:ext cx="1296144" cy="504056"/>
            </a:xfrm>
            <a:prstGeom prst="roundRect">
              <a:avLst/>
            </a:prstGeom>
            <a:noFill/>
            <a:ln w="28575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35" name="Picture 11" descr="http://www.mitoprod.com/upload/drapeau_UE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39952" y="1844824"/>
              <a:ext cx="395121" cy="265685"/>
            </a:xfrm>
            <a:prstGeom prst="rect">
              <a:avLst/>
            </a:prstGeom>
            <a:noFill/>
          </p:spPr>
        </p:pic>
      </p:grpSp>
      <p:grpSp>
        <p:nvGrpSpPr>
          <p:cNvPr id="30" name="Groupe 29"/>
          <p:cNvGrpSpPr/>
          <p:nvPr/>
        </p:nvGrpSpPr>
        <p:grpSpPr>
          <a:xfrm>
            <a:off x="5796136" y="2276872"/>
            <a:ext cx="1584176" cy="504056"/>
            <a:chOff x="4067944" y="1740878"/>
            <a:chExt cx="1368152" cy="504056"/>
          </a:xfrm>
        </p:grpSpPr>
        <p:sp>
          <p:nvSpPr>
            <p:cNvPr id="31" name="ZoneTexte 30"/>
            <p:cNvSpPr txBox="1"/>
            <p:nvPr/>
          </p:nvSpPr>
          <p:spPr>
            <a:xfrm>
              <a:off x="4499992" y="1772816"/>
              <a:ext cx="936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manque d’informations </a:t>
              </a:r>
              <a:endParaRPr lang="fr-FR" sz="1000" dirty="0"/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4067944" y="1740878"/>
              <a:ext cx="1296144" cy="504056"/>
            </a:xfrm>
            <a:prstGeom prst="roundRect">
              <a:avLst/>
            </a:prstGeom>
            <a:noFill/>
            <a:ln w="28575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37" name="Picture 13" descr="http://www.voyage-tourisme-au-perou.com/eco/drapeau-chinoi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2420888"/>
            <a:ext cx="360040" cy="240026"/>
          </a:xfrm>
          <a:prstGeom prst="rect">
            <a:avLst/>
          </a:prstGeom>
          <a:noFill/>
        </p:spPr>
      </p:pic>
      <p:cxnSp>
        <p:nvCxnSpPr>
          <p:cNvPr id="35" name="Connecteur droit 34"/>
          <p:cNvCxnSpPr/>
          <p:nvPr/>
        </p:nvCxnSpPr>
        <p:spPr>
          <a:xfrm rot="10800000" flipV="1">
            <a:off x="4860032" y="5157192"/>
            <a:ext cx="1656184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10800000" flipV="1">
            <a:off x="4860032" y="5445224"/>
            <a:ext cx="2304256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3347864" y="5445224"/>
            <a:ext cx="1584176" cy="792088"/>
            <a:chOff x="4067944" y="1740878"/>
            <a:chExt cx="1368152" cy="504056"/>
          </a:xfrm>
        </p:grpSpPr>
        <p:sp>
          <p:nvSpPr>
            <p:cNvPr id="40" name="ZoneTexte 39"/>
            <p:cNvSpPr txBox="1"/>
            <p:nvPr/>
          </p:nvSpPr>
          <p:spPr>
            <a:xfrm>
              <a:off x="4499992" y="1878348"/>
              <a:ext cx="936104" cy="254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Application renforcée</a:t>
              </a:r>
              <a:endParaRPr lang="fr-FR" sz="1000" dirty="0"/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4067944" y="1740878"/>
              <a:ext cx="1296144" cy="504056"/>
            </a:xfrm>
            <a:prstGeom prst="roundRect">
              <a:avLst/>
            </a:prstGeom>
            <a:noFill/>
            <a:ln w="28575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39" name="Picture 15" descr="http://www.japflap.com/images/drapeau-U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5589240"/>
            <a:ext cx="288032" cy="192021"/>
          </a:xfrm>
          <a:prstGeom prst="rect">
            <a:avLst/>
          </a:prstGeom>
          <a:noFill/>
        </p:spPr>
      </p:pic>
      <p:pic>
        <p:nvPicPr>
          <p:cNvPr id="1041" name="Picture 17" descr="http://idata.over-blog.com/1/44/13/03/drapeau_suisse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91880" y="5919520"/>
            <a:ext cx="288032" cy="168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L’effet des </a:t>
            </a:r>
            <a:r>
              <a:rPr lang="fr-FR" dirty="0" smtClean="0"/>
              <a:t>nouveaux ratios de </a:t>
            </a:r>
            <a:r>
              <a:rPr lang="fr-FR" dirty="0" smtClean="0"/>
              <a:t>solvabilité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5724128" y="1628800"/>
            <a:ext cx="3115072" cy="4424528"/>
          </a:xfrm>
        </p:spPr>
        <p:txBody>
          <a:bodyPr>
            <a:normAutofit/>
          </a:bodyPr>
          <a:lstStyle/>
          <a:p>
            <a:r>
              <a:rPr lang="fr-FR" sz="1400" dirty="0" smtClean="0"/>
              <a:t>D’après l’étude du cabinet KBW, sur 49 banques européennes, seules 3 se situeraient en-dessous du ratio à l’horizon 2012</a:t>
            </a:r>
          </a:p>
          <a:p>
            <a:r>
              <a:rPr lang="fr-FR" sz="1400" dirty="0" smtClean="0"/>
              <a:t>seize autres devraient jouer sur leur distribution de dividendes pour passer le seuil des 7 </a:t>
            </a:r>
            <a:r>
              <a:rPr lang="fr-FR" sz="1400" dirty="0" smtClean="0"/>
              <a:t>%.</a:t>
            </a:r>
          </a:p>
          <a:p>
            <a:r>
              <a:rPr lang="fr-FR" sz="1400" dirty="0" smtClean="0"/>
              <a:t>Au total, </a:t>
            </a:r>
            <a:r>
              <a:rPr lang="fr-FR" sz="1400" b="1" dirty="0" smtClean="0"/>
              <a:t>27 milliards d’euros </a:t>
            </a:r>
            <a:r>
              <a:rPr lang="fr-FR" sz="1400" dirty="0" smtClean="0"/>
              <a:t>supplémentaires seulement seraient requis pour la capitalisation des banques et le respect du ratio de 7% d’ici à 2012</a:t>
            </a:r>
            <a:endParaRPr lang="fr-FR" sz="1400" dirty="0"/>
          </a:p>
        </p:txBody>
      </p:sp>
      <p:pic>
        <p:nvPicPr>
          <p:cNvPr id="8" name="Image 7"/>
          <p:cNvPicPr/>
          <p:nvPr/>
        </p:nvPicPr>
        <p:blipFill>
          <a:blip r:embed="rId2" cstate="print"/>
          <a:srcRect l="23306" t="7059" r="41488" b="6176"/>
          <a:stretch>
            <a:fillRect/>
          </a:stretch>
        </p:blipFill>
        <p:spPr bwMode="auto">
          <a:xfrm>
            <a:off x="323528" y="1618828"/>
            <a:ext cx="5162550" cy="469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5508104" y="6021288"/>
            <a:ext cx="1326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 smtClean="0"/>
              <a:t>Source : </a:t>
            </a:r>
            <a:r>
              <a:rPr lang="fr-FR" sz="1200" dirty="0" err="1" smtClean="0"/>
              <a:t>Agefi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L’effet des nouveaux ratios de liquidité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/>
          </a:bodyPr>
          <a:lstStyle/>
          <a:p>
            <a:r>
              <a:rPr lang="fr-FR" sz="1600" dirty="0" smtClean="0"/>
              <a:t>1500 milliards d’euros de ressources longues (c.-à-d. supérieures à 1 an) devraient être levés par les 22 plus grandes banques européennes (qui représentent 70% du total des bilans bancaires de la </a:t>
            </a:r>
            <a:r>
              <a:rPr lang="fr-FR" sz="1600" dirty="0" smtClean="0"/>
              <a:t>zone)</a:t>
            </a:r>
          </a:p>
          <a:p>
            <a:r>
              <a:rPr lang="fr-FR" sz="1600" dirty="0" smtClean="0"/>
              <a:t>3000 milliards pour </a:t>
            </a:r>
            <a:r>
              <a:rPr lang="fr-FR" sz="1600" dirty="0" smtClean="0"/>
              <a:t>l’ensemble du secteur bancaire </a:t>
            </a:r>
            <a:r>
              <a:rPr lang="fr-FR" sz="1600" dirty="0" smtClean="0"/>
              <a:t>européen</a:t>
            </a:r>
          </a:p>
          <a:p>
            <a:r>
              <a:rPr lang="fr-FR" sz="1600" dirty="0" smtClean="0"/>
              <a:t>Aujourd’hui</a:t>
            </a:r>
            <a:r>
              <a:rPr lang="fr-FR" sz="1600" dirty="0" smtClean="0"/>
              <a:t>, l’encours des dettes supérieures à 1 an en zone euro représente 5000 milliards d’euros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réforme de la règlementation bancaire Bâle III vient palier aux insuffisances de Bâle II révélées par la crise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contexte et les limites de Bâle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II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présentation de Bâle III : dispositifs et cadre règlementaire</a:t>
            </a:r>
          </a:p>
          <a:p>
            <a:pPr>
              <a:buNone/>
            </a:pPr>
            <a:r>
              <a:rPr lang="fr-FR" dirty="0">
                <a:solidFill>
                  <a:schemeClr val="tx1">
                    <a:lumMod val="65000"/>
                  </a:schemeClr>
                </a:solidFill>
              </a:rPr>
              <a:t> </a:t>
            </a:r>
            <a:endParaRPr lang="fr-FR" u="sng" dirty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fr-FR" dirty="0" smtClean="0"/>
              <a:t>Les </a:t>
            </a:r>
            <a:r>
              <a:rPr lang="fr-FR" dirty="0"/>
              <a:t>effets de Bâle III : vers un premier bilan avant même sa mise en œuvre définitive </a:t>
            </a:r>
            <a:r>
              <a:rPr lang="fr-FR" dirty="0" smtClean="0"/>
              <a:t>?</a:t>
            </a:r>
          </a:p>
          <a:p>
            <a:pPr lvl="1"/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algré une inégale application internationale,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effets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immédiats en terme d’adaptation et de recapitalisation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Une réforme soumise aux critiques de banques et parfois incomplète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risques pour le financement de l’économie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1600" dirty="0" smtClean="0"/>
              <a:t>Impact </a:t>
            </a:r>
            <a:r>
              <a:rPr lang="fr-FR" sz="1600" dirty="0" smtClean="0"/>
              <a:t>négatif sur le financement de l’économie </a:t>
            </a:r>
            <a:r>
              <a:rPr lang="fr-FR" sz="1600" dirty="0" smtClean="0"/>
              <a:t>de </a:t>
            </a:r>
            <a:r>
              <a:rPr lang="fr-FR" sz="1600" dirty="0" smtClean="0"/>
              <a:t>1,5% sur le court-terme et 6% sur le long-terme (3 ans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Les plus pénalisées risquent d’être les PME (</a:t>
            </a:r>
            <a:r>
              <a:rPr lang="fr-FR" sz="1600" dirty="0" smtClean="0"/>
              <a:t>qui </a:t>
            </a:r>
            <a:r>
              <a:rPr lang="fr-FR" sz="1600" dirty="0" smtClean="0"/>
              <a:t>représentent </a:t>
            </a:r>
            <a:r>
              <a:rPr lang="fr-FR" sz="1600" dirty="0" smtClean="0"/>
              <a:t>30% de l’emploi des sociétés non-financières </a:t>
            </a:r>
            <a:r>
              <a:rPr lang="fr-FR" sz="1600" dirty="0" smtClean="0"/>
              <a:t>françaises), du fait que les prêts leur sont souvent accordés intuitu personae et peuvent moins facilement être cédés</a:t>
            </a:r>
          </a:p>
          <a:p>
            <a:r>
              <a:rPr lang="fr-FR" sz="1600" dirty="0" smtClean="0"/>
              <a:t>De plus, les PME sont moins bien notées que les grandes entreprises et plus dépendantes aux </a:t>
            </a:r>
            <a:r>
              <a:rPr lang="fr-FR" sz="1600" dirty="0" smtClean="0"/>
              <a:t>cycles</a:t>
            </a:r>
            <a:endParaRPr lang="fr-FR" sz="16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déclinaison opérationnelle de la réforme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000" b="1" dirty="0" smtClean="0"/>
              <a:t>Points manquants:</a:t>
            </a:r>
          </a:p>
          <a:p>
            <a:pPr>
              <a:buNone/>
            </a:pPr>
            <a:endParaRPr lang="fr-FR" sz="2000" b="1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mesures plus strictes de contrôle des risques ne soient pas imposées aux conseils </a:t>
            </a:r>
            <a:r>
              <a:rPr lang="fr-FR" sz="2000" dirty="0" smtClean="0"/>
              <a:t>d’administration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rémunérations et </a:t>
            </a:r>
            <a:r>
              <a:rPr lang="fr-FR" sz="2000" dirty="0" smtClean="0"/>
              <a:t>incitations </a:t>
            </a:r>
            <a:r>
              <a:rPr lang="fr-FR" sz="2000" dirty="0" smtClean="0"/>
              <a:t>des personnels de la banque ne soient pas mieux alignés avec la prise de </a:t>
            </a:r>
            <a:r>
              <a:rPr lang="fr-FR" sz="2000" dirty="0" smtClean="0"/>
              <a:t>risque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Meilleure définition des règlements de conflits et litiges</a:t>
            </a:r>
            <a:endParaRPr lang="fr-FR" sz="20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95536" y="2132856"/>
            <a:ext cx="820891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395536" y="3140968"/>
            <a:ext cx="820891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395536" y="4149080"/>
            <a:ext cx="820891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95536" y="5085184"/>
            <a:ext cx="820891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réforme de la règlementation bancaire Bâle III vient palier aux insuffisances de Bâle II révélées par la crise</a:t>
            </a:r>
          </a:p>
          <a:p>
            <a:pPr lvl="1"/>
            <a:r>
              <a:rPr lang="fr-FR" dirty="0" smtClean="0"/>
              <a:t>Le </a:t>
            </a:r>
            <a:r>
              <a:rPr lang="fr-FR" dirty="0"/>
              <a:t>contexte et les limites de Bâle </a:t>
            </a:r>
            <a:r>
              <a:rPr lang="fr-FR" dirty="0" smtClean="0"/>
              <a:t>II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présentation de Bâle III : dispositifs et cadre règlementaire</a:t>
            </a:r>
          </a:p>
          <a:p>
            <a:pPr>
              <a:buNone/>
            </a:pPr>
            <a:r>
              <a:rPr lang="fr-FR" dirty="0"/>
              <a:t> </a:t>
            </a:r>
            <a:endParaRPr lang="fr-FR" u="sng" dirty="0"/>
          </a:p>
          <a:p>
            <a:r>
              <a:rPr lang="fr-FR" dirty="0" smtClean="0"/>
              <a:t>Les </a:t>
            </a:r>
            <a:r>
              <a:rPr lang="fr-FR" dirty="0"/>
              <a:t>effets de Bâle III : vers un premier bilan avant même sa mise en œuvre définitive </a:t>
            </a:r>
            <a:r>
              <a:rPr lang="fr-FR" dirty="0" smtClean="0"/>
              <a:t>?</a:t>
            </a:r>
          </a:p>
          <a:p>
            <a:pPr lvl="1"/>
            <a:r>
              <a:rPr lang="fr-FR" dirty="0"/>
              <a:t>M</a:t>
            </a:r>
            <a:r>
              <a:rPr lang="fr-FR" dirty="0" smtClean="0"/>
              <a:t>algré une inégale application internationale,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effets </a:t>
            </a:r>
            <a:r>
              <a:rPr lang="fr-FR" dirty="0" smtClean="0"/>
              <a:t>immédiats en terme d’adaptation et de recapitalisation</a:t>
            </a:r>
          </a:p>
          <a:p>
            <a:pPr lvl="1"/>
            <a:r>
              <a:rPr lang="fr-FR" dirty="0" smtClean="0"/>
              <a:t>Une réforme soumise aux critiques de banques et parfois incomplète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faibles</a:t>
            </a:r>
            <a:r>
              <a:rPr lang="en-US" dirty="0" smtClean="0"/>
              <a:t> </a:t>
            </a:r>
            <a:r>
              <a:rPr lang="en-US" dirty="0" err="1" smtClean="0"/>
              <a:t>avancées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ratios de </a:t>
            </a:r>
            <a:r>
              <a:rPr lang="en-US" dirty="0" err="1" smtClean="0"/>
              <a:t>solvabilité</a:t>
            </a:r>
            <a:endParaRPr lang="en-US" dirty="0" smtClean="0"/>
          </a:p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innovation: les ratios de </a:t>
            </a:r>
            <a:r>
              <a:rPr lang="en-US" dirty="0" err="1" smtClean="0"/>
              <a:t>liquidité</a:t>
            </a:r>
            <a:endParaRPr lang="en-US" dirty="0" smtClean="0"/>
          </a:p>
          <a:p>
            <a:r>
              <a:rPr lang="en-US" dirty="0" err="1" smtClean="0"/>
              <a:t>Une</a:t>
            </a:r>
            <a:r>
              <a:rPr lang="en-US" dirty="0" smtClean="0"/>
              <a:t> application </a:t>
            </a:r>
            <a:r>
              <a:rPr lang="en-US" dirty="0" err="1" smtClean="0"/>
              <a:t>étalée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temps et </a:t>
            </a:r>
            <a:r>
              <a:rPr lang="en-US" dirty="0" err="1" smtClean="0"/>
              <a:t>différenciée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les zones </a:t>
            </a:r>
            <a:r>
              <a:rPr lang="en-US" dirty="0" err="1" smtClean="0"/>
              <a:t>géographiques</a:t>
            </a:r>
            <a:endParaRPr lang="en-US" dirty="0" smtClean="0"/>
          </a:p>
          <a:p>
            <a:r>
              <a:rPr lang="en-US" dirty="0" smtClean="0"/>
              <a:t>De nouveaux </a:t>
            </a:r>
            <a:r>
              <a:rPr lang="en-US" dirty="0" err="1" smtClean="0"/>
              <a:t>chantiers</a:t>
            </a:r>
            <a:r>
              <a:rPr lang="en-US" dirty="0" smtClean="0"/>
              <a:t> à </a:t>
            </a:r>
            <a:r>
              <a:rPr lang="en-US" dirty="0" err="1" smtClean="0"/>
              <a:t>définir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71752"/>
            <a:ext cx="8229600" cy="1143000"/>
          </a:xfrm>
        </p:spPr>
        <p:txBody>
          <a:bodyPr/>
          <a:lstStyle/>
          <a:p>
            <a:r>
              <a:rPr lang="en-US" dirty="0" smtClean="0"/>
              <a:t>Merci pour </a:t>
            </a:r>
            <a:r>
              <a:rPr lang="en-US" dirty="0" err="1" smtClean="0"/>
              <a:t>votre</a:t>
            </a:r>
            <a:r>
              <a:rPr lang="en-US" dirty="0" smtClean="0"/>
              <a:t> attention!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réforme de la règlementation bancaire Bâle III vient palier aux insuffisances de Bâle II révélées par la crise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Le </a:t>
            </a:r>
            <a:r>
              <a:rPr lang="fr-FR" dirty="0">
                <a:solidFill>
                  <a:schemeClr val="tx1"/>
                </a:solidFill>
              </a:rPr>
              <a:t>contexte et les limites de Bâle </a:t>
            </a:r>
            <a:r>
              <a:rPr lang="fr-FR" dirty="0" smtClean="0">
                <a:solidFill>
                  <a:schemeClr val="tx1"/>
                </a:solidFill>
              </a:rPr>
              <a:t>II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présentation de Bâle III : dispositifs et cadre règlementaire</a:t>
            </a:r>
          </a:p>
          <a:p>
            <a:pPr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 </a:t>
            </a:r>
            <a:endParaRPr lang="fr-FR" u="sng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effets de Bâle III : vers un premier bilan avant même sa mise en œuvre définitive 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algré une inégale application internationale,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effets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immédiats en terme d’adaptation et de recapitalisation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Une réforme soumise aux critiques de banques et parfois incomplète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contexte</a:t>
            </a:r>
            <a:r>
              <a:rPr lang="en-US" dirty="0" smtClean="0"/>
              <a:t> et les </a:t>
            </a:r>
            <a:r>
              <a:rPr lang="en-US" dirty="0" err="1" smtClean="0"/>
              <a:t>limites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rôle</a:t>
            </a:r>
            <a:r>
              <a:rPr lang="en-US" dirty="0" smtClean="0"/>
              <a:t> </a:t>
            </a:r>
            <a:r>
              <a:rPr lang="en-US" dirty="0" err="1" smtClean="0"/>
              <a:t>joue</a:t>
            </a:r>
            <a:r>
              <a:rPr lang="en-US" dirty="0" smtClean="0"/>
              <a:t> le </a:t>
            </a:r>
            <a:r>
              <a:rPr lang="en-US" dirty="0" err="1" smtClean="0"/>
              <a:t>comité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Principal </a:t>
            </a:r>
            <a:r>
              <a:rPr lang="en-US" dirty="0" err="1" smtClean="0"/>
              <a:t>référent</a:t>
            </a:r>
            <a:r>
              <a:rPr lang="en-US" dirty="0" smtClean="0"/>
              <a:t> international pour la surveillance macro-</a:t>
            </a:r>
            <a:r>
              <a:rPr lang="en-US" dirty="0" err="1" smtClean="0"/>
              <a:t>prudentielle</a:t>
            </a:r>
            <a:endParaRPr lang="en-US" dirty="0" smtClean="0"/>
          </a:p>
          <a:p>
            <a:pPr lvl="1"/>
            <a:r>
              <a:rPr lang="en-US" dirty="0" err="1" smtClean="0"/>
              <a:t>Prévenir</a:t>
            </a:r>
            <a:r>
              <a:rPr lang="en-US" dirty="0" smtClean="0"/>
              <a:t> les </a:t>
            </a:r>
            <a:r>
              <a:rPr lang="en-US" dirty="0" err="1" smtClean="0"/>
              <a:t>faillites</a:t>
            </a:r>
            <a:r>
              <a:rPr lang="en-US" dirty="0" smtClean="0"/>
              <a:t> </a:t>
            </a:r>
            <a:r>
              <a:rPr lang="en-US" dirty="0" err="1" smtClean="0"/>
              <a:t>bancaires</a:t>
            </a:r>
            <a:endParaRPr lang="en-US" dirty="0" smtClean="0"/>
          </a:p>
          <a:p>
            <a:pPr lvl="8">
              <a:buNone/>
            </a:pPr>
            <a:r>
              <a:rPr lang="en-US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						</a:t>
            </a:r>
            <a:r>
              <a:rPr lang="fr-FR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≥ 8%</a:t>
            </a:r>
          </a:p>
          <a:p>
            <a:pPr lvl="8">
              <a:buNone/>
            </a:pPr>
            <a:endParaRPr lang="fr-FR" dirty="0" smtClean="0">
              <a:solidFill>
                <a:srgbClr val="4F81BD"/>
              </a:solidFill>
              <a:latin typeface="Calibri"/>
              <a:cs typeface="Times New Roman"/>
            </a:endParaRPr>
          </a:p>
          <a:p>
            <a:pPr lvl="1"/>
            <a:r>
              <a:rPr lang="fr-FR" dirty="0" smtClean="0"/>
              <a:t>Evolution du dispositif afin de tenir compte des nouveaux risques avec Bâle II</a:t>
            </a:r>
          </a:p>
          <a:p>
            <a:pPr lvl="1"/>
            <a:endParaRPr lang="en-US" dirty="0" smtClean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143248"/>
            <a:ext cx="6191250" cy="37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contexte</a:t>
            </a:r>
            <a:r>
              <a:rPr lang="en-US" dirty="0" smtClean="0"/>
              <a:t> et les </a:t>
            </a:r>
            <a:r>
              <a:rPr lang="en-US" dirty="0" err="1" smtClean="0"/>
              <a:t>limites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du </a:t>
            </a:r>
            <a:r>
              <a:rPr lang="en-US" dirty="0" err="1" smtClean="0"/>
              <a:t>dispositif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 II : </a:t>
            </a:r>
          </a:p>
          <a:p>
            <a:endParaRPr lang="en-US" dirty="0"/>
          </a:p>
        </p:txBody>
      </p:sp>
      <p:graphicFrame>
        <p:nvGraphicFramePr>
          <p:cNvPr id="5" name="Diagramme 4"/>
          <p:cNvGraphicFramePr/>
          <p:nvPr/>
        </p:nvGraphicFramePr>
        <p:xfrm>
          <a:off x="357158" y="2071678"/>
          <a:ext cx="8501122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contexte</a:t>
            </a:r>
            <a:r>
              <a:rPr lang="en-US" dirty="0" smtClean="0"/>
              <a:t> et les </a:t>
            </a:r>
            <a:r>
              <a:rPr lang="en-US" dirty="0" err="1" smtClean="0"/>
              <a:t>limites</a:t>
            </a:r>
            <a:r>
              <a:rPr lang="en-US" dirty="0" smtClean="0"/>
              <a:t> de </a:t>
            </a:r>
            <a:r>
              <a:rPr lang="en-US" dirty="0" err="1" smtClean="0"/>
              <a:t>Bâle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902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réforme de la règlementation bancaire Bâle III vient palier aux insuffisances de Bâle II révélées par la crise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contexte et les limites de Bâle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II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La </a:t>
            </a:r>
            <a:r>
              <a:rPr lang="fr-FR" dirty="0">
                <a:solidFill>
                  <a:schemeClr val="tx1"/>
                </a:solidFill>
              </a:rPr>
              <a:t>présentation de Bâle III : dispositifs et cadre règlementaire</a:t>
            </a:r>
          </a:p>
          <a:p>
            <a:pPr>
              <a:buNone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 </a:t>
            </a:r>
            <a:endParaRPr lang="fr-FR" u="sng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Les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effets de Bâle III : vers un premier bilan avant même sa mise en œuvre définitive 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algré une inégale application internationale,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effets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immédiats en terme d’adaptation et de recapitalisation</a:t>
            </a:r>
          </a:p>
          <a:p>
            <a:pPr lvl="1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Une réforme soumise aux critiques de banques et parfois incomplète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Bâle</a:t>
            </a:r>
            <a:r>
              <a:rPr lang="en-US" dirty="0" smtClean="0"/>
              <a:t> III, fruit </a:t>
            </a:r>
            <a:r>
              <a:rPr lang="en-US" dirty="0" err="1" smtClean="0"/>
              <a:t>d’une</a:t>
            </a:r>
            <a:r>
              <a:rPr lang="en-US" dirty="0" smtClean="0"/>
              <a:t> intense et longue </a:t>
            </a:r>
            <a:r>
              <a:rPr lang="en-US" dirty="0" err="1" smtClean="0"/>
              <a:t>concertation</a:t>
            </a:r>
            <a:r>
              <a:rPr lang="en-US" dirty="0" smtClean="0"/>
              <a:t> </a:t>
            </a:r>
            <a:r>
              <a:rPr lang="en-US" dirty="0" err="1" smtClean="0"/>
              <a:t>internationale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 smtClean="0"/>
              <a:t>Bâle</a:t>
            </a:r>
            <a:r>
              <a:rPr lang="en-US" sz="2400" dirty="0" smtClean="0"/>
              <a:t> III </a:t>
            </a:r>
            <a:r>
              <a:rPr lang="en-US" sz="2400" dirty="0" err="1" smtClean="0"/>
              <a:t>succède</a:t>
            </a:r>
            <a:r>
              <a:rPr lang="en-US" sz="2400" dirty="0" smtClean="0"/>
              <a:t> à la </a:t>
            </a:r>
            <a:r>
              <a:rPr lang="en-US" sz="2400" dirty="0" err="1" smtClean="0"/>
              <a:t>poursuite</a:t>
            </a:r>
            <a:r>
              <a:rPr lang="en-US" sz="2400" dirty="0" smtClean="0"/>
              <a:t> des </a:t>
            </a:r>
            <a:r>
              <a:rPr lang="en-US" sz="2400" dirty="0" err="1" smtClean="0"/>
              <a:t>réformes</a:t>
            </a:r>
            <a:r>
              <a:rPr lang="en-US" sz="2400" dirty="0" smtClean="0"/>
              <a:t> de </a:t>
            </a:r>
            <a:r>
              <a:rPr lang="en-US" sz="2400" dirty="0" err="1" smtClean="0"/>
              <a:t>Bâle</a:t>
            </a:r>
            <a:r>
              <a:rPr lang="en-US" sz="2400" dirty="0" smtClean="0"/>
              <a:t> II, qui </a:t>
            </a:r>
            <a:r>
              <a:rPr lang="en-US" sz="2400" dirty="0" err="1" smtClean="0"/>
              <a:t>entreront</a:t>
            </a:r>
            <a:r>
              <a:rPr lang="en-US" sz="2400" dirty="0" smtClean="0"/>
              <a:t> en </a:t>
            </a:r>
            <a:r>
              <a:rPr lang="en-US" sz="2400" dirty="0" err="1" smtClean="0"/>
              <a:t>vigueur</a:t>
            </a:r>
            <a:r>
              <a:rPr lang="en-US" sz="2400" dirty="0" smtClean="0"/>
              <a:t> fin 2010</a:t>
            </a:r>
          </a:p>
          <a:p>
            <a:r>
              <a:rPr lang="en-US" sz="2400" dirty="0" smtClean="0"/>
              <a:t>La </a:t>
            </a:r>
            <a:r>
              <a:rPr lang="en-US" sz="2400" dirty="0" err="1" smtClean="0"/>
              <a:t>réforme</a:t>
            </a:r>
            <a:r>
              <a:rPr lang="en-US" sz="2400" dirty="0" smtClean="0"/>
              <a:t> du </a:t>
            </a:r>
            <a:r>
              <a:rPr lang="en-US" sz="2400" dirty="0" err="1" smtClean="0"/>
              <a:t>dispositif</a:t>
            </a:r>
            <a:r>
              <a:rPr lang="en-US" sz="2400" dirty="0" smtClean="0"/>
              <a:t> </a:t>
            </a:r>
            <a:r>
              <a:rPr lang="en-US" sz="2400" dirty="0" err="1" smtClean="0"/>
              <a:t>règlementaire</a:t>
            </a:r>
            <a:r>
              <a:rPr lang="en-US" sz="2400" dirty="0" smtClean="0"/>
              <a:t> </a:t>
            </a:r>
            <a:r>
              <a:rPr lang="en-US" sz="2400" dirty="0" err="1" smtClean="0"/>
              <a:t>s’inscrit</a:t>
            </a:r>
            <a:r>
              <a:rPr lang="en-US" sz="2400" dirty="0" smtClean="0"/>
              <a:t> </a:t>
            </a:r>
            <a:r>
              <a:rPr lang="en-US" sz="2400" dirty="0" err="1" smtClean="0"/>
              <a:t>dans</a:t>
            </a:r>
            <a:r>
              <a:rPr lang="en-US" sz="2400" dirty="0" smtClean="0"/>
              <a:t> la </a:t>
            </a:r>
            <a:r>
              <a:rPr lang="en-US" sz="2400" dirty="0" err="1" smtClean="0"/>
              <a:t>durée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286124"/>
            <a:ext cx="5760720" cy="3220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Bâle</a:t>
            </a:r>
            <a:r>
              <a:rPr lang="en-US" dirty="0" smtClean="0"/>
              <a:t> III, fruit </a:t>
            </a:r>
            <a:r>
              <a:rPr lang="en-US" dirty="0" err="1" smtClean="0"/>
              <a:t>d’une</a:t>
            </a:r>
            <a:r>
              <a:rPr lang="en-US" dirty="0" smtClean="0"/>
              <a:t> intense et longue </a:t>
            </a:r>
            <a:r>
              <a:rPr lang="en-US" dirty="0" err="1" smtClean="0"/>
              <a:t>concertation</a:t>
            </a:r>
            <a:r>
              <a:rPr lang="en-US" dirty="0" smtClean="0"/>
              <a:t> </a:t>
            </a:r>
            <a:r>
              <a:rPr lang="en-US" dirty="0" err="1" smtClean="0"/>
              <a:t>internationale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7542-F85D-4D6E-BEDB-EB66C365768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124046" y="1527048"/>
          <a:ext cx="880567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57158" y="6215082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 smtClean="0"/>
              <a:t>« Au-delà de la crise : la réponse stratégique du Comité de Bâle », propos de </a:t>
            </a:r>
            <a:r>
              <a:rPr lang="fr-FR" sz="1200" dirty="0" err="1" smtClean="0"/>
              <a:t>Nout</a:t>
            </a:r>
            <a:r>
              <a:rPr lang="fr-FR" sz="1200" dirty="0" smtClean="0"/>
              <a:t> WELLINK.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</TotalTime>
  <Words>917</Words>
  <Application>Microsoft Office PowerPoint</Application>
  <PresentationFormat>Affichage à l'écran (4:3)</PresentationFormat>
  <Paragraphs>159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Civil</vt:lpstr>
      <vt:lpstr>Management bancaire - Bâle III</vt:lpstr>
      <vt:lpstr>Plan</vt:lpstr>
      <vt:lpstr>Plan</vt:lpstr>
      <vt:lpstr>Le contexte et les limites de Bâle II</vt:lpstr>
      <vt:lpstr>Le contexte et les limites de Bâle II</vt:lpstr>
      <vt:lpstr>Le contexte et les limites de Bâle II</vt:lpstr>
      <vt:lpstr>Plan</vt:lpstr>
      <vt:lpstr>Bâle III, fruit d’une intense et longue concertation internationale</vt:lpstr>
      <vt:lpstr>Bâle III, fruit d’une intense et longue concertation internationale</vt:lpstr>
      <vt:lpstr>Diapositive 10</vt:lpstr>
      <vt:lpstr>Présentation des mesures de Bâle III</vt:lpstr>
      <vt:lpstr>Présentation des mesures de Bâle III</vt:lpstr>
      <vt:lpstr>Plan</vt:lpstr>
      <vt:lpstr>Une application différenciée selon les pays</vt:lpstr>
      <vt:lpstr>L’effet des nouveaux ratios de solvabilité</vt:lpstr>
      <vt:lpstr>L’effet des nouveaux ratios de liquidité</vt:lpstr>
      <vt:lpstr>Plan</vt:lpstr>
      <vt:lpstr>Les risques pour le financement de l’économie</vt:lpstr>
      <vt:lpstr>La déclinaison opérationnelle de la réforme</vt:lpstr>
      <vt:lpstr>Conclusion</vt:lpstr>
      <vt:lpstr>Merci pour votre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bancaire - Bâle III</dc:title>
  <dc:creator>Hélène Béjui</dc:creator>
  <cp:lastModifiedBy>Hubert</cp:lastModifiedBy>
  <cp:revision>9</cp:revision>
  <dcterms:created xsi:type="dcterms:W3CDTF">2010-12-05T10:13:40Z</dcterms:created>
  <dcterms:modified xsi:type="dcterms:W3CDTF">2010-12-06T00:03:31Z</dcterms:modified>
</cp:coreProperties>
</file>