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diagrams/layout1.xml" ContentType="application/vnd.openxmlformats-officedocument.drawingml.diagramLayout+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4" r:id="rId2"/>
    <p:sldId id="270" r:id="rId3"/>
    <p:sldId id="265" r:id="rId4"/>
    <p:sldId id="266" r:id="rId5"/>
    <p:sldId id="267" r:id="rId6"/>
    <p:sldId id="268" r:id="rId7"/>
    <p:sldId id="269" r:id="rId8"/>
    <p:sldId id="257" r:id="rId9"/>
    <p:sldId id="258" r:id="rId10"/>
    <p:sldId id="261" r:id="rId11"/>
    <p:sldId id="259" r:id="rId12"/>
    <p:sldId id="260" r:id="rId13"/>
    <p:sldId id="262" r:id="rId14"/>
    <p:sldId id="271" r:id="rId15"/>
    <p:sldId id="263" r:id="rId16"/>
    <p:sldId id="272" r:id="rId17"/>
    <p:sldId id="273"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7" autoAdjust="0"/>
  </p:normalViewPr>
  <p:slideViewPr>
    <p:cSldViewPr showGuides="1">
      <p:cViewPr varScale="1">
        <p:scale>
          <a:sx n="71" d="100"/>
          <a:sy n="71" d="100"/>
        </p:scale>
        <p:origin x="-882" y="-90"/>
      </p:cViewPr>
      <p:guideLst>
        <p:guide orient="horz" pos="2160"/>
        <p:guide pos="2880"/>
      </p:guideLst>
    </p:cSldViewPr>
  </p:slideViewPr>
  <p:outlineViewPr>
    <p:cViewPr>
      <p:scale>
        <a:sx n="33" d="100"/>
        <a:sy n="33" d="100"/>
      </p:scale>
      <p:origin x="42" y="1431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Feuille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Feuille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Feuille_Microsoft_Office_Excel3.xlsx"/></Relationships>
</file>

<file path=ppt/charts/chart1.xml><?xml version="1.0" encoding="utf-8"?>
<c:chartSpace xmlns:c="http://schemas.openxmlformats.org/drawingml/2006/chart" xmlns:a="http://schemas.openxmlformats.org/drawingml/2006/main" xmlns:r="http://schemas.openxmlformats.org/officeDocument/2006/relationships">
  <c:lang val="fr-FR"/>
  <c:chart>
    <c:title>
      <c:tx>
        <c:rich>
          <a:bodyPr/>
          <a:lstStyle/>
          <a:p>
            <a:pPr>
              <a:defRPr>
                <a:latin typeface="Arial" pitchFamily="34" charset="0"/>
                <a:cs typeface="Arial" pitchFamily="34" charset="0"/>
              </a:defRPr>
            </a:pPr>
            <a:r>
              <a:rPr lang="fr-FR" sz="1800" b="1" i="0" baseline="0" dirty="0" smtClean="0">
                <a:latin typeface="Arial" pitchFamily="34" charset="0"/>
                <a:cs typeface="Arial" pitchFamily="34" charset="0"/>
              </a:rPr>
              <a:t>Encours Moyen Par Produit (en milliers), 3Q08</a:t>
            </a:r>
            <a:endParaRPr lang="fr-FR" sz="1800" b="1" i="0" baseline="0" dirty="0">
              <a:latin typeface="Arial" pitchFamily="34" charset="0"/>
              <a:cs typeface="Arial" pitchFamily="34" charset="0"/>
            </a:endParaRPr>
          </a:p>
        </c:rich>
      </c:tx>
      <c:layout/>
    </c:title>
    <c:plotArea>
      <c:layout/>
      <c:barChart>
        <c:barDir val="bar"/>
        <c:grouping val="clustered"/>
        <c:ser>
          <c:idx val="0"/>
          <c:order val="0"/>
          <c:tx>
            <c:strRef>
              <c:f>Feuil1!$B$1</c:f>
              <c:strCache>
                <c:ptCount val="1"/>
                <c:pt idx="0">
                  <c:v>Compte d'Epargne</c:v>
                </c:pt>
              </c:strCache>
            </c:strRef>
          </c:tx>
          <c:spPr>
            <a:solidFill>
              <a:schemeClr val="accent1">
                <a:lumMod val="60000"/>
                <a:lumOff val="40000"/>
              </a:schemeClr>
            </a:solidFill>
          </c:spPr>
          <c:dLbls>
            <c:txPr>
              <a:bodyPr/>
              <a:lstStyle/>
              <a:p>
                <a:pPr>
                  <a:defRPr sz="1600">
                    <a:latin typeface="Arial" pitchFamily="34" charset="0"/>
                    <a:cs typeface="Arial" pitchFamily="34" charset="0"/>
                  </a:defRPr>
                </a:pPr>
                <a:endParaRPr lang="fr-FR"/>
              </a:p>
            </c:txPr>
            <c:showVal val="1"/>
          </c:dLbls>
          <c:cat>
            <c:strRef>
              <c:f>Feuil1!$A$2:$A$5</c:f>
              <c:strCache>
                <c:ptCount val="4"/>
                <c:pt idx="0">
                  <c:v>ING</c:v>
                </c:pt>
                <c:pt idx="1">
                  <c:v>Citibank</c:v>
                </c:pt>
                <c:pt idx="2">
                  <c:v>Wells Fargo</c:v>
                </c:pt>
                <c:pt idx="3">
                  <c:v>Bank Of America</c:v>
                </c:pt>
              </c:strCache>
            </c:strRef>
          </c:cat>
          <c:val>
            <c:numRef>
              <c:f>Feuil1!$B$2:$B$5</c:f>
              <c:numCache>
                <c:formatCode>_-[$$-409]* #,##0.00_ ;_-[$$-409]* \-#,##0.00\ ;_-[$$-409]* "-"??_ ;_-@_ </c:formatCode>
                <c:ptCount val="4"/>
                <c:pt idx="0">
                  <c:v>6.9</c:v>
                </c:pt>
                <c:pt idx="1">
                  <c:v>5.6</c:v>
                </c:pt>
                <c:pt idx="2">
                  <c:v>2.4</c:v>
                </c:pt>
                <c:pt idx="3">
                  <c:v>2</c:v>
                </c:pt>
              </c:numCache>
            </c:numRef>
          </c:val>
        </c:ser>
        <c:ser>
          <c:idx val="1"/>
          <c:order val="1"/>
          <c:tx>
            <c:strRef>
              <c:f>Feuil1!$C$1</c:f>
              <c:strCache>
                <c:ptCount val="1"/>
                <c:pt idx="0">
                  <c:v>Compte Courant</c:v>
                </c:pt>
              </c:strCache>
            </c:strRef>
          </c:tx>
          <c:spPr>
            <a:solidFill>
              <a:schemeClr val="tx2"/>
            </a:solidFill>
          </c:spPr>
          <c:dLbls>
            <c:txPr>
              <a:bodyPr/>
              <a:lstStyle/>
              <a:p>
                <a:pPr>
                  <a:defRPr sz="1600">
                    <a:latin typeface="Arial" pitchFamily="34" charset="0"/>
                    <a:cs typeface="Arial" pitchFamily="34" charset="0"/>
                  </a:defRPr>
                </a:pPr>
                <a:endParaRPr lang="fr-FR"/>
              </a:p>
            </c:txPr>
            <c:showVal val="1"/>
          </c:dLbls>
          <c:cat>
            <c:strRef>
              <c:f>Feuil1!$A$2:$A$5</c:f>
              <c:strCache>
                <c:ptCount val="4"/>
                <c:pt idx="0">
                  <c:v>ING</c:v>
                </c:pt>
                <c:pt idx="1">
                  <c:v>Citibank</c:v>
                </c:pt>
                <c:pt idx="2">
                  <c:v>Wells Fargo</c:v>
                </c:pt>
                <c:pt idx="3">
                  <c:v>Bank Of America</c:v>
                </c:pt>
              </c:strCache>
            </c:strRef>
          </c:cat>
          <c:val>
            <c:numRef>
              <c:f>Feuil1!$C$2:$C$5</c:f>
              <c:numCache>
                <c:formatCode>_-[$$-409]* #,##0.00_ ;_-[$$-409]* \-#,##0.00\ ;_-[$$-409]* "-"??_ ;_-@_ </c:formatCode>
                <c:ptCount val="4"/>
                <c:pt idx="0">
                  <c:v>18</c:v>
                </c:pt>
                <c:pt idx="1">
                  <c:v>2.2999999999999998</c:v>
                </c:pt>
                <c:pt idx="2">
                  <c:v>1.9</c:v>
                </c:pt>
                <c:pt idx="3">
                  <c:v>1.8</c:v>
                </c:pt>
              </c:numCache>
            </c:numRef>
          </c:val>
        </c:ser>
        <c:axId val="71215360"/>
        <c:axId val="87524864"/>
      </c:barChart>
      <c:catAx>
        <c:axId val="71215360"/>
        <c:scaling>
          <c:orientation val="minMax"/>
        </c:scaling>
        <c:axPos val="l"/>
        <c:tickLblPos val="nextTo"/>
        <c:txPr>
          <a:bodyPr/>
          <a:lstStyle/>
          <a:p>
            <a:pPr>
              <a:defRPr sz="1600">
                <a:latin typeface="Arial" pitchFamily="34" charset="0"/>
                <a:cs typeface="Arial" pitchFamily="34" charset="0"/>
              </a:defRPr>
            </a:pPr>
            <a:endParaRPr lang="fr-FR"/>
          </a:p>
        </c:txPr>
        <c:crossAx val="87524864"/>
        <c:crosses val="autoZero"/>
        <c:auto val="1"/>
        <c:lblAlgn val="ctr"/>
        <c:lblOffset val="100"/>
      </c:catAx>
      <c:valAx>
        <c:axId val="87524864"/>
        <c:scaling>
          <c:orientation val="minMax"/>
        </c:scaling>
        <c:delete val="1"/>
        <c:axPos val="b"/>
        <c:numFmt formatCode="_-[$$-409]* #,##0.00_ ;_-[$$-409]* \-#,##0.00\ ;_-[$$-409]* &quot;-&quot;??_ ;_-@_ " sourceLinked="1"/>
        <c:tickLblPos val="none"/>
        <c:crossAx val="71215360"/>
        <c:crosses val="autoZero"/>
        <c:crossBetween val="between"/>
      </c:valAx>
    </c:plotArea>
    <c:legend>
      <c:legendPos val="t"/>
      <c:layout/>
      <c:txPr>
        <a:bodyPr/>
        <a:lstStyle/>
        <a:p>
          <a:pPr>
            <a:defRPr sz="1600">
              <a:latin typeface="Arial" pitchFamily="34" charset="0"/>
              <a:cs typeface="Arial" pitchFamily="34" charset="0"/>
            </a:defRPr>
          </a:pPr>
          <a:endParaRPr lang="fr-FR"/>
        </a:p>
      </c:txPr>
    </c:legend>
    <c:plotVisOnly val="1"/>
  </c:chart>
  <c:txPr>
    <a:bodyPr/>
    <a:lstStyle/>
    <a:p>
      <a:pPr>
        <a:defRPr sz="1800"/>
      </a:pPr>
      <a:endParaRPr lang="fr-F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fr-FR"/>
  <c:chart>
    <c:title>
      <c:tx>
        <c:rich>
          <a:bodyPr/>
          <a:lstStyle/>
          <a:p>
            <a:pPr>
              <a:defRPr lang="fr-FR" sz="1400" noProof="0">
                <a:latin typeface="Arial" pitchFamily="34" charset="0"/>
                <a:cs typeface="Arial" pitchFamily="34" charset="0"/>
              </a:defRPr>
            </a:pPr>
            <a:r>
              <a:rPr lang="fr-FR" sz="1400" noProof="0" smtClean="0">
                <a:latin typeface="Arial" pitchFamily="34" charset="0"/>
                <a:cs typeface="Arial" pitchFamily="34" charset="0"/>
              </a:rPr>
              <a:t>Êtes</a:t>
            </a:r>
            <a:r>
              <a:rPr lang="fr-FR" sz="1400" baseline="0" noProof="0" smtClean="0">
                <a:latin typeface="Arial" pitchFamily="34" charset="0"/>
                <a:cs typeface="Arial" pitchFamily="34" charset="0"/>
              </a:rPr>
              <a:t> vous satisfait de votre banque sur internet ?</a:t>
            </a:r>
            <a:endParaRPr lang="fr-FR" sz="1400" noProof="0">
              <a:latin typeface="Arial" pitchFamily="34" charset="0"/>
              <a:cs typeface="Arial" pitchFamily="34" charset="0"/>
            </a:endParaRPr>
          </a:p>
        </c:rich>
      </c:tx>
      <c:layout/>
    </c:title>
    <c:view3D>
      <c:rotX val="30"/>
      <c:perspective val="30"/>
    </c:view3D>
    <c:plotArea>
      <c:layout/>
      <c:pie3DChart>
        <c:varyColors val="1"/>
        <c:ser>
          <c:idx val="0"/>
          <c:order val="0"/>
          <c:tx>
            <c:strRef>
              <c:f>Feuil1!$B$1</c:f>
              <c:strCache>
                <c:ptCount val="1"/>
                <c:pt idx="0">
                  <c:v>Ventes</c:v>
                </c:pt>
              </c:strCache>
            </c:strRef>
          </c:tx>
          <c:dPt>
            <c:idx val="0"/>
            <c:spPr>
              <a:solidFill>
                <a:schemeClr val="tx2"/>
              </a:solidFill>
            </c:spPr>
          </c:dPt>
          <c:dPt>
            <c:idx val="1"/>
            <c:spPr>
              <a:solidFill>
                <a:schemeClr val="accent1">
                  <a:lumMod val="60000"/>
                  <a:lumOff val="40000"/>
                </a:schemeClr>
              </a:solidFill>
            </c:spPr>
          </c:dPt>
          <c:cat>
            <c:strRef>
              <c:f>Feuil1!$A$2:$A$3</c:f>
              <c:strCache>
                <c:ptCount val="2"/>
                <c:pt idx="0">
                  <c:v>Oui</c:v>
                </c:pt>
                <c:pt idx="1">
                  <c:v>Non</c:v>
                </c:pt>
              </c:strCache>
            </c:strRef>
          </c:cat>
          <c:val>
            <c:numRef>
              <c:f>Feuil1!$B$2:$B$3</c:f>
              <c:numCache>
                <c:formatCode>0%</c:formatCode>
                <c:ptCount val="2"/>
                <c:pt idx="0">
                  <c:v>0.69</c:v>
                </c:pt>
                <c:pt idx="1">
                  <c:v>0.31</c:v>
                </c:pt>
              </c:numCache>
            </c:numRef>
          </c:val>
        </c:ser>
      </c:pie3DChart>
    </c:plotArea>
    <c:legend>
      <c:legendPos val="r"/>
      <c:layout/>
    </c:legend>
    <c:plotVisOnly val="1"/>
  </c:chart>
  <c:txPr>
    <a:bodyPr/>
    <a:lstStyle/>
    <a:p>
      <a:pPr>
        <a:defRPr sz="1800"/>
      </a:pPr>
      <a:endParaRPr lang="fr-F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fr-FR"/>
  <c:chart>
    <c:title>
      <c:tx>
        <c:rich>
          <a:bodyPr/>
          <a:lstStyle/>
          <a:p>
            <a:pPr>
              <a:defRPr sz="1400">
                <a:latin typeface="Arial" pitchFamily="34" charset="0"/>
                <a:cs typeface="Arial" pitchFamily="34" charset="0"/>
              </a:defRPr>
            </a:pPr>
            <a:r>
              <a:rPr lang="fr-FR" sz="1400" dirty="0" smtClean="0">
                <a:latin typeface="Arial" pitchFamily="34" charset="0"/>
                <a:cs typeface="Arial" pitchFamily="34" charset="0"/>
              </a:rPr>
              <a:t>% de personnes estimant que la sécurité du site de leur banque s’est renforcée</a:t>
            </a:r>
            <a:endParaRPr lang="fr-FR" sz="1400" dirty="0">
              <a:latin typeface="Arial" pitchFamily="34" charset="0"/>
              <a:cs typeface="Arial" pitchFamily="34" charset="0"/>
            </a:endParaRPr>
          </a:p>
        </c:rich>
      </c:tx>
      <c:layout/>
    </c:title>
    <c:plotArea>
      <c:layout/>
      <c:barChart>
        <c:barDir val="col"/>
        <c:grouping val="clustered"/>
        <c:ser>
          <c:idx val="0"/>
          <c:order val="0"/>
          <c:tx>
            <c:strRef>
              <c:f>Feuil1!$B$1</c:f>
              <c:strCache>
                <c:ptCount val="1"/>
                <c:pt idx="0">
                  <c:v>Série 1</c:v>
                </c:pt>
              </c:strCache>
            </c:strRef>
          </c:tx>
          <c:dLbls>
            <c:txPr>
              <a:bodyPr/>
              <a:lstStyle/>
              <a:p>
                <a:pPr>
                  <a:defRPr sz="1400">
                    <a:latin typeface="Arial" pitchFamily="34" charset="0"/>
                    <a:cs typeface="Arial" pitchFamily="34" charset="0"/>
                  </a:defRPr>
                </a:pPr>
                <a:endParaRPr lang="fr-FR"/>
              </a:p>
            </c:txPr>
            <c:showVal val="1"/>
          </c:dLbls>
          <c:cat>
            <c:numRef>
              <c:f>Feuil1!$A$2:$A$3</c:f>
              <c:numCache>
                <c:formatCode>General</c:formatCode>
                <c:ptCount val="2"/>
                <c:pt idx="0">
                  <c:v>2009</c:v>
                </c:pt>
                <c:pt idx="1">
                  <c:v>2010</c:v>
                </c:pt>
              </c:numCache>
            </c:numRef>
          </c:cat>
          <c:val>
            <c:numRef>
              <c:f>Feuil1!$B$2:$B$3</c:f>
              <c:numCache>
                <c:formatCode>0%</c:formatCode>
                <c:ptCount val="2"/>
                <c:pt idx="0">
                  <c:v>0.44</c:v>
                </c:pt>
                <c:pt idx="1">
                  <c:v>0.44</c:v>
                </c:pt>
              </c:numCache>
            </c:numRef>
          </c:val>
        </c:ser>
        <c:axId val="125893632"/>
        <c:axId val="133966464"/>
      </c:barChart>
      <c:catAx>
        <c:axId val="125893632"/>
        <c:scaling>
          <c:orientation val="minMax"/>
        </c:scaling>
        <c:axPos val="b"/>
        <c:numFmt formatCode="General" sourceLinked="1"/>
        <c:tickLblPos val="nextTo"/>
        <c:txPr>
          <a:bodyPr/>
          <a:lstStyle/>
          <a:p>
            <a:pPr>
              <a:defRPr sz="1400">
                <a:latin typeface="Arial" pitchFamily="34" charset="0"/>
                <a:cs typeface="Arial" pitchFamily="34" charset="0"/>
              </a:defRPr>
            </a:pPr>
            <a:endParaRPr lang="fr-FR"/>
          </a:p>
        </c:txPr>
        <c:crossAx val="133966464"/>
        <c:crosses val="autoZero"/>
        <c:auto val="1"/>
        <c:lblAlgn val="ctr"/>
        <c:lblOffset val="100"/>
      </c:catAx>
      <c:valAx>
        <c:axId val="133966464"/>
        <c:scaling>
          <c:orientation val="minMax"/>
        </c:scaling>
        <c:delete val="1"/>
        <c:axPos val="l"/>
        <c:numFmt formatCode="0%" sourceLinked="1"/>
        <c:tickLblPos val="none"/>
        <c:crossAx val="125893632"/>
        <c:crosses val="autoZero"/>
        <c:crossBetween val="between"/>
      </c:valAx>
    </c:plotArea>
    <c:plotVisOnly val="1"/>
  </c:chart>
  <c:txPr>
    <a:bodyPr/>
    <a:lstStyle/>
    <a:p>
      <a:pPr>
        <a:defRPr sz="1800"/>
      </a:pPr>
      <a:endParaRPr lang="fr-FR"/>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BD6038-5DF0-44B8-81C5-CD300E14F084}" type="doc">
      <dgm:prSet loTypeId="urn:microsoft.com/office/officeart/2005/8/layout/hChevron3" loCatId="process" qsTypeId="urn:microsoft.com/office/officeart/2005/8/quickstyle/simple1" qsCatId="simple" csTypeId="urn:microsoft.com/office/officeart/2005/8/colors/accent1_3" csCatId="accent1" phldr="1"/>
      <dgm:spPr/>
      <dgm:t>
        <a:bodyPr/>
        <a:lstStyle/>
        <a:p>
          <a:endParaRPr lang="fr-FR"/>
        </a:p>
      </dgm:t>
    </dgm:pt>
    <dgm:pt modelId="{20973401-0220-422A-996A-CC95A1EDD267}">
      <dgm:prSet phldrT="[Texte]"/>
      <dgm:spPr/>
      <dgm:t>
        <a:bodyPr/>
        <a:lstStyle/>
        <a:p>
          <a:r>
            <a:rPr lang="fr-FR" dirty="0" smtClean="0"/>
            <a:t>Production</a:t>
          </a:r>
          <a:endParaRPr lang="fr-FR" dirty="0"/>
        </a:p>
      </dgm:t>
    </dgm:pt>
    <dgm:pt modelId="{283A60C5-3306-499E-AEEE-903BCD6D25BF}" type="parTrans" cxnId="{3E693AE4-0E10-46C6-B26B-CDEEEA541D19}">
      <dgm:prSet/>
      <dgm:spPr/>
      <dgm:t>
        <a:bodyPr/>
        <a:lstStyle/>
        <a:p>
          <a:endParaRPr lang="fr-FR"/>
        </a:p>
      </dgm:t>
    </dgm:pt>
    <dgm:pt modelId="{C21C266E-42F2-43D4-85CB-2AF6FD3C5923}" type="sibTrans" cxnId="{3E693AE4-0E10-46C6-B26B-CDEEEA541D19}">
      <dgm:prSet/>
      <dgm:spPr/>
      <dgm:t>
        <a:bodyPr/>
        <a:lstStyle/>
        <a:p>
          <a:endParaRPr lang="fr-FR"/>
        </a:p>
      </dgm:t>
    </dgm:pt>
    <dgm:pt modelId="{3BD65C0F-6AF9-4017-9E39-DCAA9C41C9A6}">
      <dgm:prSet phldrT="[Texte]"/>
      <dgm:spPr/>
      <dgm:t>
        <a:bodyPr/>
        <a:lstStyle/>
        <a:p>
          <a:r>
            <a:rPr lang="fr-FR" dirty="0" smtClean="0"/>
            <a:t>Marketing</a:t>
          </a:r>
          <a:endParaRPr lang="fr-FR" dirty="0"/>
        </a:p>
      </dgm:t>
    </dgm:pt>
    <dgm:pt modelId="{AEF708AB-E9CD-4996-98C6-63A0BE060D3F}" type="parTrans" cxnId="{18633CE2-02D4-4DEA-AEB2-69BDF2B85FE6}">
      <dgm:prSet/>
      <dgm:spPr/>
      <dgm:t>
        <a:bodyPr/>
        <a:lstStyle/>
        <a:p>
          <a:endParaRPr lang="fr-FR"/>
        </a:p>
      </dgm:t>
    </dgm:pt>
    <dgm:pt modelId="{433F38FE-FFA8-4376-8F2B-7DE99F5CB265}" type="sibTrans" cxnId="{18633CE2-02D4-4DEA-AEB2-69BDF2B85FE6}">
      <dgm:prSet/>
      <dgm:spPr/>
      <dgm:t>
        <a:bodyPr/>
        <a:lstStyle/>
        <a:p>
          <a:endParaRPr lang="fr-FR"/>
        </a:p>
      </dgm:t>
    </dgm:pt>
    <dgm:pt modelId="{EEB6E7A2-A295-4D29-A954-383E585E40CE}">
      <dgm:prSet phldrT="[Texte]"/>
      <dgm:spPr/>
      <dgm:t>
        <a:bodyPr/>
        <a:lstStyle/>
        <a:p>
          <a:r>
            <a:rPr lang="fr-FR" dirty="0" smtClean="0"/>
            <a:t>Administration</a:t>
          </a:r>
          <a:endParaRPr lang="fr-FR" dirty="0"/>
        </a:p>
      </dgm:t>
    </dgm:pt>
    <dgm:pt modelId="{60F03379-E6F3-4CD2-96D4-EE669FD23413}" type="parTrans" cxnId="{66E6BD10-37EE-4A02-BCF3-2B1C4FEF1B61}">
      <dgm:prSet/>
      <dgm:spPr/>
      <dgm:t>
        <a:bodyPr/>
        <a:lstStyle/>
        <a:p>
          <a:endParaRPr lang="fr-FR"/>
        </a:p>
      </dgm:t>
    </dgm:pt>
    <dgm:pt modelId="{C356A432-F333-4BED-980B-86763485CF56}" type="sibTrans" cxnId="{66E6BD10-37EE-4A02-BCF3-2B1C4FEF1B61}">
      <dgm:prSet/>
      <dgm:spPr/>
      <dgm:t>
        <a:bodyPr/>
        <a:lstStyle/>
        <a:p>
          <a:endParaRPr lang="fr-FR"/>
        </a:p>
      </dgm:t>
    </dgm:pt>
    <dgm:pt modelId="{951B2A68-8E5E-4F6B-83E3-9B876420B429}">
      <dgm:prSet/>
      <dgm:spPr/>
      <dgm:t>
        <a:bodyPr/>
        <a:lstStyle/>
        <a:p>
          <a:r>
            <a:rPr lang="fr-FR" dirty="0" smtClean="0"/>
            <a:t>Vente</a:t>
          </a:r>
          <a:endParaRPr lang="fr-FR" dirty="0"/>
        </a:p>
      </dgm:t>
    </dgm:pt>
    <dgm:pt modelId="{ED4E378B-942A-4CB2-9CA8-E7ED2AD34814}" type="parTrans" cxnId="{8344F4E9-BCAA-4813-AF2F-65C2EA907674}">
      <dgm:prSet/>
      <dgm:spPr/>
      <dgm:t>
        <a:bodyPr/>
        <a:lstStyle/>
        <a:p>
          <a:endParaRPr lang="fr-FR"/>
        </a:p>
      </dgm:t>
    </dgm:pt>
    <dgm:pt modelId="{27703E93-9367-4D2D-9B7B-5732EA356AD0}" type="sibTrans" cxnId="{8344F4E9-BCAA-4813-AF2F-65C2EA907674}">
      <dgm:prSet/>
      <dgm:spPr/>
      <dgm:t>
        <a:bodyPr/>
        <a:lstStyle/>
        <a:p>
          <a:endParaRPr lang="fr-FR"/>
        </a:p>
      </dgm:t>
    </dgm:pt>
    <dgm:pt modelId="{A251A82C-5279-4F56-81EE-823F718026AE}" type="pres">
      <dgm:prSet presAssocID="{3EBD6038-5DF0-44B8-81C5-CD300E14F084}" presName="Name0" presStyleCnt="0">
        <dgm:presLayoutVars>
          <dgm:dir/>
          <dgm:resizeHandles val="exact"/>
        </dgm:presLayoutVars>
      </dgm:prSet>
      <dgm:spPr/>
      <dgm:t>
        <a:bodyPr/>
        <a:lstStyle/>
        <a:p>
          <a:endParaRPr lang="fr-FR"/>
        </a:p>
      </dgm:t>
    </dgm:pt>
    <dgm:pt modelId="{D247566D-8259-44D0-A433-79D8AAC66121}" type="pres">
      <dgm:prSet presAssocID="{20973401-0220-422A-996A-CC95A1EDD267}" presName="parTxOnly" presStyleLbl="node1" presStyleIdx="0" presStyleCnt="4">
        <dgm:presLayoutVars>
          <dgm:bulletEnabled val="1"/>
        </dgm:presLayoutVars>
      </dgm:prSet>
      <dgm:spPr/>
      <dgm:t>
        <a:bodyPr/>
        <a:lstStyle/>
        <a:p>
          <a:endParaRPr lang="fr-FR"/>
        </a:p>
      </dgm:t>
    </dgm:pt>
    <dgm:pt modelId="{533A2643-3255-42B1-AA6D-9B40B9253AD6}" type="pres">
      <dgm:prSet presAssocID="{C21C266E-42F2-43D4-85CB-2AF6FD3C5923}" presName="parSpace" presStyleCnt="0"/>
      <dgm:spPr/>
      <dgm:t>
        <a:bodyPr/>
        <a:lstStyle/>
        <a:p>
          <a:endParaRPr lang="fr-FR"/>
        </a:p>
      </dgm:t>
    </dgm:pt>
    <dgm:pt modelId="{58DCFB5C-521F-42BA-BB98-7C0BAF4DB3D8}" type="pres">
      <dgm:prSet presAssocID="{3BD65C0F-6AF9-4017-9E39-DCAA9C41C9A6}" presName="parTxOnly" presStyleLbl="node1" presStyleIdx="1" presStyleCnt="4">
        <dgm:presLayoutVars>
          <dgm:bulletEnabled val="1"/>
        </dgm:presLayoutVars>
      </dgm:prSet>
      <dgm:spPr/>
      <dgm:t>
        <a:bodyPr/>
        <a:lstStyle/>
        <a:p>
          <a:endParaRPr lang="fr-FR"/>
        </a:p>
      </dgm:t>
    </dgm:pt>
    <dgm:pt modelId="{02B490C4-EBF1-4691-9142-110125D7D1C2}" type="pres">
      <dgm:prSet presAssocID="{433F38FE-FFA8-4376-8F2B-7DE99F5CB265}" presName="parSpace" presStyleCnt="0"/>
      <dgm:spPr/>
      <dgm:t>
        <a:bodyPr/>
        <a:lstStyle/>
        <a:p>
          <a:endParaRPr lang="fr-FR"/>
        </a:p>
      </dgm:t>
    </dgm:pt>
    <dgm:pt modelId="{CC3E8CC2-62C4-4A87-AC34-545CF2CFCAEA}" type="pres">
      <dgm:prSet presAssocID="{EEB6E7A2-A295-4D29-A954-383E585E40CE}" presName="parTxOnly" presStyleLbl="node1" presStyleIdx="2" presStyleCnt="4">
        <dgm:presLayoutVars>
          <dgm:bulletEnabled val="1"/>
        </dgm:presLayoutVars>
      </dgm:prSet>
      <dgm:spPr/>
      <dgm:t>
        <a:bodyPr/>
        <a:lstStyle/>
        <a:p>
          <a:endParaRPr lang="fr-FR"/>
        </a:p>
      </dgm:t>
    </dgm:pt>
    <dgm:pt modelId="{11DB5F1D-1086-4F35-BDCB-DDF1A4A00AA1}" type="pres">
      <dgm:prSet presAssocID="{C356A432-F333-4BED-980B-86763485CF56}" presName="parSpace" presStyleCnt="0"/>
      <dgm:spPr/>
      <dgm:t>
        <a:bodyPr/>
        <a:lstStyle/>
        <a:p>
          <a:endParaRPr lang="fr-FR"/>
        </a:p>
      </dgm:t>
    </dgm:pt>
    <dgm:pt modelId="{1312FD02-E623-4597-B495-6E90CBFF17BB}" type="pres">
      <dgm:prSet presAssocID="{951B2A68-8E5E-4F6B-83E3-9B876420B429}" presName="parTxOnly" presStyleLbl="node1" presStyleIdx="3" presStyleCnt="4">
        <dgm:presLayoutVars>
          <dgm:bulletEnabled val="1"/>
        </dgm:presLayoutVars>
      </dgm:prSet>
      <dgm:spPr/>
      <dgm:t>
        <a:bodyPr/>
        <a:lstStyle/>
        <a:p>
          <a:endParaRPr lang="fr-FR"/>
        </a:p>
      </dgm:t>
    </dgm:pt>
  </dgm:ptLst>
  <dgm:cxnLst>
    <dgm:cxn modelId="{66E6BD10-37EE-4A02-BCF3-2B1C4FEF1B61}" srcId="{3EBD6038-5DF0-44B8-81C5-CD300E14F084}" destId="{EEB6E7A2-A295-4D29-A954-383E585E40CE}" srcOrd="2" destOrd="0" parTransId="{60F03379-E6F3-4CD2-96D4-EE669FD23413}" sibTransId="{C356A432-F333-4BED-980B-86763485CF56}"/>
    <dgm:cxn modelId="{23A27C81-E2CB-42F2-847F-BF6EA3D7E9A6}" type="presOf" srcId="{EEB6E7A2-A295-4D29-A954-383E585E40CE}" destId="{CC3E8CC2-62C4-4A87-AC34-545CF2CFCAEA}" srcOrd="0" destOrd="0" presId="urn:microsoft.com/office/officeart/2005/8/layout/hChevron3"/>
    <dgm:cxn modelId="{346F89FC-3926-43A5-84FD-D30213D5EE7F}" type="presOf" srcId="{3EBD6038-5DF0-44B8-81C5-CD300E14F084}" destId="{A251A82C-5279-4F56-81EE-823F718026AE}" srcOrd="0" destOrd="0" presId="urn:microsoft.com/office/officeart/2005/8/layout/hChevron3"/>
    <dgm:cxn modelId="{9B8EF752-C8CC-474F-BBF9-D0108AD0EA69}" type="presOf" srcId="{20973401-0220-422A-996A-CC95A1EDD267}" destId="{D247566D-8259-44D0-A433-79D8AAC66121}" srcOrd="0" destOrd="0" presId="urn:microsoft.com/office/officeart/2005/8/layout/hChevron3"/>
    <dgm:cxn modelId="{3E693AE4-0E10-46C6-B26B-CDEEEA541D19}" srcId="{3EBD6038-5DF0-44B8-81C5-CD300E14F084}" destId="{20973401-0220-422A-996A-CC95A1EDD267}" srcOrd="0" destOrd="0" parTransId="{283A60C5-3306-499E-AEEE-903BCD6D25BF}" sibTransId="{C21C266E-42F2-43D4-85CB-2AF6FD3C5923}"/>
    <dgm:cxn modelId="{8344F4E9-BCAA-4813-AF2F-65C2EA907674}" srcId="{3EBD6038-5DF0-44B8-81C5-CD300E14F084}" destId="{951B2A68-8E5E-4F6B-83E3-9B876420B429}" srcOrd="3" destOrd="0" parTransId="{ED4E378B-942A-4CB2-9CA8-E7ED2AD34814}" sibTransId="{27703E93-9367-4D2D-9B7B-5732EA356AD0}"/>
    <dgm:cxn modelId="{51754919-B7B7-4398-98C0-3A61685BA0FB}" type="presOf" srcId="{951B2A68-8E5E-4F6B-83E3-9B876420B429}" destId="{1312FD02-E623-4597-B495-6E90CBFF17BB}" srcOrd="0" destOrd="0" presId="urn:microsoft.com/office/officeart/2005/8/layout/hChevron3"/>
    <dgm:cxn modelId="{18633CE2-02D4-4DEA-AEB2-69BDF2B85FE6}" srcId="{3EBD6038-5DF0-44B8-81C5-CD300E14F084}" destId="{3BD65C0F-6AF9-4017-9E39-DCAA9C41C9A6}" srcOrd="1" destOrd="0" parTransId="{AEF708AB-E9CD-4996-98C6-63A0BE060D3F}" sibTransId="{433F38FE-FFA8-4376-8F2B-7DE99F5CB265}"/>
    <dgm:cxn modelId="{807BC2D5-9D0F-48D1-98EF-BEBEAC983C4C}" type="presOf" srcId="{3BD65C0F-6AF9-4017-9E39-DCAA9C41C9A6}" destId="{58DCFB5C-521F-42BA-BB98-7C0BAF4DB3D8}" srcOrd="0" destOrd="0" presId="urn:microsoft.com/office/officeart/2005/8/layout/hChevron3"/>
    <dgm:cxn modelId="{BF40E4F3-E0E2-4B37-9843-7AD4428A5A40}" type="presParOf" srcId="{A251A82C-5279-4F56-81EE-823F718026AE}" destId="{D247566D-8259-44D0-A433-79D8AAC66121}" srcOrd="0" destOrd="0" presId="urn:microsoft.com/office/officeart/2005/8/layout/hChevron3"/>
    <dgm:cxn modelId="{CBFC3D23-F985-4A3F-A158-0097432E4911}" type="presParOf" srcId="{A251A82C-5279-4F56-81EE-823F718026AE}" destId="{533A2643-3255-42B1-AA6D-9B40B9253AD6}" srcOrd="1" destOrd="0" presId="urn:microsoft.com/office/officeart/2005/8/layout/hChevron3"/>
    <dgm:cxn modelId="{0DD02354-5A0C-4ABF-A07D-0583FD333108}" type="presParOf" srcId="{A251A82C-5279-4F56-81EE-823F718026AE}" destId="{58DCFB5C-521F-42BA-BB98-7C0BAF4DB3D8}" srcOrd="2" destOrd="0" presId="urn:microsoft.com/office/officeart/2005/8/layout/hChevron3"/>
    <dgm:cxn modelId="{C7C8C92F-6E81-40BE-9FF0-EDBF2BC28147}" type="presParOf" srcId="{A251A82C-5279-4F56-81EE-823F718026AE}" destId="{02B490C4-EBF1-4691-9142-110125D7D1C2}" srcOrd="3" destOrd="0" presId="urn:microsoft.com/office/officeart/2005/8/layout/hChevron3"/>
    <dgm:cxn modelId="{5E7100FC-79A2-41F8-B465-7C14E4698A6C}" type="presParOf" srcId="{A251A82C-5279-4F56-81EE-823F718026AE}" destId="{CC3E8CC2-62C4-4A87-AC34-545CF2CFCAEA}" srcOrd="4" destOrd="0" presId="urn:microsoft.com/office/officeart/2005/8/layout/hChevron3"/>
    <dgm:cxn modelId="{E87EA280-3F94-4149-A42C-46881D095287}" type="presParOf" srcId="{A251A82C-5279-4F56-81EE-823F718026AE}" destId="{11DB5F1D-1086-4F35-BDCB-DDF1A4A00AA1}" srcOrd="5" destOrd="0" presId="urn:microsoft.com/office/officeart/2005/8/layout/hChevron3"/>
    <dgm:cxn modelId="{71C7B265-C597-4A3C-9080-65EEE4907FEE}" type="presParOf" srcId="{A251A82C-5279-4F56-81EE-823F718026AE}" destId="{1312FD02-E623-4597-B495-6E90CBFF17BB}" srcOrd="6" destOrd="0" presId="urn:microsoft.com/office/officeart/2005/8/layout/hChevro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247566D-8259-44D0-A433-79D8AAC66121}">
      <dsp:nvSpPr>
        <dsp:cNvPr id="0" name=""/>
        <dsp:cNvSpPr/>
      </dsp:nvSpPr>
      <dsp:spPr>
        <a:xfrm>
          <a:off x="2411" y="163889"/>
          <a:ext cx="2419052" cy="967620"/>
        </a:xfrm>
        <a:prstGeom prst="homePlate">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0678" tIns="45339" rIns="22670" bIns="45339" numCol="1" spcCol="1270" anchor="ctr" anchorCtr="0">
          <a:noAutofit/>
        </a:bodyPr>
        <a:lstStyle/>
        <a:p>
          <a:pPr lvl="0" algn="ctr" defTabSz="755650">
            <a:lnSpc>
              <a:spcPct val="90000"/>
            </a:lnSpc>
            <a:spcBef>
              <a:spcPct val="0"/>
            </a:spcBef>
            <a:spcAft>
              <a:spcPct val="35000"/>
            </a:spcAft>
          </a:pPr>
          <a:r>
            <a:rPr lang="fr-FR" sz="1700" kern="1200" dirty="0" smtClean="0"/>
            <a:t>Production</a:t>
          </a:r>
          <a:endParaRPr lang="fr-FR" sz="1700" kern="1200" dirty="0"/>
        </a:p>
      </dsp:txBody>
      <dsp:txXfrm>
        <a:off x="2411" y="163889"/>
        <a:ext cx="2419052" cy="967620"/>
      </dsp:txXfrm>
    </dsp:sp>
    <dsp:sp modelId="{58DCFB5C-521F-42BA-BB98-7C0BAF4DB3D8}">
      <dsp:nvSpPr>
        <dsp:cNvPr id="0" name=""/>
        <dsp:cNvSpPr/>
      </dsp:nvSpPr>
      <dsp:spPr>
        <a:xfrm>
          <a:off x="1937652" y="163889"/>
          <a:ext cx="2419052" cy="967620"/>
        </a:xfrm>
        <a:prstGeom prst="chevron">
          <a:avLst/>
        </a:prstGeom>
        <a:solidFill>
          <a:schemeClr val="accent1">
            <a:shade val="80000"/>
            <a:hueOff val="102082"/>
            <a:satOff val="-1464"/>
            <a:lumOff val="853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45339" rIns="22670" bIns="45339" numCol="1" spcCol="1270" anchor="ctr" anchorCtr="0">
          <a:noAutofit/>
        </a:bodyPr>
        <a:lstStyle/>
        <a:p>
          <a:pPr lvl="0" algn="ctr" defTabSz="755650">
            <a:lnSpc>
              <a:spcPct val="90000"/>
            </a:lnSpc>
            <a:spcBef>
              <a:spcPct val="0"/>
            </a:spcBef>
            <a:spcAft>
              <a:spcPct val="35000"/>
            </a:spcAft>
          </a:pPr>
          <a:r>
            <a:rPr lang="fr-FR" sz="1700" kern="1200" dirty="0" smtClean="0"/>
            <a:t>Marketing</a:t>
          </a:r>
          <a:endParaRPr lang="fr-FR" sz="1700" kern="1200" dirty="0"/>
        </a:p>
      </dsp:txBody>
      <dsp:txXfrm>
        <a:off x="1937652" y="163889"/>
        <a:ext cx="2419052" cy="967620"/>
      </dsp:txXfrm>
    </dsp:sp>
    <dsp:sp modelId="{CC3E8CC2-62C4-4A87-AC34-545CF2CFCAEA}">
      <dsp:nvSpPr>
        <dsp:cNvPr id="0" name=""/>
        <dsp:cNvSpPr/>
      </dsp:nvSpPr>
      <dsp:spPr>
        <a:xfrm>
          <a:off x="3872894" y="163889"/>
          <a:ext cx="2419052" cy="967620"/>
        </a:xfrm>
        <a:prstGeom prst="chevron">
          <a:avLst/>
        </a:prstGeom>
        <a:solidFill>
          <a:schemeClr val="accent1">
            <a:shade val="80000"/>
            <a:hueOff val="204164"/>
            <a:satOff val="-2928"/>
            <a:lumOff val="170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45339" rIns="22670" bIns="45339" numCol="1" spcCol="1270" anchor="ctr" anchorCtr="0">
          <a:noAutofit/>
        </a:bodyPr>
        <a:lstStyle/>
        <a:p>
          <a:pPr lvl="0" algn="ctr" defTabSz="755650">
            <a:lnSpc>
              <a:spcPct val="90000"/>
            </a:lnSpc>
            <a:spcBef>
              <a:spcPct val="0"/>
            </a:spcBef>
            <a:spcAft>
              <a:spcPct val="35000"/>
            </a:spcAft>
          </a:pPr>
          <a:r>
            <a:rPr lang="fr-FR" sz="1700" kern="1200" dirty="0" smtClean="0"/>
            <a:t>Administration</a:t>
          </a:r>
          <a:endParaRPr lang="fr-FR" sz="1700" kern="1200" dirty="0"/>
        </a:p>
      </dsp:txBody>
      <dsp:txXfrm>
        <a:off x="3872894" y="163889"/>
        <a:ext cx="2419052" cy="967620"/>
      </dsp:txXfrm>
    </dsp:sp>
    <dsp:sp modelId="{1312FD02-E623-4597-B495-6E90CBFF17BB}">
      <dsp:nvSpPr>
        <dsp:cNvPr id="0" name=""/>
        <dsp:cNvSpPr/>
      </dsp:nvSpPr>
      <dsp:spPr>
        <a:xfrm>
          <a:off x="5808136" y="163889"/>
          <a:ext cx="2419052" cy="967620"/>
        </a:xfrm>
        <a:prstGeom prst="chevron">
          <a:avLst/>
        </a:prstGeom>
        <a:solidFill>
          <a:schemeClr val="accent1">
            <a:shade val="80000"/>
            <a:hueOff val="306246"/>
            <a:satOff val="-4392"/>
            <a:lumOff val="256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45339" rIns="22670" bIns="45339" numCol="1" spcCol="1270" anchor="ctr" anchorCtr="0">
          <a:noAutofit/>
        </a:bodyPr>
        <a:lstStyle/>
        <a:p>
          <a:pPr lvl="0" algn="ctr" defTabSz="755650">
            <a:lnSpc>
              <a:spcPct val="90000"/>
            </a:lnSpc>
            <a:spcBef>
              <a:spcPct val="0"/>
            </a:spcBef>
            <a:spcAft>
              <a:spcPct val="35000"/>
            </a:spcAft>
          </a:pPr>
          <a:r>
            <a:rPr lang="fr-FR" sz="1700" kern="1200" dirty="0" smtClean="0"/>
            <a:t>Vente</a:t>
          </a:r>
          <a:endParaRPr lang="fr-FR" sz="1700" kern="1200" dirty="0"/>
        </a:p>
      </dsp:txBody>
      <dsp:txXfrm>
        <a:off x="5808136" y="163889"/>
        <a:ext cx="2419052" cy="967620"/>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03724E-FAAC-42A9-9A88-EE3053D3359D}" type="datetimeFigureOut">
              <a:rPr lang="fr-FR" smtClean="0"/>
              <a:pPr/>
              <a:t>05/12/2010</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4D1555-B637-4616-B0CD-1A24F5E40869}"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Rectangle 7"/>
          <p:cNvSpPr/>
          <p:nvPr userDrawn="1"/>
        </p:nvSpPr>
        <p:spPr>
          <a:xfrm>
            <a:off x="0" y="4869160"/>
            <a:ext cx="9144000" cy="198884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ctrTitle"/>
          </p:nvPr>
        </p:nvSpPr>
        <p:spPr>
          <a:xfrm>
            <a:off x="395536" y="620688"/>
            <a:ext cx="7772400" cy="1470025"/>
          </a:xfrm>
        </p:spPr>
        <p:txBody>
          <a:bodyPr/>
          <a:lstStyle>
            <a:lvl1pPr algn="l">
              <a:defRPr>
                <a:solidFill>
                  <a:schemeClr val="tx2"/>
                </a:solidFill>
                <a:latin typeface="Arial" pitchFamily="34" charset="0"/>
                <a:cs typeface="Arial" pitchFamily="34" charset="0"/>
              </a:defRPr>
            </a:lvl1pPr>
          </a:lstStyle>
          <a:p>
            <a:r>
              <a:rPr lang="fr-FR" dirty="0" smtClean="0"/>
              <a:t>Cliquez pour modifier le style du titre</a:t>
            </a:r>
            <a:endParaRPr lang="fr-FR" dirty="0"/>
          </a:p>
        </p:txBody>
      </p:sp>
      <p:sp>
        <p:nvSpPr>
          <p:cNvPr id="3" name="Sous-titre 2"/>
          <p:cNvSpPr>
            <a:spLocks noGrp="1"/>
          </p:cNvSpPr>
          <p:nvPr>
            <p:ph type="subTitle" idx="1" hasCustomPrompt="1"/>
          </p:nvPr>
        </p:nvSpPr>
        <p:spPr>
          <a:xfrm>
            <a:off x="395536" y="4174232"/>
            <a:ext cx="6400800" cy="478904"/>
          </a:xfrm>
        </p:spPr>
        <p:txBody>
          <a:bodyPr>
            <a:noAutofit/>
          </a:bodyPr>
          <a:lstStyle>
            <a:lvl1pPr marL="0" indent="0" algn="l">
              <a:buNone/>
              <a:defRPr sz="2800" i="1">
                <a:solidFill>
                  <a:schemeClr val="tx2"/>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Date</a:t>
            </a:r>
            <a:endParaRPr lang="fr-FR" dirty="0"/>
          </a:p>
        </p:txBody>
      </p:sp>
      <p:sp>
        <p:nvSpPr>
          <p:cNvPr id="5" name="Espace réservé du pied de page 4"/>
          <p:cNvSpPr>
            <a:spLocks noGrp="1"/>
          </p:cNvSpPr>
          <p:nvPr>
            <p:ph type="ftr" sz="quarter" idx="11"/>
          </p:nvPr>
        </p:nvSpPr>
        <p:spPr/>
        <p:txBody>
          <a:bodyPr/>
          <a:lstStyle>
            <a:lvl1pPr>
              <a:defRPr sz="1400">
                <a:solidFill>
                  <a:schemeClr val="bg1"/>
                </a:solidFill>
                <a:latin typeface="Arial" pitchFamily="34" charset="0"/>
                <a:cs typeface="Arial" pitchFamily="34" charset="0"/>
              </a:defRPr>
            </a:lvl1pPr>
          </a:lstStyle>
          <a:p>
            <a:r>
              <a:rPr lang="fr-FR" dirty="0" smtClean="0"/>
              <a:t>Guillaume Bochu, Raphaël Poignet</a:t>
            </a:r>
            <a:endParaRPr lang="fr-FR" dirty="0"/>
          </a:p>
        </p:txBody>
      </p:sp>
      <p:sp>
        <p:nvSpPr>
          <p:cNvPr id="6" name="Espace réservé du numéro de diapositive 5"/>
          <p:cNvSpPr>
            <a:spLocks noGrp="1"/>
          </p:cNvSpPr>
          <p:nvPr>
            <p:ph type="sldNum" sz="quarter" idx="12"/>
          </p:nvPr>
        </p:nvSpPr>
        <p:spPr/>
        <p:txBody>
          <a:bodyPr/>
          <a:lstStyle>
            <a:lvl1pPr>
              <a:defRPr sz="1400">
                <a:solidFill>
                  <a:schemeClr val="bg1"/>
                </a:solidFill>
                <a:latin typeface="Arial" pitchFamily="34" charset="0"/>
                <a:cs typeface="Arial" pitchFamily="34" charset="0"/>
              </a:defRPr>
            </a:lvl1pPr>
          </a:lstStyle>
          <a:p>
            <a:fld id="{96177317-1553-4E7C-8518-7A7959AE4BCF}"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706090"/>
          </a:xfrm>
        </p:spPr>
        <p:txBody>
          <a:bodyPr>
            <a:normAutofit/>
          </a:bodyPr>
          <a:lstStyle>
            <a:lvl1pPr marL="263525" indent="0" algn="l">
              <a:defRPr sz="2400" b="1">
                <a:solidFill>
                  <a:schemeClr val="tx2"/>
                </a:solidFill>
                <a:latin typeface="Arial" pitchFamily="34" charset="0"/>
                <a:cs typeface="Arial" pitchFamily="34" charset="0"/>
              </a:defRPr>
            </a:lvl1pPr>
          </a:lstStyle>
          <a:p>
            <a:r>
              <a:rPr lang="fr-FR" dirty="0" smtClean="0"/>
              <a:t>Cliquez pour modifier le style du titre</a:t>
            </a:r>
            <a:endParaRPr lang="fr-FR" dirty="0"/>
          </a:p>
        </p:txBody>
      </p:sp>
      <p:sp>
        <p:nvSpPr>
          <p:cNvPr id="3" name="Espace réservé du contenu 2"/>
          <p:cNvSpPr>
            <a:spLocks noGrp="1"/>
          </p:cNvSpPr>
          <p:nvPr>
            <p:ph idx="1"/>
          </p:nvPr>
        </p:nvSpPr>
        <p:spPr>
          <a:xfrm>
            <a:off x="457200" y="1340768"/>
            <a:ext cx="8229600" cy="4785395"/>
          </a:xfrm>
        </p:spPr>
        <p:txBody>
          <a:bodyPr>
            <a:normAutofit/>
          </a:bodyPr>
          <a:lstStyle>
            <a:lvl1pPr>
              <a:buNone/>
              <a:defRPr sz="1600" b="1">
                <a:latin typeface="Arial" pitchFamily="34" charset="0"/>
                <a:cs typeface="Arial" pitchFamily="34" charset="0"/>
              </a:defRPr>
            </a:lvl1pPr>
            <a:lvl2pPr>
              <a:buClr>
                <a:schemeClr val="tx2"/>
              </a:buClr>
              <a:buFont typeface="Arial" pitchFamily="34" charset="0"/>
              <a:buChar char="•"/>
              <a:defRPr sz="1600">
                <a:latin typeface="Arial" pitchFamily="34" charset="0"/>
                <a:cs typeface="Arial" pitchFamily="34" charset="0"/>
              </a:defRPr>
            </a:lvl2pPr>
            <a:lvl3pPr>
              <a:buClr>
                <a:schemeClr val="tx2"/>
              </a:buClr>
              <a:buFont typeface="Courier New" pitchFamily="49" charset="0"/>
              <a:buChar char="o"/>
              <a:defRPr sz="1600">
                <a:latin typeface="Arial" pitchFamily="34" charset="0"/>
                <a:cs typeface="Arial" pitchFamily="34" charset="0"/>
              </a:defRPr>
            </a:lvl3pPr>
            <a:lvl4pPr>
              <a:buClr>
                <a:schemeClr val="tx2"/>
              </a:buClr>
              <a:defRPr sz="1600">
                <a:latin typeface="Arial" pitchFamily="34" charset="0"/>
                <a:cs typeface="Arial" pitchFamily="34" charset="0"/>
              </a:defRPr>
            </a:lvl4pPr>
            <a:lvl5pPr>
              <a:buClr>
                <a:schemeClr val="tx2"/>
              </a:buClr>
              <a:buFont typeface="Arial" pitchFamily="34" charset="0"/>
              <a:buChar char="»"/>
              <a:defRPr sz="1600">
                <a:latin typeface="Arial" pitchFamily="34" charset="0"/>
                <a:cs typeface="Arial" pitchFamily="34" charset="0"/>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pied de page 4"/>
          <p:cNvSpPr>
            <a:spLocks noGrp="1"/>
          </p:cNvSpPr>
          <p:nvPr>
            <p:ph type="ftr" sz="quarter" idx="11"/>
          </p:nvPr>
        </p:nvSpPr>
        <p:spPr/>
        <p:txBody>
          <a:bodyPr/>
          <a:lstStyle>
            <a:lvl1pPr>
              <a:defRPr sz="1400">
                <a:solidFill>
                  <a:schemeClr val="tx1"/>
                </a:solidFill>
                <a:latin typeface="Arial" pitchFamily="34" charset="0"/>
                <a:cs typeface="Arial" pitchFamily="34" charset="0"/>
              </a:defRPr>
            </a:lvl1pPr>
          </a:lstStyle>
          <a:p>
            <a:r>
              <a:rPr lang="fr-FR" dirty="0" smtClean="0"/>
              <a:t>Guillaume Bochu, Raphaël Poignet</a:t>
            </a:r>
            <a:endParaRPr lang="fr-FR" dirty="0"/>
          </a:p>
        </p:txBody>
      </p:sp>
      <p:sp>
        <p:nvSpPr>
          <p:cNvPr id="6" name="Espace réservé du numéro de diapositive 5"/>
          <p:cNvSpPr>
            <a:spLocks noGrp="1"/>
          </p:cNvSpPr>
          <p:nvPr>
            <p:ph type="sldNum" sz="quarter" idx="12"/>
          </p:nvPr>
        </p:nvSpPr>
        <p:spPr/>
        <p:txBody>
          <a:bodyPr/>
          <a:lstStyle>
            <a:lvl1pPr>
              <a:defRPr sz="1400">
                <a:solidFill>
                  <a:schemeClr val="tx1"/>
                </a:solidFill>
                <a:latin typeface="Arial" pitchFamily="34" charset="0"/>
                <a:cs typeface="Arial" pitchFamily="34" charset="0"/>
              </a:defRPr>
            </a:lvl1pPr>
          </a:lstStyle>
          <a:p>
            <a:fld id="{96177317-1553-4E7C-8518-7A7959AE4BCF}" type="slidenum">
              <a:rPr lang="fr-FR" smtClean="0"/>
              <a:pPr/>
              <a:t>‹N°›</a:t>
            </a:fld>
            <a:endParaRPr lang="fr-FR" dirty="0"/>
          </a:p>
        </p:txBody>
      </p:sp>
      <p:cxnSp>
        <p:nvCxnSpPr>
          <p:cNvPr id="7" name="Connecteur droit 6"/>
          <p:cNvCxnSpPr/>
          <p:nvPr userDrawn="1"/>
        </p:nvCxnSpPr>
        <p:spPr>
          <a:xfrm>
            <a:off x="0" y="1052736"/>
            <a:ext cx="9144000" cy="0"/>
          </a:xfrm>
          <a:prstGeom prst="line">
            <a:avLst/>
          </a:prstGeom>
          <a:ln w="25400">
            <a:solidFill>
              <a:schemeClr val="tx2"/>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706090"/>
          </a:xfrm>
        </p:spPr>
        <p:txBody>
          <a:bodyPr>
            <a:normAutofit/>
          </a:bodyPr>
          <a:lstStyle>
            <a:lvl1pPr marL="263525" indent="0" algn="l">
              <a:defRPr sz="2400" b="1">
                <a:solidFill>
                  <a:schemeClr val="tx2"/>
                </a:solidFill>
                <a:latin typeface="Arial" pitchFamily="34" charset="0"/>
                <a:cs typeface="Arial" pitchFamily="34" charset="0"/>
              </a:defRPr>
            </a:lvl1pPr>
          </a:lstStyle>
          <a:p>
            <a:r>
              <a:rPr lang="fr-FR" dirty="0" smtClean="0"/>
              <a:t>Cliquez pour modifier le style du titre</a:t>
            </a:r>
            <a:endParaRPr lang="fr-FR" dirty="0"/>
          </a:p>
        </p:txBody>
      </p:sp>
      <p:sp>
        <p:nvSpPr>
          <p:cNvPr id="3" name="Espace réservé du contenu 2"/>
          <p:cNvSpPr>
            <a:spLocks noGrp="1"/>
          </p:cNvSpPr>
          <p:nvPr>
            <p:ph idx="1"/>
          </p:nvPr>
        </p:nvSpPr>
        <p:spPr>
          <a:xfrm>
            <a:off x="457200" y="1340769"/>
            <a:ext cx="8229600" cy="3528392"/>
          </a:xfrm>
        </p:spPr>
        <p:txBody>
          <a:bodyPr>
            <a:normAutofit/>
          </a:bodyPr>
          <a:lstStyle>
            <a:lvl1pPr>
              <a:buNone/>
              <a:defRPr sz="1600" b="1">
                <a:latin typeface="Arial" pitchFamily="34" charset="0"/>
                <a:cs typeface="Arial" pitchFamily="34" charset="0"/>
              </a:defRPr>
            </a:lvl1pPr>
            <a:lvl2pPr>
              <a:buClr>
                <a:schemeClr val="tx2"/>
              </a:buClr>
              <a:buFont typeface="Arial" pitchFamily="34" charset="0"/>
              <a:buChar char="•"/>
              <a:defRPr sz="1600">
                <a:latin typeface="Arial" pitchFamily="34" charset="0"/>
                <a:cs typeface="Arial" pitchFamily="34" charset="0"/>
              </a:defRPr>
            </a:lvl2pPr>
            <a:lvl3pPr>
              <a:buClr>
                <a:schemeClr val="tx2"/>
              </a:buClr>
              <a:buFont typeface="Courier New" pitchFamily="49" charset="0"/>
              <a:buChar char="o"/>
              <a:defRPr sz="1600">
                <a:latin typeface="Arial" pitchFamily="34" charset="0"/>
                <a:cs typeface="Arial" pitchFamily="34" charset="0"/>
              </a:defRPr>
            </a:lvl3pPr>
            <a:lvl4pPr>
              <a:buClr>
                <a:schemeClr val="tx2"/>
              </a:buClr>
              <a:defRPr sz="1600">
                <a:latin typeface="Arial" pitchFamily="34" charset="0"/>
                <a:cs typeface="Arial" pitchFamily="34" charset="0"/>
              </a:defRPr>
            </a:lvl4pPr>
            <a:lvl5pPr>
              <a:buClr>
                <a:schemeClr val="tx2"/>
              </a:buClr>
              <a:buFont typeface="Arial" pitchFamily="34" charset="0"/>
              <a:buChar char="»"/>
              <a:defRPr sz="1600">
                <a:latin typeface="Arial" pitchFamily="34" charset="0"/>
                <a:cs typeface="Arial" pitchFamily="34" charset="0"/>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pied de page 4"/>
          <p:cNvSpPr>
            <a:spLocks noGrp="1"/>
          </p:cNvSpPr>
          <p:nvPr>
            <p:ph type="ftr" sz="quarter" idx="11"/>
          </p:nvPr>
        </p:nvSpPr>
        <p:spPr/>
        <p:txBody>
          <a:bodyPr/>
          <a:lstStyle>
            <a:lvl1pPr>
              <a:defRPr sz="1400">
                <a:solidFill>
                  <a:schemeClr val="tx1"/>
                </a:solidFill>
                <a:latin typeface="Arial" pitchFamily="34" charset="0"/>
                <a:cs typeface="Arial" pitchFamily="34" charset="0"/>
              </a:defRPr>
            </a:lvl1pPr>
          </a:lstStyle>
          <a:p>
            <a:r>
              <a:rPr lang="fr-FR" dirty="0" smtClean="0"/>
              <a:t>Guillaume Bochu, Raphaël Poignet</a:t>
            </a:r>
            <a:endParaRPr lang="fr-FR" dirty="0"/>
          </a:p>
        </p:txBody>
      </p:sp>
      <p:sp>
        <p:nvSpPr>
          <p:cNvPr id="6" name="Espace réservé du numéro de diapositive 5"/>
          <p:cNvSpPr>
            <a:spLocks noGrp="1"/>
          </p:cNvSpPr>
          <p:nvPr>
            <p:ph type="sldNum" sz="quarter" idx="12"/>
          </p:nvPr>
        </p:nvSpPr>
        <p:spPr/>
        <p:txBody>
          <a:bodyPr/>
          <a:lstStyle>
            <a:lvl1pPr>
              <a:defRPr sz="1400">
                <a:solidFill>
                  <a:schemeClr val="tx1"/>
                </a:solidFill>
                <a:latin typeface="Arial" pitchFamily="34" charset="0"/>
                <a:cs typeface="Arial" pitchFamily="34" charset="0"/>
              </a:defRPr>
            </a:lvl1pPr>
          </a:lstStyle>
          <a:p>
            <a:fld id="{96177317-1553-4E7C-8518-7A7959AE4BCF}" type="slidenum">
              <a:rPr lang="fr-FR" smtClean="0"/>
              <a:pPr/>
              <a:t>‹N°›</a:t>
            </a:fld>
            <a:endParaRPr lang="fr-FR" dirty="0"/>
          </a:p>
        </p:txBody>
      </p:sp>
      <p:cxnSp>
        <p:nvCxnSpPr>
          <p:cNvPr id="7" name="Connecteur droit 6"/>
          <p:cNvCxnSpPr/>
          <p:nvPr userDrawn="1"/>
        </p:nvCxnSpPr>
        <p:spPr>
          <a:xfrm>
            <a:off x="0" y="1052736"/>
            <a:ext cx="9144000" cy="0"/>
          </a:xfrm>
          <a:prstGeom prst="line">
            <a:avLst/>
          </a:prstGeom>
          <a:ln w="25400">
            <a:solidFill>
              <a:schemeClr val="tx2"/>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706090"/>
          </a:xfrm>
        </p:spPr>
        <p:txBody>
          <a:bodyPr>
            <a:normAutofit/>
          </a:bodyPr>
          <a:lstStyle>
            <a:lvl1pPr marL="263525" indent="0" algn="l">
              <a:defRPr sz="2400" b="1">
                <a:solidFill>
                  <a:schemeClr val="tx2"/>
                </a:solidFill>
                <a:latin typeface="Arial" pitchFamily="34" charset="0"/>
                <a:cs typeface="Arial" pitchFamily="34" charset="0"/>
              </a:defRPr>
            </a:lvl1pPr>
          </a:lstStyle>
          <a:p>
            <a:r>
              <a:rPr lang="fr-FR" dirty="0" smtClean="0"/>
              <a:t>Cliquez pour modifier le style du titre</a:t>
            </a:r>
            <a:endParaRPr lang="fr-FR" dirty="0"/>
          </a:p>
        </p:txBody>
      </p:sp>
      <p:sp>
        <p:nvSpPr>
          <p:cNvPr id="3" name="Espace réservé du contenu 2"/>
          <p:cNvSpPr>
            <a:spLocks noGrp="1"/>
          </p:cNvSpPr>
          <p:nvPr>
            <p:ph idx="1"/>
          </p:nvPr>
        </p:nvSpPr>
        <p:spPr>
          <a:xfrm>
            <a:off x="457200" y="2132855"/>
            <a:ext cx="8229600" cy="2736305"/>
          </a:xfrm>
        </p:spPr>
        <p:txBody>
          <a:bodyPr>
            <a:normAutofit/>
          </a:bodyPr>
          <a:lstStyle>
            <a:lvl1pPr>
              <a:buNone/>
              <a:defRPr sz="1600" b="1">
                <a:latin typeface="Arial" pitchFamily="34" charset="0"/>
                <a:cs typeface="Arial" pitchFamily="34" charset="0"/>
              </a:defRPr>
            </a:lvl1pPr>
            <a:lvl2pPr>
              <a:buClr>
                <a:schemeClr val="tx2"/>
              </a:buClr>
              <a:buFont typeface="Arial" pitchFamily="34" charset="0"/>
              <a:buChar char="•"/>
              <a:defRPr sz="1600">
                <a:latin typeface="Arial" pitchFamily="34" charset="0"/>
                <a:cs typeface="Arial" pitchFamily="34" charset="0"/>
              </a:defRPr>
            </a:lvl2pPr>
            <a:lvl3pPr>
              <a:buClr>
                <a:schemeClr val="tx2"/>
              </a:buClr>
              <a:buFont typeface="Courier New" pitchFamily="49" charset="0"/>
              <a:buChar char="o"/>
              <a:defRPr sz="1600">
                <a:latin typeface="Arial" pitchFamily="34" charset="0"/>
                <a:cs typeface="Arial" pitchFamily="34" charset="0"/>
              </a:defRPr>
            </a:lvl3pPr>
            <a:lvl4pPr>
              <a:buClr>
                <a:schemeClr val="tx2"/>
              </a:buClr>
              <a:defRPr sz="1600">
                <a:latin typeface="Arial" pitchFamily="34" charset="0"/>
                <a:cs typeface="Arial" pitchFamily="34" charset="0"/>
              </a:defRPr>
            </a:lvl4pPr>
            <a:lvl5pPr>
              <a:buClr>
                <a:schemeClr val="tx2"/>
              </a:buClr>
              <a:buFont typeface="Arial" pitchFamily="34" charset="0"/>
              <a:buChar char="»"/>
              <a:defRPr sz="1600">
                <a:latin typeface="Arial" pitchFamily="34" charset="0"/>
                <a:cs typeface="Arial" pitchFamily="34" charset="0"/>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pied de page 4"/>
          <p:cNvSpPr>
            <a:spLocks noGrp="1"/>
          </p:cNvSpPr>
          <p:nvPr>
            <p:ph type="ftr" sz="quarter" idx="11"/>
          </p:nvPr>
        </p:nvSpPr>
        <p:spPr/>
        <p:txBody>
          <a:bodyPr/>
          <a:lstStyle>
            <a:lvl1pPr>
              <a:defRPr sz="1400">
                <a:solidFill>
                  <a:schemeClr val="tx1"/>
                </a:solidFill>
                <a:latin typeface="Arial" pitchFamily="34" charset="0"/>
                <a:cs typeface="Arial" pitchFamily="34" charset="0"/>
              </a:defRPr>
            </a:lvl1pPr>
          </a:lstStyle>
          <a:p>
            <a:r>
              <a:rPr lang="fr-FR" dirty="0" smtClean="0"/>
              <a:t>Guillaume Bochu, Raphaël Poignet</a:t>
            </a:r>
            <a:endParaRPr lang="fr-FR" dirty="0"/>
          </a:p>
        </p:txBody>
      </p:sp>
      <p:sp>
        <p:nvSpPr>
          <p:cNvPr id="6" name="Espace réservé du numéro de diapositive 5"/>
          <p:cNvSpPr>
            <a:spLocks noGrp="1"/>
          </p:cNvSpPr>
          <p:nvPr>
            <p:ph type="sldNum" sz="quarter" idx="12"/>
          </p:nvPr>
        </p:nvSpPr>
        <p:spPr/>
        <p:txBody>
          <a:bodyPr/>
          <a:lstStyle>
            <a:lvl1pPr>
              <a:defRPr sz="1400">
                <a:solidFill>
                  <a:schemeClr val="tx1"/>
                </a:solidFill>
                <a:latin typeface="Arial" pitchFamily="34" charset="0"/>
                <a:cs typeface="Arial" pitchFamily="34" charset="0"/>
              </a:defRPr>
            </a:lvl1pPr>
          </a:lstStyle>
          <a:p>
            <a:fld id="{96177317-1553-4E7C-8518-7A7959AE4BCF}" type="slidenum">
              <a:rPr lang="fr-FR" smtClean="0"/>
              <a:pPr/>
              <a:t>‹N°›</a:t>
            </a:fld>
            <a:endParaRPr lang="fr-FR" dirty="0"/>
          </a:p>
        </p:txBody>
      </p:sp>
      <p:cxnSp>
        <p:nvCxnSpPr>
          <p:cNvPr id="7" name="Connecteur droit 6"/>
          <p:cNvCxnSpPr/>
          <p:nvPr userDrawn="1"/>
        </p:nvCxnSpPr>
        <p:spPr>
          <a:xfrm>
            <a:off x="0" y="1052736"/>
            <a:ext cx="9144000" cy="0"/>
          </a:xfrm>
          <a:prstGeom prst="line">
            <a:avLst/>
          </a:prstGeom>
          <a:ln w="25400">
            <a:solidFill>
              <a:schemeClr val="tx2"/>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sp>
        <p:nvSpPr>
          <p:cNvPr id="3" name="Espace réservé du texte 2"/>
          <p:cNvSpPr>
            <a:spLocks noGrp="1"/>
          </p:cNvSpPr>
          <p:nvPr>
            <p:ph type="body" idx="1" hasCustomPrompt="1"/>
          </p:nvPr>
        </p:nvSpPr>
        <p:spPr>
          <a:xfrm>
            <a:off x="0" y="3429000"/>
            <a:ext cx="9144000" cy="750093"/>
          </a:xfrm>
          <a:solidFill>
            <a:schemeClr val="tx2"/>
          </a:solidFill>
          <a:ln>
            <a:solidFill>
              <a:schemeClr val="tx2"/>
            </a:solidFill>
          </a:ln>
        </p:spPr>
        <p:txBody>
          <a:bodyPr anchor="ctr" anchorCtr="0">
            <a:normAutofit/>
          </a:bodyPr>
          <a:lstStyle>
            <a:lvl1pPr marL="0" indent="901700">
              <a:buNone/>
              <a:defRPr sz="2800" b="0">
                <a:solidFill>
                  <a:schemeClr val="bg1"/>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err="1" smtClean="0"/>
              <a:t>Sous-Titre</a:t>
            </a:r>
            <a:endParaRPr lang="fr-FR" dirty="0" smtClean="0"/>
          </a:p>
        </p:txBody>
      </p:sp>
      <p:sp>
        <p:nvSpPr>
          <p:cNvPr id="5" name="Espace réservé du pied de page 4"/>
          <p:cNvSpPr>
            <a:spLocks noGrp="1"/>
          </p:cNvSpPr>
          <p:nvPr>
            <p:ph type="ftr" sz="quarter" idx="11"/>
          </p:nvPr>
        </p:nvSpPr>
        <p:spPr/>
        <p:txBody>
          <a:bodyPr/>
          <a:lstStyle>
            <a:lvl1pPr>
              <a:defRPr sz="1400">
                <a:solidFill>
                  <a:schemeClr val="tx1"/>
                </a:solidFill>
                <a:latin typeface="Arial" pitchFamily="34" charset="0"/>
                <a:cs typeface="Arial" pitchFamily="34" charset="0"/>
              </a:defRPr>
            </a:lvl1pPr>
          </a:lstStyle>
          <a:p>
            <a:r>
              <a:rPr lang="fr-FR" dirty="0" smtClean="0"/>
              <a:t>Guillaume Bochu, Raphaël Poignet</a:t>
            </a:r>
            <a:endParaRPr lang="fr-FR" dirty="0"/>
          </a:p>
        </p:txBody>
      </p:sp>
      <p:sp>
        <p:nvSpPr>
          <p:cNvPr id="6" name="Espace réservé du numéro de diapositive 5"/>
          <p:cNvSpPr>
            <a:spLocks noGrp="1"/>
          </p:cNvSpPr>
          <p:nvPr>
            <p:ph type="sldNum" sz="quarter" idx="12"/>
          </p:nvPr>
        </p:nvSpPr>
        <p:spPr/>
        <p:txBody>
          <a:bodyPr/>
          <a:lstStyle>
            <a:lvl1pPr>
              <a:defRPr sz="1400">
                <a:solidFill>
                  <a:schemeClr val="tx1"/>
                </a:solidFill>
                <a:latin typeface="Arial" pitchFamily="34" charset="0"/>
                <a:cs typeface="Arial" pitchFamily="34" charset="0"/>
              </a:defRPr>
            </a:lvl1pPr>
          </a:lstStyle>
          <a:p>
            <a:fld id="{96177317-1553-4E7C-8518-7A7959AE4BCF}" type="slidenum">
              <a:rPr lang="fr-FR" smtClean="0"/>
              <a:pPr/>
              <a:t>‹N°›</a:t>
            </a:fld>
            <a:endParaRPr lang="fr-FR" dirty="0"/>
          </a:p>
        </p:txBody>
      </p:sp>
      <p:cxnSp>
        <p:nvCxnSpPr>
          <p:cNvPr id="8" name="Connecteur droit 7"/>
          <p:cNvCxnSpPr/>
          <p:nvPr userDrawn="1"/>
        </p:nvCxnSpPr>
        <p:spPr>
          <a:xfrm>
            <a:off x="0" y="1052736"/>
            <a:ext cx="9144000" cy="0"/>
          </a:xfrm>
          <a:prstGeom prst="line">
            <a:avLst/>
          </a:prstGeom>
          <a:ln w="25400">
            <a:solidFill>
              <a:schemeClr val="tx2"/>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706090"/>
          </a:xfrm>
        </p:spPr>
        <p:txBody>
          <a:bodyPr>
            <a:normAutofit/>
          </a:bodyPr>
          <a:lstStyle>
            <a:lvl1pPr marL="263525" indent="0" algn="l">
              <a:defRPr sz="2400" b="1">
                <a:solidFill>
                  <a:schemeClr val="tx2"/>
                </a:solidFill>
                <a:latin typeface="Arial" pitchFamily="34" charset="0"/>
                <a:cs typeface="Arial" pitchFamily="34" charset="0"/>
              </a:defRPr>
            </a:lvl1pPr>
          </a:lstStyle>
          <a:p>
            <a:r>
              <a:rPr lang="fr-FR" dirty="0" smtClean="0"/>
              <a:t>Cliquez pour modifier le style du titre</a:t>
            </a:r>
            <a:endParaRPr lang="fr-FR" dirty="0"/>
          </a:p>
        </p:txBody>
      </p:sp>
      <p:sp>
        <p:nvSpPr>
          <p:cNvPr id="3" name="Espace réservé du texte 2"/>
          <p:cNvSpPr>
            <a:spLocks noGrp="1"/>
          </p:cNvSpPr>
          <p:nvPr>
            <p:ph type="body" idx="1"/>
          </p:nvPr>
        </p:nvSpPr>
        <p:spPr>
          <a:xfrm>
            <a:off x="457200" y="1356659"/>
            <a:ext cx="4040188" cy="674200"/>
          </a:xfrm>
          <a:solidFill>
            <a:schemeClr val="bg1"/>
          </a:solidFill>
          <a:ln>
            <a:noFill/>
          </a:ln>
          <a:effectLst>
            <a:outerShdw dist="25400" dir="5400000" algn="tl" rotWithShape="0">
              <a:schemeClr val="tx2"/>
            </a:outerShdw>
          </a:effectLst>
        </p:spPr>
        <p:txBody>
          <a:bodyPr tIns="90000" bIns="90000" anchor="b">
            <a:spAutoFit/>
          </a:bodyPr>
          <a:lstStyle>
            <a:lvl1pPr marL="0" indent="0" algn="ctr">
              <a:buNone/>
              <a:defRPr sz="16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Cliquez pour modifier les styles du texte du masque</a:t>
            </a:r>
          </a:p>
        </p:txBody>
      </p:sp>
      <p:sp>
        <p:nvSpPr>
          <p:cNvPr id="4" name="Espace réservé du contenu 3"/>
          <p:cNvSpPr>
            <a:spLocks noGrp="1"/>
          </p:cNvSpPr>
          <p:nvPr>
            <p:ph sz="half" idx="2"/>
          </p:nvPr>
        </p:nvSpPr>
        <p:spPr>
          <a:xfrm>
            <a:off x="457200" y="2142008"/>
            <a:ext cx="4040188" cy="3951288"/>
          </a:xfrm>
        </p:spPr>
        <p:txBody>
          <a:bodyPr>
            <a:normAutofit/>
          </a:bodyPr>
          <a:lstStyle>
            <a:lvl1pPr marL="4763" indent="-4763">
              <a:buNone/>
              <a:defRPr sz="1400" b="1">
                <a:latin typeface="Arial" pitchFamily="34" charset="0"/>
                <a:cs typeface="Arial" pitchFamily="34" charset="0"/>
              </a:defRPr>
            </a:lvl1pPr>
            <a:lvl2pPr>
              <a:buClr>
                <a:schemeClr val="tx2"/>
              </a:buClr>
              <a:buFont typeface="Arial" pitchFamily="34" charset="0"/>
              <a:buChar char="•"/>
              <a:defRPr sz="1400">
                <a:latin typeface="Arial" pitchFamily="34" charset="0"/>
                <a:cs typeface="Arial" pitchFamily="34" charset="0"/>
              </a:defRPr>
            </a:lvl2pPr>
            <a:lvl3pPr>
              <a:buClr>
                <a:schemeClr val="tx2"/>
              </a:buClr>
              <a:buFont typeface="Courier New" pitchFamily="49" charset="0"/>
              <a:buChar char="o"/>
              <a:defRPr sz="1400">
                <a:latin typeface="Arial" pitchFamily="34" charset="0"/>
                <a:cs typeface="Arial" pitchFamily="34" charset="0"/>
              </a:defRPr>
            </a:lvl3pPr>
            <a:lvl4pPr>
              <a:buClr>
                <a:schemeClr val="tx2"/>
              </a:buClr>
              <a:defRPr sz="1400">
                <a:latin typeface="Arial" pitchFamily="34" charset="0"/>
                <a:cs typeface="Arial" pitchFamily="34" charset="0"/>
              </a:defRPr>
            </a:lvl4pPr>
            <a:lvl5pPr>
              <a:buClr>
                <a:schemeClr val="tx2"/>
              </a:buClr>
              <a:defRPr sz="1400">
                <a:latin typeface="Arial" pitchFamily="34" charset="0"/>
                <a:cs typeface="Arial" pitchFamily="34" charset="0"/>
              </a:defRPr>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texte 4"/>
          <p:cNvSpPr>
            <a:spLocks noGrp="1"/>
          </p:cNvSpPr>
          <p:nvPr>
            <p:ph type="body" sz="quarter" idx="3"/>
          </p:nvPr>
        </p:nvSpPr>
        <p:spPr>
          <a:xfrm>
            <a:off x="4645025" y="1356659"/>
            <a:ext cx="4041775" cy="674200"/>
          </a:xfrm>
          <a:solidFill>
            <a:schemeClr val="bg1"/>
          </a:solidFill>
          <a:ln>
            <a:noFill/>
          </a:ln>
          <a:effectLst>
            <a:outerShdw dist="25400" dir="5400000" algn="tl" rotWithShape="0">
              <a:schemeClr val="tx2"/>
            </a:outerShdw>
          </a:effectLst>
        </p:spPr>
        <p:txBody>
          <a:bodyPr vert="horz" lIns="91440" tIns="90000" rIns="91440" bIns="90000" rtlCol="0" anchor="b">
            <a:spAutoFit/>
          </a:bodyPr>
          <a:lstStyle>
            <a:lvl1pPr marL="0" indent="0">
              <a:buNone/>
              <a:defRPr lang="fr-FR" sz="1600" b="1" kern="1200" dirty="0" smtClean="0">
                <a:solidFill>
                  <a:schemeClr val="tx1"/>
                </a:solidFill>
                <a:latin typeface="Arial" pitchFamily="34" charset="0"/>
                <a:ea typeface="+mn-ea"/>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buFont typeface="Arial" pitchFamily="34" charset="0"/>
              <a:buNone/>
            </a:pPr>
            <a:r>
              <a:rPr lang="fr-FR" dirty="0" smtClean="0"/>
              <a:t>Cliquez pour modifier les styles du texte du masque</a:t>
            </a:r>
          </a:p>
        </p:txBody>
      </p:sp>
      <p:sp>
        <p:nvSpPr>
          <p:cNvPr id="6" name="Espace réservé du contenu 5"/>
          <p:cNvSpPr>
            <a:spLocks noGrp="1"/>
          </p:cNvSpPr>
          <p:nvPr>
            <p:ph sz="quarter" idx="4"/>
          </p:nvPr>
        </p:nvSpPr>
        <p:spPr>
          <a:xfrm>
            <a:off x="4645025" y="2142008"/>
            <a:ext cx="4041775" cy="3951288"/>
          </a:xfrm>
        </p:spPr>
        <p:txBody>
          <a:bodyPr vert="horz" lIns="91440" tIns="45720" rIns="91440" bIns="45720" rtlCol="0">
            <a:normAutofit/>
          </a:bodyPr>
          <a:lstStyle>
            <a:lvl1pPr marL="4763" indent="-4763" algn="l" defTabSz="914400" rtl="0" eaLnBrk="1" latinLnBrk="0" hangingPunct="1">
              <a:spcBef>
                <a:spcPct val="20000"/>
              </a:spcBef>
              <a:buNone/>
              <a:defRPr lang="fr-FR" sz="1400" b="1" kern="120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chemeClr val="tx2"/>
              </a:buClr>
              <a:buFont typeface="Arial" pitchFamily="34" charset="0"/>
              <a:buChar char="•"/>
              <a:defRPr lang="fr-FR" sz="14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chemeClr val="tx2"/>
              </a:buClr>
              <a:buFont typeface="Courier New" pitchFamily="49" charset="0"/>
              <a:buChar char="o"/>
              <a:defRPr lang="fr-FR" sz="14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chemeClr val="tx2"/>
              </a:buClr>
              <a:defRPr lang="fr-FR" sz="14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chemeClr val="tx2"/>
              </a:buClr>
              <a:defRPr lang="fr-FR" sz="1400" kern="1200" dirty="0" smtClean="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8" name="Espace réservé du pied de page 7"/>
          <p:cNvSpPr>
            <a:spLocks noGrp="1"/>
          </p:cNvSpPr>
          <p:nvPr>
            <p:ph type="ftr" sz="quarter" idx="11"/>
          </p:nvPr>
        </p:nvSpPr>
        <p:spPr/>
        <p:txBody>
          <a:bodyPr/>
          <a:lstStyle>
            <a:lvl1pPr>
              <a:defRPr sz="1400">
                <a:solidFill>
                  <a:schemeClr val="tx1"/>
                </a:solidFill>
                <a:latin typeface="Arial" pitchFamily="34" charset="0"/>
                <a:cs typeface="Arial" pitchFamily="34" charset="0"/>
              </a:defRPr>
            </a:lvl1pPr>
          </a:lstStyle>
          <a:p>
            <a:r>
              <a:rPr lang="fr-FR" dirty="0" smtClean="0"/>
              <a:t>Guillaume Bochu, Raphaël Poignet</a:t>
            </a:r>
            <a:endParaRPr lang="fr-FR" dirty="0"/>
          </a:p>
        </p:txBody>
      </p:sp>
      <p:sp>
        <p:nvSpPr>
          <p:cNvPr id="9" name="Espace réservé du numéro de diapositive 8"/>
          <p:cNvSpPr>
            <a:spLocks noGrp="1"/>
          </p:cNvSpPr>
          <p:nvPr>
            <p:ph type="sldNum" sz="quarter" idx="12"/>
          </p:nvPr>
        </p:nvSpPr>
        <p:spPr/>
        <p:txBody>
          <a:bodyPr/>
          <a:lstStyle>
            <a:lvl1pPr>
              <a:defRPr sz="1400">
                <a:solidFill>
                  <a:schemeClr val="tx1"/>
                </a:solidFill>
                <a:latin typeface="Arial" pitchFamily="34" charset="0"/>
                <a:cs typeface="Arial" pitchFamily="34" charset="0"/>
              </a:defRPr>
            </a:lvl1pPr>
          </a:lstStyle>
          <a:p>
            <a:fld id="{96177317-1553-4E7C-8518-7A7959AE4BCF}" type="slidenum">
              <a:rPr lang="fr-FR" smtClean="0"/>
              <a:pPr/>
              <a:t>‹N°›</a:t>
            </a:fld>
            <a:endParaRPr lang="fr-FR" dirty="0"/>
          </a:p>
        </p:txBody>
      </p:sp>
      <p:cxnSp>
        <p:nvCxnSpPr>
          <p:cNvPr id="10" name="Connecteur droit 9"/>
          <p:cNvCxnSpPr/>
          <p:nvPr userDrawn="1"/>
        </p:nvCxnSpPr>
        <p:spPr>
          <a:xfrm>
            <a:off x="0" y="1052736"/>
            <a:ext cx="9144000" cy="0"/>
          </a:xfrm>
          <a:prstGeom prst="line">
            <a:avLst/>
          </a:prstGeom>
          <a:ln w="25400">
            <a:solidFill>
              <a:schemeClr val="tx2"/>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706090"/>
          </a:xfrm>
        </p:spPr>
        <p:txBody>
          <a:bodyPr>
            <a:normAutofit/>
          </a:bodyPr>
          <a:lstStyle>
            <a:lvl1pPr marL="263525" indent="0" algn="l">
              <a:defRPr sz="2400" b="1">
                <a:solidFill>
                  <a:schemeClr val="tx2"/>
                </a:solidFill>
                <a:latin typeface="Arial" pitchFamily="34" charset="0"/>
                <a:cs typeface="Arial" pitchFamily="34" charset="0"/>
              </a:defRPr>
            </a:lvl1pPr>
          </a:lstStyle>
          <a:p>
            <a:r>
              <a:rPr lang="fr-FR" dirty="0" smtClean="0"/>
              <a:t>Cliquez pour modifier le style du titre</a:t>
            </a:r>
            <a:endParaRPr lang="fr-FR" dirty="0"/>
          </a:p>
        </p:txBody>
      </p:sp>
      <p:sp>
        <p:nvSpPr>
          <p:cNvPr id="3" name="Espace réservé du texte 2"/>
          <p:cNvSpPr>
            <a:spLocks noGrp="1"/>
          </p:cNvSpPr>
          <p:nvPr>
            <p:ph type="body" idx="1"/>
          </p:nvPr>
        </p:nvSpPr>
        <p:spPr>
          <a:xfrm>
            <a:off x="457200" y="1356659"/>
            <a:ext cx="4040188" cy="674200"/>
          </a:xfrm>
          <a:solidFill>
            <a:schemeClr val="bg1"/>
          </a:solidFill>
          <a:ln>
            <a:noFill/>
          </a:ln>
          <a:effectLst>
            <a:outerShdw dist="25400" dir="5400000" algn="tl" rotWithShape="0">
              <a:schemeClr val="tx2"/>
            </a:outerShdw>
          </a:effectLst>
        </p:spPr>
        <p:txBody>
          <a:bodyPr tIns="90000" bIns="90000" anchor="b">
            <a:spAutoFit/>
          </a:bodyPr>
          <a:lstStyle>
            <a:lvl1pPr marL="0" indent="0" algn="ctr">
              <a:buNone/>
              <a:defRPr sz="16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Cliquez pour modifier les styles du texte du masque</a:t>
            </a:r>
          </a:p>
        </p:txBody>
      </p:sp>
      <p:sp>
        <p:nvSpPr>
          <p:cNvPr id="4" name="Espace réservé du contenu 3"/>
          <p:cNvSpPr>
            <a:spLocks noGrp="1"/>
          </p:cNvSpPr>
          <p:nvPr>
            <p:ph sz="half" idx="2"/>
          </p:nvPr>
        </p:nvSpPr>
        <p:spPr>
          <a:xfrm>
            <a:off x="457200" y="2142008"/>
            <a:ext cx="4040188" cy="3015184"/>
          </a:xfrm>
        </p:spPr>
        <p:txBody>
          <a:bodyPr>
            <a:normAutofit/>
          </a:bodyPr>
          <a:lstStyle>
            <a:lvl1pPr marL="4763" indent="-4763">
              <a:buNone/>
              <a:defRPr sz="1400" b="1">
                <a:latin typeface="Arial" pitchFamily="34" charset="0"/>
                <a:cs typeface="Arial" pitchFamily="34" charset="0"/>
              </a:defRPr>
            </a:lvl1pPr>
            <a:lvl2pPr>
              <a:buClr>
                <a:schemeClr val="tx2"/>
              </a:buClr>
              <a:buFont typeface="Arial" pitchFamily="34" charset="0"/>
              <a:buChar char="•"/>
              <a:defRPr sz="1400">
                <a:latin typeface="Arial" pitchFamily="34" charset="0"/>
                <a:cs typeface="Arial" pitchFamily="34" charset="0"/>
              </a:defRPr>
            </a:lvl2pPr>
            <a:lvl3pPr>
              <a:buClr>
                <a:schemeClr val="tx2"/>
              </a:buClr>
              <a:buFont typeface="Courier New" pitchFamily="49" charset="0"/>
              <a:buChar char="o"/>
              <a:defRPr sz="1400">
                <a:latin typeface="Arial" pitchFamily="34" charset="0"/>
                <a:cs typeface="Arial" pitchFamily="34" charset="0"/>
              </a:defRPr>
            </a:lvl3pPr>
            <a:lvl4pPr>
              <a:buClr>
                <a:schemeClr val="tx2"/>
              </a:buClr>
              <a:defRPr sz="1400">
                <a:latin typeface="Arial" pitchFamily="34" charset="0"/>
                <a:cs typeface="Arial" pitchFamily="34" charset="0"/>
              </a:defRPr>
            </a:lvl4pPr>
            <a:lvl5pPr>
              <a:buClr>
                <a:schemeClr val="tx2"/>
              </a:buClr>
              <a:defRPr sz="1400">
                <a:latin typeface="Arial" pitchFamily="34" charset="0"/>
                <a:cs typeface="Arial" pitchFamily="34" charset="0"/>
              </a:defRPr>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texte 4"/>
          <p:cNvSpPr>
            <a:spLocks noGrp="1"/>
          </p:cNvSpPr>
          <p:nvPr>
            <p:ph type="body" sz="quarter" idx="3"/>
          </p:nvPr>
        </p:nvSpPr>
        <p:spPr>
          <a:xfrm>
            <a:off x="4645025" y="1356659"/>
            <a:ext cx="4041775" cy="674200"/>
          </a:xfrm>
          <a:solidFill>
            <a:schemeClr val="bg1"/>
          </a:solidFill>
          <a:ln>
            <a:noFill/>
          </a:ln>
          <a:effectLst>
            <a:outerShdw dist="25400" dir="5400000" algn="tl" rotWithShape="0">
              <a:schemeClr val="tx2"/>
            </a:outerShdw>
          </a:effectLst>
        </p:spPr>
        <p:txBody>
          <a:bodyPr vert="horz" lIns="91440" tIns="90000" rIns="91440" bIns="90000" rtlCol="0" anchor="b">
            <a:spAutoFit/>
          </a:bodyPr>
          <a:lstStyle>
            <a:lvl1pPr marL="0" indent="0">
              <a:buNone/>
              <a:defRPr lang="fr-FR" sz="1600" b="1" kern="1200" dirty="0" smtClean="0">
                <a:solidFill>
                  <a:schemeClr val="tx1"/>
                </a:solidFill>
                <a:latin typeface="Arial" pitchFamily="34" charset="0"/>
                <a:ea typeface="+mn-ea"/>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buFont typeface="Arial" pitchFamily="34" charset="0"/>
              <a:buNone/>
            </a:pPr>
            <a:r>
              <a:rPr lang="fr-FR" dirty="0" smtClean="0"/>
              <a:t>Cliquez pour modifier les styles du texte du masque</a:t>
            </a:r>
          </a:p>
        </p:txBody>
      </p:sp>
      <p:sp>
        <p:nvSpPr>
          <p:cNvPr id="6" name="Espace réservé du contenu 5"/>
          <p:cNvSpPr>
            <a:spLocks noGrp="1"/>
          </p:cNvSpPr>
          <p:nvPr>
            <p:ph sz="quarter" idx="4"/>
          </p:nvPr>
        </p:nvSpPr>
        <p:spPr>
          <a:xfrm>
            <a:off x="4645025" y="2142008"/>
            <a:ext cx="4041775" cy="3015184"/>
          </a:xfrm>
        </p:spPr>
        <p:txBody>
          <a:bodyPr vert="horz" lIns="91440" tIns="45720" rIns="91440" bIns="45720" rtlCol="0">
            <a:normAutofit/>
          </a:bodyPr>
          <a:lstStyle>
            <a:lvl1pPr marL="4763" indent="-4763" algn="l" defTabSz="914400" rtl="0" eaLnBrk="1" latinLnBrk="0" hangingPunct="1">
              <a:spcBef>
                <a:spcPct val="20000"/>
              </a:spcBef>
              <a:buNone/>
              <a:defRPr lang="fr-FR" sz="1400" b="1" kern="120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chemeClr val="tx2"/>
              </a:buClr>
              <a:buFont typeface="Arial" pitchFamily="34" charset="0"/>
              <a:buChar char="•"/>
              <a:defRPr lang="fr-FR" sz="14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chemeClr val="tx2"/>
              </a:buClr>
              <a:buFont typeface="Courier New" pitchFamily="49" charset="0"/>
              <a:buChar char="o"/>
              <a:defRPr lang="fr-FR" sz="14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chemeClr val="tx2"/>
              </a:buClr>
              <a:defRPr lang="fr-FR" sz="14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chemeClr val="tx2"/>
              </a:buClr>
              <a:defRPr lang="fr-FR" sz="1400" kern="1200" dirty="0" smtClean="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8" name="Espace réservé du pied de page 7"/>
          <p:cNvSpPr>
            <a:spLocks noGrp="1"/>
          </p:cNvSpPr>
          <p:nvPr>
            <p:ph type="ftr" sz="quarter" idx="11"/>
          </p:nvPr>
        </p:nvSpPr>
        <p:spPr/>
        <p:txBody>
          <a:bodyPr/>
          <a:lstStyle>
            <a:lvl1pPr>
              <a:defRPr sz="1400">
                <a:solidFill>
                  <a:schemeClr val="tx1"/>
                </a:solidFill>
                <a:latin typeface="Arial" pitchFamily="34" charset="0"/>
                <a:cs typeface="Arial" pitchFamily="34" charset="0"/>
              </a:defRPr>
            </a:lvl1pPr>
          </a:lstStyle>
          <a:p>
            <a:r>
              <a:rPr lang="fr-FR" dirty="0" smtClean="0"/>
              <a:t>Guillaume Bochu, Raphaël Poignet</a:t>
            </a:r>
            <a:endParaRPr lang="fr-FR" dirty="0"/>
          </a:p>
        </p:txBody>
      </p:sp>
      <p:sp>
        <p:nvSpPr>
          <p:cNvPr id="9" name="Espace réservé du numéro de diapositive 8"/>
          <p:cNvSpPr>
            <a:spLocks noGrp="1"/>
          </p:cNvSpPr>
          <p:nvPr>
            <p:ph type="sldNum" sz="quarter" idx="12"/>
          </p:nvPr>
        </p:nvSpPr>
        <p:spPr/>
        <p:txBody>
          <a:bodyPr/>
          <a:lstStyle>
            <a:lvl1pPr>
              <a:defRPr sz="1400">
                <a:solidFill>
                  <a:schemeClr val="tx1"/>
                </a:solidFill>
                <a:latin typeface="Arial" pitchFamily="34" charset="0"/>
                <a:cs typeface="Arial" pitchFamily="34" charset="0"/>
              </a:defRPr>
            </a:lvl1pPr>
          </a:lstStyle>
          <a:p>
            <a:fld id="{96177317-1553-4E7C-8518-7A7959AE4BCF}" type="slidenum">
              <a:rPr lang="fr-FR" smtClean="0"/>
              <a:pPr/>
              <a:t>‹N°›</a:t>
            </a:fld>
            <a:endParaRPr lang="fr-FR" dirty="0"/>
          </a:p>
        </p:txBody>
      </p:sp>
      <p:cxnSp>
        <p:nvCxnSpPr>
          <p:cNvPr id="10" name="Connecteur droit 9"/>
          <p:cNvCxnSpPr/>
          <p:nvPr userDrawn="1"/>
        </p:nvCxnSpPr>
        <p:spPr>
          <a:xfrm>
            <a:off x="0" y="1052736"/>
            <a:ext cx="9144000" cy="0"/>
          </a:xfrm>
          <a:prstGeom prst="line">
            <a:avLst/>
          </a:prstGeom>
          <a:ln w="25400">
            <a:solidFill>
              <a:schemeClr val="tx2"/>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3_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706090"/>
          </a:xfrm>
        </p:spPr>
        <p:txBody>
          <a:bodyPr>
            <a:normAutofit/>
          </a:bodyPr>
          <a:lstStyle>
            <a:lvl1pPr marL="263525" indent="0" algn="l">
              <a:defRPr sz="2400" b="1">
                <a:solidFill>
                  <a:schemeClr val="tx2"/>
                </a:solidFill>
                <a:latin typeface="Arial" pitchFamily="34" charset="0"/>
                <a:cs typeface="Arial" pitchFamily="34" charset="0"/>
              </a:defRPr>
            </a:lvl1pPr>
          </a:lstStyle>
          <a:p>
            <a:r>
              <a:rPr lang="fr-FR" dirty="0" smtClean="0"/>
              <a:t>Cliquez pour modifier le style du titre</a:t>
            </a:r>
            <a:endParaRPr lang="fr-FR" dirty="0"/>
          </a:p>
        </p:txBody>
      </p:sp>
      <p:sp>
        <p:nvSpPr>
          <p:cNvPr id="3" name="Espace réservé du texte 2"/>
          <p:cNvSpPr>
            <a:spLocks noGrp="1"/>
          </p:cNvSpPr>
          <p:nvPr>
            <p:ph type="body" idx="1"/>
          </p:nvPr>
        </p:nvSpPr>
        <p:spPr>
          <a:xfrm>
            <a:off x="457200" y="1356659"/>
            <a:ext cx="3754760" cy="674200"/>
          </a:xfrm>
          <a:solidFill>
            <a:schemeClr val="bg1"/>
          </a:solidFill>
          <a:ln>
            <a:noFill/>
          </a:ln>
          <a:effectLst>
            <a:outerShdw dist="25400" dir="5400000" algn="tl" rotWithShape="0">
              <a:schemeClr val="tx2"/>
            </a:outerShdw>
          </a:effectLst>
        </p:spPr>
        <p:txBody>
          <a:bodyPr wrap="square" tIns="90000" bIns="90000" anchor="b">
            <a:spAutoFit/>
          </a:bodyPr>
          <a:lstStyle>
            <a:lvl1pPr marL="0" indent="0" algn="ctr">
              <a:buNone/>
              <a:defRPr sz="16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Cliquez pour modifier les styles du texte du masque</a:t>
            </a:r>
          </a:p>
        </p:txBody>
      </p:sp>
      <p:sp>
        <p:nvSpPr>
          <p:cNvPr id="4" name="Espace réservé du contenu 3"/>
          <p:cNvSpPr>
            <a:spLocks noGrp="1"/>
          </p:cNvSpPr>
          <p:nvPr>
            <p:ph sz="half" idx="2"/>
          </p:nvPr>
        </p:nvSpPr>
        <p:spPr>
          <a:xfrm>
            <a:off x="457200" y="2142008"/>
            <a:ext cx="3754760" cy="3015184"/>
          </a:xfrm>
        </p:spPr>
        <p:txBody>
          <a:bodyPr>
            <a:normAutofit/>
          </a:bodyPr>
          <a:lstStyle>
            <a:lvl1pPr marL="4763" indent="-4763">
              <a:buNone/>
              <a:defRPr sz="1400" b="1">
                <a:latin typeface="Arial" pitchFamily="34" charset="0"/>
                <a:cs typeface="Arial" pitchFamily="34" charset="0"/>
              </a:defRPr>
            </a:lvl1pPr>
            <a:lvl2pPr>
              <a:buClr>
                <a:schemeClr val="tx2"/>
              </a:buClr>
              <a:buFont typeface="Arial" pitchFamily="34" charset="0"/>
              <a:buChar char="•"/>
              <a:defRPr sz="1400">
                <a:latin typeface="Arial" pitchFamily="34" charset="0"/>
                <a:cs typeface="Arial" pitchFamily="34" charset="0"/>
              </a:defRPr>
            </a:lvl2pPr>
            <a:lvl3pPr>
              <a:buClr>
                <a:schemeClr val="tx2"/>
              </a:buClr>
              <a:buFont typeface="Courier New" pitchFamily="49" charset="0"/>
              <a:buChar char="o"/>
              <a:defRPr sz="1400">
                <a:latin typeface="Arial" pitchFamily="34" charset="0"/>
                <a:cs typeface="Arial" pitchFamily="34" charset="0"/>
              </a:defRPr>
            </a:lvl3pPr>
            <a:lvl4pPr>
              <a:buClr>
                <a:schemeClr val="tx2"/>
              </a:buClr>
              <a:defRPr sz="1400">
                <a:latin typeface="Arial" pitchFamily="34" charset="0"/>
                <a:cs typeface="Arial" pitchFamily="34" charset="0"/>
              </a:defRPr>
            </a:lvl4pPr>
            <a:lvl5pPr>
              <a:buClr>
                <a:schemeClr val="tx2"/>
              </a:buClr>
              <a:defRPr sz="1400">
                <a:latin typeface="Arial" pitchFamily="34" charset="0"/>
                <a:cs typeface="Arial" pitchFamily="34" charset="0"/>
              </a:defRPr>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texte 4"/>
          <p:cNvSpPr>
            <a:spLocks noGrp="1"/>
          </p:cNvSpPr>
          <p:nvPr>
            <p:ph type="body" sz="quarter" idx="3"/>
          </p:nvPr>
        </p:nvSpPr>
        <p:spPr>
          <a:xfrm>
            <a:off x="4932040" y="1356659"/>
            <a:ext cx="3754760" cy="674200"/>
          </a:xfrm>
          <a:solidFill>
            <a:schemeClr val="bg1"/>
          </a:solidFill>
          <a:ln>
            <a:noFill/>
          </a:ln>
          <a:effectLst>
            <a:outerShdw dist="25400" dir="5400000" algn="tl" rotWithShape="0">
              <a:schemeClr val="tx2"/>
            </a:outerShdw>
          </a:effectLst>
        </p:spPr>
        <p:txBody>
          <a:bodyPr vert="horz" wrap="square" lIns="91440" tIns="90000" rIns="91440" bIns="90000" rtlCol="0" anchor="b">
            <a:spAutoFit/>
          </a:bodyPr>
          <a:lstStyle>
            <a:lvl1pPr marL="0" indent="0">
              <a:buNone/>
              <a:defRPr lang="fr-FR" sz="1600" b="1" kern="1200" dirty="0" smtClean="0">
                <a:solidFill>
                  <a:schemeClr val="tx1"/>
                </a:solidFill>
                <a:latin typeface="Arial" pitchFamily="34" charset="0"/>
                <a:ea typeface="+mn-ea"/>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buFont typeface="Arial" pitchFamily="34" charset="0"/>
              <a:buNone/>
            </a:pPr>
            <a:r>
              <a:rPr lang="fr-FR" dirty="0" smtClean="0"/>
              <a:t>Cliquez pour modifier les styles du texte du masque</a:t>
            </a:r>
          </a:p>
        </p:txBody>
      </p:sp>
      <p:sp>
        <p:nvSpPr>
          <p:cNvPr id="6" name="Espace réservé du contenu 5"/>
          <p:cNvSpPr>
            <a:spLocks noGrp="1"/>
          </p:cNvSpPr>
          <p:nvPr>
            <p:ph sz="quarter" idx="4"/>
          </p:nvPr>
        </p:nvSpPr>
        <p:spPr>
          <a:xfrm>
            <a:off x="4932040" y="2142008"/>
            <a:ext cx="3754760" cy="3015184"/>
          </a:xfrm>
        </p:spPr>
        <p:txBody>
          <a:bodyPr vert="horz" lIns="91440" tIns="45720" rIns="91440" bIns="45720" rtlCol="0">
            <a:normAutofit/>
          </a:bodyPr>
          <a:lstStyle>
            <a:lvl1pPr marL="4763" indent="-4763" algn="l" defTabSz="914400" rtl="0" eaLnBrk="1" latinLnBrk="0" hangingPunct="1">
              <a:spcBef>
                <a:spcPct val="20000"/>
              </a:spcBef>
              <a:buNone/>
              <a:defRPr lang="fr-FR" sz="1400" b="1" kern="120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chemeClr val="tx2"/>
              </a:buClr>
              <a:buFont typeface="Arial" pitchFamily="34" charset="0"/>
              <a:buChar char="•"/>
              <a:defRPr lang="fr-FR" sz="14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chemeClr val="tx2"/>
              </a:buClr>
              <a:buFont typeface="Courier New" pitchFamily="49" charset="0"/>
              <a:buChar char="o"/>
              <a:defRPr lang="fr-FR" sz="14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chemeClr val="tx2"/>
              </a:buClr>
              <a:defRPr lang="fr-FR" sz="14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chemeClr val="tx2"/>
              </a:buClr>
              <a:defRPr lang="fr-FR" sz="1400" kern="1200" dirty="0" smtClean="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8" name="Espace réservé du pied de page 7"/>
          <p:cNvSpPr>
            <a:spLocks noGrp="1"/>
          </p:cNvSpPr>
          <p:nvPr>
            <p:ph type="ftr" sz="quarter" idx="11"/>
          </p:nvPr>
        </p:nvSpPr>
        <p:spPr/>
        <p:txBody>
          <a:bodyPr/>
          <a:lstStyle>
            <a:lvl1pPr>
              <a:defRPr sz="1400">
                <a:solidFill>
                  <a:schemeClr val="tx1"/>
                </a:solidFill>
                <a:latin typeface="Arial" pitchFamily="34" charset="0"/>
                <a:cs typeface="Arial" pitchFamily="34" charset="0"/>
              </a:defRPr>
            </a:lvl1pPr>
          </a:lstStyle>
          <a:p>
            <a:r>
              <a:rPr lang="fr-FR" dirty="0" smtClean="0"/>
              <a:t>Guillaume Bochu, Raphaël Poignet</a:t>
            </a:r>
            <a:endParaRPr lang="fr-FR" dirty="0"/>
          </a:p>
        </p:txBody>
      </p:sp>
      <p:sp>
        <p:nvSpPr>
          <p:cNvPr id="9" name="Espace réservé du numéro de diapositive 8"/>
          <p:cNvSpPr>
            <a:spLocks noGrp="1"/>
          </p:cNvSpPr>
          <p:nvPr>
            <p:ph type="sldNum" sz="quarter" idx="12"/>
          </p:nvPr>
        </p:nvSpPr>
        <p:spPr/>
        <p:txBody>
          <a:bodyPr/>
          <a:lstStyle>
            <a:lvl1pPr>
              <a:defRPr sz="1400">
                <a:solidFill>
                  <a:schemeClr val="tx1"/>
                </a:solidFill>
                <a:latin typeface="Arial" pitchFamily="34" charset="0"/>
                <a:cs typeface="Arial" pitchFamily="34" charset="0"/>
              </a:defRPr>
            </a:lvl1pPr>
          </a:lstStyle>
          <a:p>
            <a:fld id="{96177317-1553-4E7C-8518-7A7959AE4BCF}" type="slidenum">
              <a:rPr lang="fr-FR" smtClean="0"/>
              <a:pPr/>
              <a:t>‹N°›</a:t>
            </a:fld>
            <a:endParaRPr lang="fr-FR" dirty="0"/>
          </a:p>
        </p:txBody>
      </p:sp>
      <p:cxnSp>
        <p:nvCxnSpPr>
          <p:cNvPr id="10" name="Connecteur droit 9"/>
          <p:cNvCxnSpPr/>
          <p:nvPr userDrawn="1"/>
        </p:nvCxnSpPr>
        <p:spPr>
          <a:xfrm>
            <a:off x="0" y="1052736"/>
            <a:ext cx="9144000" cy="0"/>
          </a:xfrm>
          <a:prstGeom prst="line">
            <a:avLst/>
          </a:prstGeom>
          <a:ln w="25400">
            <a:solidFill>
              <a:schemeClr val="tx2"/>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AutoShape 10"/>
          <p:cNvSpPr>
            <a:spLocks noChangeArrowheads="1"/>
          </p:cNvSpPr>
          <p:nvPr userDrawn="1"/>
        </p:nvSpPr>
        <p:spPr bwMode="gray">
          <a:xfrm rot="5400000">
            <a:off x="2808734" y="3271242"/>
            <a:ext cx="3505200" cy="266700"/>
          </a:xfrm>
          <a:prstGeom prst="triangle">
            <a:avLst>
              <a:gd name="adj" fmla="val 50000"/>
            </a:avLst>
          </a:prstGeom>
          <a:solidFill>
            <a:srgbClr val="B2B2B2"/>
          </a:solidFill>
          <a:ln w="9525" algn="ctr">
            <a:solidFill>
              <a:srgbClr val="B2B2B2"/>
            </a:solidFill>
            <a:miter lim="800000"/>
            <a:headEnd/>
            <a:tailEnd/>
          </a:ln>
          <a:effectLst/>
        </p:spPr>
        <p:txBody>
          <a:bodyPr rot="10800000" vert="eaVert" wrap="none" anchor="ctr"/>
          <a:lstStyle/>
          <a:p>
            <a:endParaRPr lang="en-AU" b="1"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706090"/>
          </a:xfrm>
        </p:spPr>
        <p:txBody>
          <a:bodyPr>
            <a:normAutofit/>
          </a:bodyPr>
          <a:lstStyle>
            <a:lvl1pPr marL="263525" indent="0" algn="l">
              <a:defRPr sz="2400" b="1">
                <a:solidFill>
                  <a:schemeClr val="tx2"/>
                </a:solidFill>
                <a:latin typeface="Arial" pitchFamily="34" charset="0"/>
                <a:cs typeface="Arial" pitchFamily="34" charset="0"/>
              </a:defRPr>
            </a:lvl1pPr>
          </a:lstStyle>
          <a:p>
            <a:r>
              <a:rPr lang="fr-FR" dirty="0" smtClean="0"/>
              <a:t>Cliquez pour modifier le style du titre</a:t>
            </a:r>
            <a:endParaRPr lang="fr-FR" dirty="0"/>
          </a:p>
        </p:txBody>
      </p:sp>
      <p:sp>
        <p:nvSpPr>
          <p:cNvPr id="3" name="Espace réservé du texte 2"/>
          <p:cNvSpPr>
            <a:spLocks noGrp="1"/>
          </p:cNvSpPr>
          <p:nvPr>
            <p:ph type="body" idx="1"/>
          </p:nvPr>
        </p:nvSpPr>
        <p:spPr>
          <a:xfrm>
            <a:off x="3203848" y="1194971"/>
            <a:ext cx="2674640" cy="920422"/>
          </a:xfrm>
          <a:solidFill>
            <a:schemeClr val="bg1"/>
          </a:solidFill>
          <a:ln>
            <a:noFill/>
          </a:ln>
          <a:effectLst>
            <a:outerShdw dist="25400" dir="5400000" algn="tl" rotWithShape="0">
              <a:schemeClr val="tx2"/>
            </a:outerShdw>
          </a:effectLst>
        </p:spPr>
        <p:txBody>
          <a:bodyPr wrap="square" tIns="90000" bIns="90000" anchor="b">
            <a:spAutoFit/>
          </a:bodyPr>
          <a:lstStyle>
            <a:lvl1pPr marL="0" indent="0" algn="ctr">
              <a:buNone/>
              <a:defRPr sz="16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Cliquez pour modifier les styles du texte du masque</a:t>
            </a:r>
          </a:p>
        </p:txBody>
      </p:sp>
      <p:sp>
        <p:nvSpPr>
          <p:cNvPr id="4" name="Espace réservé du contenu 3"/>
          <p:cNvSpPr>
            <a:spLocks noGrp="1"/>
          </p:cNvSpPr>
          <p:nvPr>
            <p:ph sz="half" idx="2"/>
          </p:nvPr>
        </p:nvSpPr>
        <p:spPr>
          <a:xfrm>
            <a:off x="3203848" y="2226542"/>
            <a:ext cx="2674640" cy="3015184"/>
          </a:xfrm>
        </p:spPr>
        <p:txBody>
          <a:bodyPr>
            <a:normAutofit/>
          </a:bodyPr>
          <a:lstStyle>
            <a:lvl1pPr marL="4763" indent="-4763">
              <a:buNone/>
              <a:defRPr sz="1400" b="1">
                <a:latin typeface="Arial" pitchFamily="34" charset="0"/>
                <a:cs typeface="Arial" pitchFamily="34" charset="0"/>
              </a:defRPr>
            </a:lvl1pPr>
            <a:lvl2pPr>
              <a:buClr>
                <a:schemeClr val="tx2"/>
              </a:buClr>
              <a:buFont typeface="Arial" pitchFamily="34" charset="0"/>
              <a:buChar char="•"/>
              <a:defRPr sz="1400">
                <a:latin typeface="Arial" pitchFamily="34" charset="0"/>
                <a:cs typeface="Arial" pitchFamily="34" charset="0"/>
              </a:defRPr>
            </a:lvl2pPr>
            <a:lvl3pPr>
              <a:buClr>
                <a:schemeClr val="tx2"/>
              </a:buClr>
              <a:buFont typeface="Courier New" pitchFamily="49" charset="0"/>
              <a:buChar char="o"/>
              <a:defRPr sz="1400">
                <a:latin typeface="Arial" pitchFamily="34" charset="0"/>
                <a:cs typeface="Arial" pitchFamily="34" charset="0"/>
              </a:defRPr>
            </a:lvl3pPr>
            <a:lvl4pPr>
              <a:buClr>
                <a:schemeClr val="tx2"/>
              </a:buClr>
              <a:defRPr sz="1400">
                <a:latin typeface="Arial" pitchFamily="34" charset="0"/>
                <a:cs typeface="Arial" pitchFamily="34" charset="0"/>
              </a:defRPr>
            </a:lvl4pPr>
            <a:lvl5pPr>
              <a:buClr>
                <a:schemeClr val="tx2"/>
              </a:buClr>
              <a:defRPr sz="1400">
                <a:latin typeface="Arial" pitchFamily="34" charset="0"/>
                <a:cs typeface="Arial" pitchFamily="34" charset="0"/>
              </a:defRPr>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8" name="Espace réservé du pied de page 7"/>
          <p:cNvSpPr>
            <a:spLocks noGrp="1"/>
          </p:cNvSpPr>
          <p:nvPr>
            <p:ph type="ftr" sz="quarter" idx="11"/>
          </p:nvPr>
        </p:nvSpPr>
        <p:spPr/>
        <p:txBody>
          <a:bodyPr/>
          <a:lstStyle>
            <a:lvl1pPr>
              <a:defRPr sz="1400">
                <a:solidFill>
                  <a:schemeClr val="tx1"/>
                </a:solidFill>
                <a:latin typeface="Arial" pitchFamily="34" charset="0"/>
                <a:cs typeface="Arial" pitchFamily="34" charset="0"/>
              </a:defRPr>
            </a:lvl1pPr>
          </a:lstStyle>
          <a:p>
            <a:r>
              <a:rPr lang="fr-FR" dirty="0" smtClean="0"/>
              <a:t>Guillaume Bochu, Raphaël Poignet</a:t>
            </a:r>
            <a:endParaRPr lang="fr-FR" dirty="0"/>
          </a:p>
        </p:txBody>
      </p:sp>
      <p:sp>
        <p:nvSpPr>
          <p:cNvPr id="9" name="Espace réservé du numéro de diapositive 8"/>
          <p:cNvSpPr>
            <a:spLocks noGrp="1"/>
          </p:cNvSpPr>
          <p:nvPr>
            <p:ph type="sldNum" sz="quarter" idx="12"/>
          </p:nvPr>
        </p:nvSpPr>
        <p:spPr/>
        <p:txBody>
          <a:bodyPr/>
          <a:lstStyle>
            <a:lvl1pPr>
              <a:defRPr sz="1400">
                <a:solidFill>
                  <a:schemeClr val="tx1"/>
                </a:solidFill>
                <a:latin typeface="Arial" pitchFamily="34" charset="0"/>
                <a:cs typeface="Arial" pitchFamily="34" charset="0"/>
              </a:defRPr>
            </a:lvl1pPr>
          </a:lstStyle>
          <a:p>
            <a:fld id="{96177317-1553-4E7C-8518-7A7959AE4BCF}" type="slidenum">
              <a:rPr lang="fr-FR" smtClean="0"/>
              <a:pPr/>
              <a:t>‹N°›</a:t>
            </a:fld>
            <a:endParaRPr lang="fr-FR" dirty="0"/>
          </a:p>
        </p:txBody>
      </p:sp>
      <p:cxnSp>
        <p:nvCxnSpPr>
          <p:cNvPr id="10" name="Connecteur droit 9"/>
          <p:cNvCxnSpPr/>
          <p:nvPr userDrawn="1"/>
        </p:nvCxnSpPr>
        <p:spPr>
          <a:xfrm>
            <a:off x="0" y="1052736"/>
            <a:ext cx="9144000" cy="0"/>
          </a:xfrm>
          <a:prstGeom prst="line">
            <a:avLst/>
          </a:prstGeom>
          <a:ln w="25400">
            <a:solidFill>
              <a:schemeClr val="tx2"/>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Espace réservé du texte 2"/>
          <p:cNvSpPr>
            <a:spLocks noGrp="1"/>
          </p:cNvSpPr>
          <p:nvPr>
            <p:ph type="body" idx="13"/>
          </p:nvPr>
        </p:nvSpPr>
        <p:spPr>
          <a:xfrm>
            <a:off x="6217840" y="1196752"/>
            <a:ext cx="2674640" cy="920422"/>
          </a:xfrm>
          <a:solidFill>
            <a:schemeClr val="bg1"/>
          </a:solidFill>
          <a:ln>
            <a:noFill/>
          </a:ln>
          <a:effectLst>
            <a:outerShdw dist="25400" dir="5400000" algn="tl" rotWithShape="0">
              <a:schemeClr val="tx2"/>
            </a:outerShdw>
          </a:effectLst>
        </p:spPr>
        <p:txBody>
          <a:bodyPr wrap="square" tIns="90000" bIns="90000" anchor="b">
            <a:spAutoFit/>
          </a:bodyPr>
          <a:lstStyle>
            <a:lvl1pPr marL="0" indent="0" algn="ctr">
              <a:buNone/>
              <a:defRPr sz="16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Cliquez pour modifier les styles du texte du masque</a:t>
            </a:r>
          </a:p>
        </p:txBody>
      </p:sp>
      <p:sp>
        <p:nvSpPr>
          <p:cNvPr id="14" name="Espace réservé du texte 2"/>
          <p:cNvSpPr>
            <a:spLocks noGrp="1"/>
          </p:cNvSpPr>
          <p:nvPr>
            <p:ph type="body" idx="14"/>
          </p:nvPr>
        </p:nvSpPr>
        <p:spPr>
          <a:xfrm>
            <a:off x="241176" y="1196752"/>
            <a:ext cx="2674640" cy="920422"/>
          </a:xfrm>
          <a:solidFill>
            <a:schemeClr val="bg1"/>
          </a:solidFill>
          <a:ln>
            <a:noFill/>
          </a:ln>
          <a:effectLst>
            <a:outerShdw dist="25400" dir="5400000" algn="tl" rotWithShape="0">
              <a:schemeClr val="tx2"/>
            </a:outerShdw>
          </a:effectLst>
        </p:spPr>
        <p:txBody>
          <a:bodyPr wrap="square" tIns="90000" bIns="90000" anchor="b">
            <a:spAutoFit/>
          </a:bodyPr>
          <a:lstStyle>
            <a:lvl1pPr marL="0" indent="0" algn="ctr">
              <a:buNone/>
              <a:defRPr sz="16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Cliquez pour modifier les styles du texte du masque</a:t>
            </a:r>
          </a:p>
        </p:txBody>
      </p:sp>
      <p:sp>
        <p:nvSpPr>
          <p:cNvPr id="15" name="Espace réservé du contenu 3"/>
          <p:cNvSpPr>
            <a:spLocks noGrp="1"/>
          </p:cNvSpPr>
          <p:nvPr>
            <p:ph sz="half" idx="15"/>
          </p:nvPr>
        </p:nvSpPr>
        <p:spPr>
          <a:xfrm>
            <a:off x="6217840" y="2235920"/>
            <a:ext cx="2674640" cy="3015184"/>
          </a:xfrm>
        </p:spPr>
        <p:txBody>
          <a:bodyPr>
            <a:normAutofit/>
          </a:bodyPr>
          <a:lstStyle>
            <a:lvl1pPr marL="4763" indent="-4763">
              <a:buNone/>
              <a:defRPr sz="1400" b="1">
                <a:latin typeface="Arial" pitchFamily="34" charset="0"/>
                <a:cs typeface="Arial" pitchFamily="34" charset="0"/>
              </a:defRPr>
            </a:lvl1pPr>
            <a:lvl2pPr>
              <a:buClr>
                <a:schemeClr val="tx2"/>
              </a:buClr>
              <a:buFont typeface="Arial" pitchFamily="34" charset="0"/>
              <a:buChar char="•"/>
              <a:defRPr sz="1400">
                <a:latin typeface="Arial" pitchFamily="34" charset="0"/>
                <a:cs typeface="Arial" pitchFamily="34" charset="0"/>
              </a:defRPr>
            </a:lvl2pPr>
            <a:lvl3pPr>
              <a:buClr>
                <a:schemeClr val="tx2"/>
              </a:buClr>
              <a:buFont typeface="Courier New" pitchFamily="49" charset="0"/>
              <a:buChar char="o"/>
              <a:defRPr sz="1400">
                <a:latin typeface="Arial" pitchFamily="34" charset="0"/>
                <a:cs typeface="Arial" pitchFamily="34" charset="0"/>
              </a:defRPr>
            </a:lvl3pPr>
            <a:lvl4pPr>
              <a:buClr>
                <a:schemeClr val="tx2"/>
              </a:buClr>
              <a:defRPr sz="1400">
                <a:latin typeface="Arial" pitchFamily="34" charset="0"/>
                <a:cs typeface="Arial" pitchFamily="34" charset="0"/>
              </a:defRPr>
            </a:lvl4pPr>
            <a:lvl5pPr>
              <a:buClr>
                <a:schemeClr val="tx2"/>
              </a:buClr>
              <a:defRPr sz="1400">
                <a:latin typeface="Arial" pitchFamily="34" charset="0"/>
                <a:cs typeface="Arial" pitchFamily="34" charset="0"/>
              </a:defRPr>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6" name="Espace réservé du contenu 3"/>
          <p:cNvSpPr>
            <a:spLocks noGrp="1"/>
          </p:cNvSpPr>
          <p:nvPr>
            <p:ph sz="half" idx="16"/>
          </p:nvPr>
        </p:nvSpPr>
        <p:spPr>
          <a:xfrm>
            <a:off x="241176" y="2235920"/>
            <a:ext cx="2674640" cy="3015184"/>
          </a:xfrm>
        </p:spPr>
        <p:txBody>
          <a:bodyPr>
            <a:normAutofit/>
          </a:bodyPr>
          <a:lstStyle>
            <a:lvl1pPr marL="4763" indent="-4763">
              <a:buNone/>
              <a:defRPr sz="1400" b="1">
                <a:latin typeface="Arial" pitchFamily="34" charset="0"/>
                <a:cs typeface="Arial" pitchFamily="34" charset="0"/>
              </a:defRPr>
            </a:lvl1pPr>
            <a:lvl2pPr>
              <a:buClr>
                <a:schemeClr val="tx2"/>
              </a:buClr>
              <a:buFont typeface="Arial" pitchFamily="34" charset="0"/>
              <a:buChar char="•"/>
              <a:defRPr sz="1400">
                <a:latin typeface="Arial" pitchFamily="34" charset="0"/>
                <a:cs typeface="Arial" pitchFamily="34" charset="0"/>
              </a:defRPr>
            </a:lvl2pPr>
            <a:lvl3pPr>
              <a:buClr>
                <a:schemeClr val="tx2"/>
              </a:buClr>
              <a:buFont typeface="Courier New" pitchFamily="49" charset="0"/>
              <a:buChar char="o"/>
              <a:defRPr sz="1400">
                <a:latin typeface="Arial" pitchFamily="34" charset="0"/>
                <a:cs typeface="Arial" pitchFamily="34" charset="0"/>
              </a:defRPr>
            </a:lvl3pPr>
            <a:lvl4pPr>
              <a:buClr>
                <a:schemeClr val="tx2"/>
              </a:buClr>
              <a:defRPr sz="1400">
                <a:latin typeface="Arial" pitchFamily="34" charset="0"/>
                <a:cs typeface="Arial" pitchFamily="34" charset="0"/>
              </a:defRPr>
            </a:lvl4pPr>
            <a:lvl5pPr>
              <a:buClr>
                <a:schemeClr val="tx2"/>
              </a:buClr>
              <a:defRPr sz="1400">
                <a:latin typeface="Arial" pitchFamily="34" charset="0"/>
                <a:cs typeface="Arial" pitchFamily="34" charset="0"/>
              </a:defRPr>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dirty="0" smtClean="0"/>
              <a:t>Guillaume Bochu, Raphaël Poignet</a:t>
            </a:r>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177317-1553-4E7C-8518-7A7959AE4BCF}"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3" r:id="rId3"/>
    <p:sldLayoutId id="2147483664" r:id="rId4"/>
    <p:sldLayoutId id="2147483651" r:id="rId5"/>
    <p:sldLayoutId id="2147483653" r:id="rId6"/>
    <p:sldLayoutId id="2147483660" r:id="rId7"/>
    <p:sldLayoutId id="2147483662" r:id="rId8"/>
    <p:sldLayoutId id="2147483661" r:id="rId9"/>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re 19"/>
          <p:cNvSpPr>
            <a:spLocks noGrp="1"/>
          </p:cNvSpPr>
          <p:nvPr>
            <p:ph type="ctrTitle"/>
          </p:nvPr>
        </p:nvSpPr>
        <p:spPr>
          <a:xfrm>
            <a:off x="395536" y="762000"/>
            <a:ext cx="8138864" cy="2427312"/>
          </a:xfrm>
        </p:spPr>
        <p:txBody>
          <a:bodyPr>
            <a:noAutofit/>
          </a:bodyPr>
          <a:lstStyle/>
          <a:p>
            <a:r>
              <a:rPr lang="fr-FR" dirty="0" smtClean="0"/>
              <a:t>Management bancaire</a:t>
            </a:r>
            <a:br>
              <a:rPr lang="fr-FR" dirty="0" smtClean="0"/>
            </a:br>
            <a:r>
              <a:rPr lang="fr-FR" dirty="0" smtClean="0"/>
              <a:t/>
            </a:r>
            <a:br>
              <a:rPr lang="fr-FR" dirty="0" smtClean="0"/>
            </a:br>
            <a:r>
              <a:rPr lang="fr-FR" dirty="0" smtClean="0"/>
              <a:t>Les </a:t>
            </a:r>
            <a:r>
              <a:rPr lang="fr-FR" dirty="0" smtClean="0"/>
              <a:t>S</a:t>
            </a:r>
            <a:r>
              <a:rPr lang="fr-FR" dirty="0" smtClean="0"/>
              <a:t>tratégies </a:t>
            </a:r>
            <a:r>
              <a:rPr lang="fr-FR" dirty="0" smtClean="0"/>
              <a:t>I</a:t>
            </a:r>
            <a:r>
              <a:rPr lang="fr-FR" dirty="0" smtClean="0"/>
              <a:t>nternet </a:t>
            </a:r>
            <a:r>
              <a:rPr lang="fr-FR" dirty="0" smtClean="0"/>
              <a:t>D</a:t>
            </a:r>
            <a:r>
              <a:rPr lang="fr-FR" dirty="0" smtClean="0"/>
              <a:t>es </a:t>
            </a:r>
            <a:r>
              <a:rPr lang="fr-FR" dirty="0" smtClean="0"/>
              <a:t>B</a:t>
            </a:r>
            <a:r>
              <a:rPr lang="fr-FR" dirty="0" smtClean="0"/>
              <a:t>anques</a:t>
            </a:r>
            <a:endParaRPr lang="fr-FR" dirty="0"/>
          </a:p>
        </p:txBody>
      </p:sp>
      <p:sp>
        <p:nvSpPr>
          <p:cNvPr id="21" name="Sous-titre 20"/>
          <p:cNvSpPr>
            <a:spLocks noGrp="1"/>
          </p:cNvSpPr>
          <p:nvPr>
            <p:ph type="subTitle" idx="1"/>
          </p:nvPr>
        </p:nvSpPr>
        <p:spPr/>
        <p:txBody>
          <a:bodyPr/>
          <a:lstStyle/>
          <a:p>
            <a:r>
              <a:rPr lang="fr-FR" dirty="0" smtClean="0"/>
              <a:t>Décembre 2010</a:t>
            </a:r>
            <a:endParaRPr lang="fr-FR" dirty="0"/>
          </a:p>
        </p:txBody>
      </p:sp>
      <p:sp>
        <p:nvSpPr>
          <p:cNvPr id="22" name="Espace réservé du numéro de diapositive 21"/>
          <p:cNvSpPr>
            <a:spLocks noGrp="1"/>
          </p:cNvSpPr>
          <p:nvPr>
            <p:ph type="sldNum" sz="quarter" idx="12"/>
          </p:nvPr>
        </p:nvSpPr>
        <p:spPr/>
        <p:txBody>
          <a:bodyPr/>
          <a:lstStyle/>
          <a:p>
            <a:fld id="{96177317-1553-4E7C-8518-7A7959AE4BCF}" type="slidenum">
              <a:rPr lang="fr-FR" smtClean="0"/>
              <a:pPr/>
              <a:t>1</a:t>
            </a:fld>
            <a:endParaRPr lang="fr-FR"/>
          </a:p>
        </p:txBody>
      </p:sp>
      <p:sp>
        <p:nvSpPr>
          <p:cNvPr id="23" name="Espace réservé du pied de page 22"/>
          <p:cNvSpPr>
            <a:spLocks noGrp="1"/>
          </p:cNvSpPr>
          <p:nvPr>
            <p:ph type="ftr" sz="quarter" idx="11"/>
          </p:nvPr>
        </p:nvSpPr>
        <p:spPr>
          <a:xfrm>
            <a:off x="2971800" y="6356350"/>
            <a:ext cx="3124200" cy="365125"/>
          </a:xfrm>
        </p:spPr>
        <p:txBody>
          <a:bodyPr/>
          <a:lstStyle/>
          <a:p>
            <a:r>
              <a:rPr lang="fr-FR" dirty="0" smtClean="0"/>
              <a:t>Guillaume </a:t>
            </a:r>
            <a:r>
              <a:rPr lang="fr-FR" dirty="0" err="1" smtClean="0"/>
              <a:t>Bochu</a:t>
            </a:r>
            <a:r>
              <a:rPr lang="fr-FR" dirty="0" smtClean="0"/>
              <a:t>, Raphaël Poignet</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Stratégies des banques en ligne</a:t>
            </a:r>
            <a:br>
              <a:rPr lang="fr-FR" dirty="0" smtClean="0"/>
            </a:br>
            <a:r>
              <a:rPr lang="fr-FR" sz="1800" b="0" dirty="0" smtClean="0"/>
              <a:t>Compression des coûts et nouveau modèle économique</a:t>
            </a:r>
            <a:endParaRPr lang="fr-FR" sz="1800" dirty="0"/>
          </a:p>
        </p:txBody>
      </p:sp>
      <p:graphicFrame>
        <p:nvGraphicFramePr>
          <p:cNvPr id="6" name="Espace réservé du contenu 5"/>
          <p:cNvGraphicFramePr>
            <a:graphicFrameLocks noGrp="1"/>
          </p:cNvGraphicFramePr>
          <p:nvPr>
            <p:ph idx="1"/>
          </p:nvPr>
        </p:nvGraphicFramePr>
        <p:xfrm>
          <a:off x="457200" y="2133600"/>
          <a:ext cx="8229600" cy="4031704"/>
        </p:xfrm>
        <a:graphic>
          <a:graphicData uri="http://schemas.openxmlformats.org/drawingml/2006/chart">
            <c:chart xmlns:c="http://schemas.openxmlformats.org/drawingml/2006/chart" xmlns:r="http://schemas.openxmlformats.org/officeDocument/2006/relationships" r:id="rId2"/>
          </a:graphicData>
        </a:graphic>
      </p:graphicFrame>
      <p:sp>
        <p:nvSpPr>
          <p:cNvPr id="4" name="Espace réservé du pied de page 3"/>
          <p:cNvSpPr>
            <a:spLocks noGrp="1"/>
          </p:cNvSpPr>
          <p:nvPr>
            <p:ph type="ftr" sz="quarter" idx="11"/>
          </p:nvPr>
        </p:nvSpPr>
        <p:spPr>
          <a:xfrm>
            <a:off x="3052192" y="6356350"/>
            <a:ext cx="3031976" cy="365125"/>
          </a:xfrm>
        </p:spPr>
        <p:txBody>
          <a:bodyPr/>
          <a:lstStyle/>
          <a:p>
            <a:r>
              <a:rPr lang="fr-FR" dirty="0" smtClean="0"/>
              <a:t>Guillaume Bochu, Raphaël Poignet</a:t>
            </a:r>
            <a:endParaRPr lang="fr-FR" dirty="0"/>
          </a:p>
        </p:txBody>
      </p:sp>
      <p:sp>
        <p:nvSpPr>
          <p:cNvPr id="5" name="Espace réservé du numéro de diapositive 4"/>
          <p:cNvSpPr>
            <a:spLocks noGrp="1"/>
          </p:cNvSpPr>
          <p:nvPr>
            <p:ph type="sldNum" sz="quarter" idx="12"/>
          </p:nvPr>
        </p:nvSpPr>
        <p:spPr/>
        <p:txBody>
          <a:bodyPr/>
          <a:lstStyle/>
          <a:p>
            <a:fld id="{96177317-1553-4E7C-8518-7A7959AE4BCF}" type="slidenum">
              <a:rPr lang="fr-FR" smtClean="0"/>
              <a:pPr/>
              <a:t>10</a:t>
            </a:fld>
            <a:endParaRPr lang="fr-FR" dirty="0"/>
          </a:p>
        </p:txBody>
      </p:sp>
      <p:sp>
        <p:nvSpPr>
          <p:cNvPr id="7" name="ZoneTexte 6"/>
          <p:cNvSpPr txBox="1"/>
          <p:nvPr/>
        </p:nvSpPr>
        <p:spPr>
          <a:xfrm>
            <a:off x="179512" y="6309320"/>
            <a:ext cx="2520280" cy="338554"/>
          </a:xfrm>
          <a:prstGeom prst="rect">
            <a:avLst/>
          </a:prstGeom>
          <a:noFill/>
        </p:spPr>
        <p:txBody>
          <a:bodyPr wrap="square" rtlCol="0">
            <a:spAutoFit/>
          </a:bodyPr>
          <a:lstStyle/>
          <a:p>
            <a:r>
              <a:rPr lang="fr-FR" sz="1600" i="1" dirty="0" smtClean="0">
                <a:latin typeface="Arial" pitchFamily="34" charset="0"/>
                <a:cs typeface="Arial" pitchFamily="34" charset="0"/>
              </a:rPr>
              <a:t>Source : </a:t>
            </a:r>
            <a:r>
              <a:rPr lang="fr-FR" sz="1600" i="1" dirty="0" err="1" smtClean="0">
                <a:latin typeface="Arial" pitchFamily="34" charset="0"/>
                <a:cs typeface="Arial" pitchFamily="34" charset="0"/>
              </a:rPr>
              <a:t>comScore</a:t>
            </a:r>
            <a:r>
              <a:rPr lang="fr-FR" sz="1600" i="1" dirty="0" smtClean="0">
                <a:latin typeface="Arial" pitchFamily="34" charset="0"/>
                <a:cs typeface="Arial" pitchFamily="34" charset="0"/>
              </a:rPr>
              <a:t>, 2009</a:t>
            </a:r>
            <a:endParaRPr lang="fr-FR" sz="1600" i="1" dirty="0">
              <a:latin typeface="Arial" pitchFamily="34" charset="0"/>
              <a:cs typeface="Arial" pitchFamily="34" charset="0"/>
            </a:endParaRPr>
          </a:p>
        </p:txBody>
      </p:sp>
      <p:sp>
        <p:nvSpPr>
          <p:cNvPr id="8" name="Titre 1"/>
          <p:cNvSpPr txBox="1">
            <a:spLocks/>
          </p:cNvSpPr>
          <p:nvPr/>
        </p:nvSpPr>
        <p:spPr>
          <a:xfrm>
            <a:off x="446856" y="1196752"/>
            <a:ext cx="8229600" cy="706090"/>
          </a:xfrm>
          <a:prstGeom prst="rect">
            <a:avLst/>
          </a:prstGeom>
          <a:solidFill>
            <a:schemeClr val="bg1"/>
          </a:solidFill>
          <a:effectLst>
            <a:outerShdw dist="25400" dir="5400000" algn="ctr" rotWithShape="0">
              <a:schemeClr val="tx2"/>
            </a:outerShdw>
          </a:effectLst>
        </p:spPr>
        <p:txBody>
          <a:bodyPr vert="horz" lIns="91440" tIns="45720" rIns="91440" bIns="45720" rtlCol="0" anchor="b" anchorCtr="0">
            <a:normAutofit/>
          </a:bodyPr>
          <a:lstStyle/>
          <a:p>
            <a:pPr marL="4763" marR="0" lvl="0" algn="ctr" defTabSz="914400" rtl="0" eaLnBrk="1" fontAlgn="auto" latinLnBrk="0" hangingPunct="1">
              <a:lnSpc>
                <a:spcPct val="100000"/>
              </a:lnSpc>
              <a:spcBef>
                <a:spcPct val="0"/>
              </a:spcBef>
              <a:spcAft>
                <a:spcPts val="0"/>
              </a:spcAft>
              <a:buClrTx/>
              <a:buSzTx/>
              <a:buFontTx/>
              <a:buNone/>
              <a:tabLst/>
              <a:defRPr/>
            </a:pPr>
            <a:r>
              <a:rPr lang="fr-FR" b="1" dirty="0" smtClean="0">
                <a:latin typeface="Arial" pitchFamily="34" charset="0"/>
                <a:ea typeface="+mj-ea"/>
                <a:cs typeface="Arial" pitchFamily="34" charset="0"/>
              </a:rPr>
              <a:t>Les encours sont beaucoup plus importants chez les banques en ligne</a:t>
            </a:r>
            <a:endParaRPr kumimoji="0" lang="fr-FR" b="1" i="0" u="none" strike="noStrike" kern="1200" cap="none" spc="0" normalizeH="0" baseline="0" noProof="0" dirty="0">
              <a:ln>
                <a:noFill/>
              </a:ln>
              <a:effectLst/>
              <a:uLnTx/>
              <a:uFillTx/>
              <a:latin typeface="Arial" pitchFamily="34" charset="0"/>
              <a:ea typeface="+mj-ea"/>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Internet comme canal de </a:t>
            </a:r>
            <a:r>
              <a:rPr lang="fr-FR" dirty="0" smtClean="0"/>
              <a:t>distribution</a:t>
            </a:r>
            <a:br>
              <a:rPr lang="fr-FR" dirty="0" smtClean="0"/>
            </a:br>
            <a:r>
              <a:rPr lang="fr-FR" sz="1800" b="0" dirty="0" smtClean="0"/>
              <a:t>L’offre de services s’agrandit</a:t>
            </a:r>
            <a:endParaRPr lang="fr-FR" sz="1800" b="0" dirty="0"/>
          </a:p>
        </p:txBody>
      </p:sp>
      <p:sp>
        <p:nvSpPr>
          <p:cNvPr id="10" name="Espace réservé du texte 9"/>
          <p:cNvSpPr>
            <a:spLocks noGrp="1"/>
          </p:cNvSpPr>
          <p:nvPr>
            <p:ph type="body" idx="1"/>
          </p:nvPr>
        </p:nvSpPr>
        <p:spPr>
          <a:xfrm>
            <a:off x="457200" y="1356659"/>
            <a:ext cx="4040188" cy="674200"/>
          </a:xfrm>
        </p:spPr>
        <p:txBody>
          <a:bodyPr/>
          <a:lstStyle/>
          <a:p>
            <a:r>
              <a:rPr lang="fr-FR" dirty="0" smtClean="0"/>
              <a:t>Le développement de l’offre de service sur internet…</a:t>
            </a:r>
            <a:endParaRPr lang="fr-FR" dirty="0"/>
          </a:p>
        </p:txBody>
      </p:sp>
      <p:sp>
        <p:nvSpPr>
          <p:cNvPr id="11" name="Espace réservé du contenu 10"/>
          <p:cNvSpPr>
            <a:spLocks noGrp="1"/>
          </p:cNvSpPr>
          <p:nvPr>
            <p:ph sz="half" idx="2"/>
          </p:nvPr>
        </p:nvSpPr>
        <p:spPr/>
        <p:txBody>
          <a:bodyPr anchor="ctr" anchorCtr="0">
            <a:normAutofit lnSpcReduction="10000"/>
          </a:bodyPr>
          <a:lstStyle/>
          <a:p>
            <a:r>
              <a:rPr lang="fr-FR" dirty="0" smtClean="0"/>
              <a:t>Offre pratique : </a:t>
            </a:r>
          </a:p>
          <a:p>
            <a:pPr lvl="1"/>
            <a:r>
              <a:rPr lang="fr-FR" dirty="0" smtClean="0"/>
              <a:t>Rapide</a:t>
            </a:r>
          </a:p>
          <a:p>
            <a:pPr lvl="1"/>
            <a:r>
              <a:rPr lang="fr-FR" dirty="0" smtClean="0"/>
              <a:t>A n’importe quel moment</a:t>
            </a:r>
          </a:p>
          <a:p>
            <a:pPr lvl="1"/>
            <a:r>
              <a:rPr lang="fr-FR" dirty="0" smtClean="0"/>
              <a:t>Presque tous les produits bancaires disponibles</a:t>
            </a:r>
          </a:p>
          <a:p>
            <a:endParaRPr lang="fr-FR" dirty="0" smtClean="0"/>
          </a:p>
          <a:p>
            <a:r>
              <a:rPr lang="fr-FR" dirty="0" smtClean="0"/>
              <a:t>Une source presque illimitée d’informations</a:t>
            </a:r>
          </a:p>
          <a:p>
            <a:endParaRPr lang="fr-FR" dirty="0" smtClean="0"/>
          </a:p>
          <a:p>
            <a:r>
              <a:rPr lang="fr-FR" dirty="0" smtClean="0"/>
              <a:t>Développement des stratégies CRM</a:t>
            </a:r>
          </a:p>
          <a:p>
            <a:pPr lvl="1"/>
            <a:r>
              <a:rPr lang="fr-FR" dirty="0" smtClean="0"/>
              <a:t>Informations plus précises sur les utilisateurs</a:t>
            </a:r>
          </a:p>
          <a:p>
            <a:pPr lvl="1"/>
            <a:r>
              <a:rPr lang="fr-FR" dirty="0" smtClean="0"/>
              <a:t>Personnalisation des offres</a:t>
            </a:r>
            <a:endParaRPr lang="fr-FR" dirty="0"/>
          </a:p>
        </p:txBody>
      </p:sp>
      <p:sp>
        <p:nvSpPr>
          <p:cNvPr id="12" name="Espace réservé du texte 11"/>
          <p:cNvSpPr>
            <a:spLocks noGrp="1"/>
          </p:cNvSpPr>
          <p:nvPr>
            <p:ph type="body" sz="quarter" idx="3"/>
          </p:nvPr>
        </p:nvSpPr>
        <p:spPr>
          <a:xfrm>
            <a:off x="4645025" y="1356659"/>
            <a:ext cx="4041775" cy="674200"/>
          </a:xfrm>
        </p:spPr>
        <p:txBody>
          <a:bodyPr/>
          <a:lstStyle/>
          <a:p>
            <a:pPr algn="ctr"/>
            <a:r>
              <a:rPr lang="fr-FR" dirty="0" smtClean="0"/>
              <a:t>… est un source de satisfaction pour les clients des banques</a:t>
            </a:r>
            <a:endParaRPr lang="fr-FR" dirty="0"/>
          </a:p>
        </p:txBody>
      </p:sp>
      <p:graphicFrame>
        <p:nvGraphicFramePr>
          <p:cNvPr id="15" name="Espace réservé du contenu 14"/>
          <p:cNvGraphicFramePr>
            <a:graphicFrameLocks noGrp="1"/>
          </p:cNvGraphicFramePr>
          <p:nvPr>
            <p:ph sz="quarter" idx="4"/>
          </p:nvPr>
        </p:nvGraphicFramePr>
        <p:xfrm>
          <a:off x="4645025" y="2141538"/>
          <a:ext cx="4041775" cy="3016250"/>
        </p:xfrm>
        <a:graphic>
          <a:graphicData uri="http://schemas.openxmlformats.org/drawingml/2006/chart">
            <c:chart xmlns:c="http://schemas.openxmlformats.org/drawingml/2006/chart" xmlns:r="http://schemas.openxmlformats.org/officeDocument/2006/relationships" r:id="rId2"/>
          </a:graphicData>
        </a:graphic>
      </p:graphicFrame>
      <p:sp>
        <p:nvSpPr>
          <p:cNvPr id="4" name="Espace réservé du pied de page 3"/>
          <p:cNvSpPr>
            <a:spLocks noGrp="1"/>
          </p:cNvSpPr>
          <p:nvPr>
            <p:ph type="ftr" sz="quarter" idx="11"/>
          </p:nvPr>
        </p:nvSpPr>
        <p:spPr>
          <a:xfrm>
            <a:off x="3052192" y="6356350"/>
            <a:ext cx="3031976" cy="365125"/>
          </a:xfrm>
        </p:spPr>
        <p:txBody>
          <a:bodyPr/>
          <a:lstStyle/>
          <a:p>
            <a:r>
              <a:rPr lang="fr-FR" dirty="0" smtClean="0"/>
              <a:t>Guillaume Bochu, Raphaël Poignet</a:t>
            </a:r>
            <a:endParaRPr lang="fr-FR" dirty="0"/>
          </a:p>
        </p:txBody>
      </p:sp>
      <p:sp>
        <p:nvSpPr>
          <p:cNvPr id="5" name="Espace réservé du numéro de diapositive 4"/>
          <p:cNvSpPr>
            <a:spLocks noGrp="1"/>
          </p:cNvSpPr>
          <p:nvPr>
            <p:ph type="sldNum" sz="quarter" idx="12"/>
          </p:nvPr>
        </p:nvSpPr>
        <p:spPr/>
        <p:txBody>
          <a:bodyPr/>
          <a:lstStyle/>
          <a:p>
            <a:fld id="{96177317-1553-4E7C-8518-7A7959AE4BCF}" type="slidenum">
              <a:rPr lang="fr-FR" smtClean="0"/>
              <a:pPr/>
              <a:t>11</a:t>
            </a:fld>
            <a:endParaRPr lang="fr-FR" dirty="0"/>
          </a:p>
        </p:txBody>
      </p:sp>
      <p:sp>
        <p:nvSpPr>
          <p:cNvPr id="14" name="Titre 1"/>
          <p:cNvSpPr txBox="1">
            <a:spLocks/>
          </p:cNvSpPr>
          <p:nvPr/>
        </p:nvSpPr>
        <p:spPr>
          <a:xfrm>
            <a:off x="1403648" y="5373216"/>
            <a:ext cx="6336704" cy="792088"/>
          </a:xfrm>
          <a:prstGeom prst="rect">
            <a:avLst/>
          </a:prstGeom>
          <a:solidFill>
            <a:schemeClr val="tx2"/>
          </a:solidFill>
          <a:ln>
            <a:solidFill>
              <a:schemeClr val="tx2"/>
            </a:solidFill>
          </a:ln>
        </p:spPr>
        <p:txBody>
          <a:bodyPr vert="horz" lIns="91440" tIns="45720" rIns="91440" bIns="45720" rtlCol="0" anchor="ctr">
            <a:normAutofit/>
          </a:bodyPr>
          <a:lstStyle>
            <a:lvl1pPr marL="0" indent="263525" algn="l">
              <a:defRPr sz="2400" b="1">
                <a:solidFill>
                  <a:schemeClr val="tx2"/>
                </a:solidFill>
                <a:latin typeface="Arial" pitchFamily="34" charset="0"/>
                <a:cs typeface="Arial" pitchFamily="34" charset="0"/>
              </a:defRPr>
            </a:lvl1pPr>
          </a:lstStyle>
          <a:p>
            <a:pPr marL="0" marR="0" lvl="0" indent="263525" algn="ctr" defTabSz="914400" rtl="0" eaLnBrk="1" fontAlgn="auto" latinLnBrk="0" hangingPunct="1">
              <a:lnSpc>
                <a:spcPct val="100000"/>
              </a:lnSpc>
              <a:spcBef>
                <a:spcPct val="0"/>
              </a:spcBef>
              <a:spcAft>
                <a:spcPts val="0"/>
              </a:spcAft>
              <a:buClrTx/>
              <a:buSzTx/>
              <a:tabLst/>
              <a:defRPr/>
            </a:pPr>
            <a:r>
              <a:rPr kumimoji="0" lang="fr-FR" sz="1600" b="1"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rPr>
              <a:t>La satisfaction du client est un élément clé dans la</a:t>
            </a:r>
            <a:r>
              <a:rPr kumimoji="0" lang="fr-FR" sz="1600" b="1" i="0" u="none" strike="noStrike" kern="1200" cap="none" spc="0" normalizeH="0" noProof="0" dirty="0" smtClean="0">
                <a:ln>
                  <a:noFill/>
                </a:ln>
                <a:solidFill>
                  <a:schemeClr val="bg1"/>
                </a:solidFill>
                <a:effectLst/>
                <a:uLnTx/>
                <a:uFillTx/>
                <a:latin typeface="Arial" pitchFamily="34" charset="0"/>
                <a:ea typeface="+mj-ea"/>
                <a:cs typeface="Arial" pitchFamily="34" charset="0"/>
              </a:rPr>
              <a:t> bataille que se livrent les institutions financières</a:t>
            </a:r>
            <a:endParaRPr kumimoji="0" lang="fr-FR" sz="1600" b="1"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Internet comme moyen de </a:t>
            </a:r>
            <a:r>
              <a:rPr lang="fr-FR" dirty="0" smtClean="0"/>
              <a:t>communication</a:t>
            </a:r>
            <a:br>
              <a:rPr lang="fr-FR" dirty="0" smtClean="0"/>
            </a:br>
            <a:r>
              <a:rPr lang="fr-FR" sz="1800" b="0" dirty="0" smtClean="0"/>
              <a:t>Les banques sont parmi les plus importants annonceurs sur internet</a:t>
            </a:r>
            <a:endParaRPr lang="fr-FR" sz="1800" b="0" dirty="0"/>
          </a:p>
        </p:txBody>
      </p:sp>
      <p:sp>
        <p:nvSpPr>
          <p:cNvPr id="6" name="Espace réservé du texte 5"/>
          <p:cNvSpPr>
            <a:spLocks noGrp="1"/>
          </p:cNvSpPr>
          <p:nvPr>
            <p:ph type="body" idx="1"/>
          </p:nvPr>
        </p:nvSpPr>
        <p:spPr>
          <a:xfrm>
            <a:off x="457200" y="1356659"/>
            <a:ext cx="4040188" cy="674200"/>
          </a:xfrm>
        </p:spPr>
        <p:txBody>
          <a:bodyPr/>
          <a:lstStyle/>
          <a:p>
            <a:r>
              <a:rPr lang="fr-FR" dirty="0" smtClean="0"/>
              <a:t>L’importance de la relation physique pour les banques traditionnelles</a:t>
            </a:r>
            <a:endParaRPr lang="fr-FR" dirty="0"/>
          </a:p>
        </p:txBody>
      </p:sp>
      <p:sp>
        <p:nvSpPr>
          <p:cNvPr id="7" name="Espace réservé du contenu 6"/>
          <p:cNvSpPr>
            <a:spLocks noGrp="1"/>
          </p:cNvSpPr>
          <p:nvPr>
            <p:ph sz="half" idx="2"/>
          </p:nvPr>
        </p:nvSpPr>
        <p:spPr>
          <a:xfrm>
            <a:off x="457200" y="2142008"/>
            <a:ext cx="4040188" cy="3375224"/>
          </a:xfrm>
        </p:spPr>
        <p:txBody>
          <a:bodyPr/>
          <a:lstStyle/>
          <a:p>
            <a:r>
              <a:rPr lang="fr-FR" dirty="0" smtClean="0"/>
              <a:t>Dans la prospection de nouveaux </a:t>
            </a:r>
            <a:r>
              <a:rPr lang="fr-FR" dirty="0" smtClean="0"/>
              <a:t>clients :</a:t>
            </a:r>
          </a:p>
          <a:p>
            <a:pPr lvl="1"/>
            <a:r>
              <a:rPr lang="fr-FR" dirty="0" smtClean="0"/>
              <a:t>Internet est de plus en plus utilisé mais reste derrière la télévision malgré une plus grande efficacité</a:t>
            </a:r>
          </a:p>
          <a:p>
            <a:pPr lvl="1"/>
            <a:r>
              <a:rPr lang="fr-FR" dirty="0" smtClean="0"/>
              <a:t>Communication sur des offres d’appel très souvent pour « générer le clic » </a:t>
            </a:r>
            <a:endParaRPr lang="fr-FR" dirty="0" smtClean="0"/>
          </a:p>
          <a:p>
            <a:endParaRPr lang="fr-FR" dirty="0" smtClean="0"/>
          </a:p>
          <a:p>
            <a:r>
              <a:rPr lang="fr-FR" dirty="0" smtClean="0"/>
              <a:t>Dans la gestion de leur relation </a:t>
            </a:r>
            <a:r>
              <a:rPr lang="fr-FR" dirty="0" smtClean="0"/>
              <a:t>client</a:t>
            </a:r>
          </a:p>
          <a:p>
            <a:pPr lvl="1"/>
            <a:r>
              <a:rPr lang="fr-FR" dirty="0" smtClean="0"/>
              <a:t>Internet n’est pas assez utilisé</a:t>
            </a:r>
          </a:p>
          <a:p>
            <a:pPr lvl="1"/>
            <a:r>
              <a:rPr lang="fr-FR" dirty="0" smtClean="0"/>
              <a:t>La relation est souvent ramenée vers l’agence</a:t>
            </a:r>
          </a:p>
          <a:p>
            <a:pPr lvl="1"/>
            <a:endParaRPr lang="fr-FR" dirty="0" smtClean="0"/>
          </a:p>
          <a:p>
            <a:endParaRPr lang="fr-FR" dirty="0"/>
          </a:p>
        </p:txBody>
      </p:sp>
      <p:sp>
        <p:nvSpPr>
          <p:cNvPr id="8" name="Espace réservé du texte 7"/>
          <p:cNvSpPr>
            <a:spLocks noGrp="1"/>
          </p:cNvSpPr>
          <p:nvPr>
            <p:ph type="body" sz="quarter" idx="3"/>
          </p:nvPr>
        </p:nvSpPr>
        <p:spPr>
          <a:xfrm>
            <a:off x="4645025" y="1356659"/>
            <a:ext cx="4041775" cy="674200"/>
          </a:xfrm>
        </p:spPr>
        <p:txBody>
          <a:bodyPr/>
          <a:lstStyle/>
          <a:p>
            <a:pPr algn="ctr"/>
            <a:r>
              <a:rPr lang="fr-FR" dirty="0" smtClean="0"/>
              <a:t>Les banques en lignes à la recherche d’une relation client</a:t>
            </a:r>
            <a:endParaRPr lang="fr-FR" dirty="0"/>
          </a:p>
        </p:txBody>
      </p:sp>
      <p:sp>
        <p:nvSpPr>
          <p:cNvPr id="9" name="Espace réservé du contenu 8"/>
          <p:cNvSpPr>
            <a:spLocks noGrp="1"/>
          </p:cNvSpPr>
          <p:nvPr>
            <p:ph sz="quarter" idx="4"/>
          </p:nvPr>
        </p:nvSpPr>
        <p:spPr>
          <a:xfrm>
            <a:off x="4645025" y="2142008"/>
            <a:ext cx="4041775" cy="3375224"/>
          </a:xfrm>
        </p:spPr>
        <p:txBody>
          <a:bodyPr/>
          <a:lstStyle/>
          <a:p>
            <a:r>
              <a:rPr lang="fr-FR" dirty="0" smtClean="0"/>
              <a:t>Dans la prospection de nouveaux clients :</a:t>
            </a:r>
          </a:p>
          <a:p>
            <a:pPr lvl="1"/>
            <a:r>
              <a:rPr lang="fr-FR" dirty="0" smtClean="0"/>
              <a:t>Internet est de très loin le plus important canal de communication mais orientation récente vers la télévision</a:t>
            </a:r>
          </a:p>
          <a:p>
            <a:pPr lvl="1"/>
            <a:r>
              <a:rPr lang="fr-FR" dirty="0" smtClean="0"/>
              <a:t>La communication se fait sur les caractéristiques des services, peu souvent sur des offres d’appel</a:t>
            </a:r>
          </a:p>
          <a:p>
            <a:endParaRPr lang="fr-FR" dirty="0"/>
          </a:p>
          <a:p>
            <a:r>
              <a:rPr lang="fr-FR" dirty="0" smtClean="0"/>
              <a:t>Dans la gestion de leur relation client</a:t>
            </a:r>
          </a:p>
          <a:p>
            <a:pPr lvl="1"/>
            <a:r>
              <a:rPr lang="fr-FR" dirty="0" smtClean="0"/>
              <a:t>Les échanges avec le client sont facilité</a:t>
            </a:r>
          </a:p>
          <a:p>
            <a:pPr lvl="1"/>
            <a:r>
              <a:rPr lang="fr-FR" dirty="0" smtClean="0"/>
              <a:t>Les pages internet mènent vers tous les types de canaux de communication (téléphone, courrier, </a:t>
            </a:r>
            <a:r>
              <a:rPr lang="fr-FR" dirty="0" err="1" smtClean="0"/>
              <a:t>visio-conférence</a:t>
            </a:r>
            <a:r>
              <a:rPr lang="fr-FR" dirty="0" smtClean="0"/>
              <a:t>)</a:t>
            </a:r>
            <a:endParaRPr lang="fr-FR" dirty="0"/>
          </a:p>
        </p:txBody>
      </p:sp>
      <p:sp>
        <p:nvSpPr>
          <p:cNvPr id="4" name="Espace réservé du pied de page 3"/>
          <p:cNvSpPr>
            <a:spLocks noGrp="1"/>
          </p:cNvSpPr>
          <p:nvPr>
            <p:ph type="ftr" sz="quarter" idx="11"/>
          </p:nvPr>
        </p:nvSpPr>
        <p:spPr>
          <a:xfrm>
            <a:off x="3052192" y="6356350"/>
            <a:ext cx="3031976" cy="365125"/>
          </a:xfrm>
        </p:spPr>
        <p:txBody>
          <a:bodyPr/>
          <a:lstStyle/>
          <a:p>
            <a:r>
              <a:rPr lang="fr-FR" dirty="0" smtClean="0"/>
              <a:t>Guillaume Bochu, Raphaël Poignet</a:t>
            </a:r>
            <a:endParaRPr lang="fr-FR" dirty="0"/>
          </a:p>
        </p:txBody>
      </p:sp>
      <p:sp>
        <p:nvSpPr>
          <p:cNvPr id="5" name="Espace réservé du numéro de diapositive 4"/>
          <p:cNvSpPr>
            <a:spLocks noGrp="1"/>
          </p:cNvSpPr>
          <p:nvPr>
            <p:ph type="sldNum" sz="quarter" idx="12"/>
          </p:nvPr>
        </p:nvSpPr>
        <p:spPr/>
        <p:txBody>
          <a:bodyPr/>
          <a:lstStyle/>
          <a:p>
            <a:fld id="{96177317-1553-4E7C-8518-7A7959AE4BCF}" type="slidenum">
              <a:rPr lang="fr-FR" smtClean="0"/>
              <a:pPr/>
              <a:t>12</a:t>
            </a:fld>
            <a:endParaRPr lang="fr-FR" dirty="0"/>
          </a:p>
        </p:txBody>
      </p:sp>
      <p:sp>
        <p:nvSpPr>
          <p:cNvPr id="10" name="Titre 1"/>
          <p:cNvSpPr txBox="1">
            <a:spLocks/>
          </p:cNvSpPr>
          <p:nvPr/>
        </p:nvSpPr>
        <p:spPr>
          <a:xfrm>
            <a:off x="1403648" y="5589240"/>
            <a:ext cx="6336704" cy="576064"/>
          </a:xfrm>
          <a:prstGeom prst="rect">
            <a:avLst/>
          </a:prstGeom>
          <a:solidFill>
            <a:schemeClr val="tx2"/>
          </a:solidFill>
          <a:ln>
            <a:solidFill>
              <a:schemeClr val="tx2"/>
            </a:solidFill>
          </a:ln>
        </p:spPr>
        <p:txBody>
          <a:bodyPr vert="horz" lIns="91440" tIns="45720" rIns="91440" bIns="45720" rtlCol="0" anchor="ctr">
            <a:normAutofit/>
          </a:bodyPr>
          <a:lstStyle>
            <a:lvl1pPr marL="0" indent="263525" algn="l">
              <a:defRPr sz="2400" b="1">
                <a:solidFill>
                  <a:schemeClr val="tx2"/>
                </a:solidFill>
                <a:latin typeface="Arial" pitchFamily="34" charset="0"/>
                <a:cs typeface="Arial" pitchFamily="34" charset="0"/>
              </a:defRPr>
            </a:lvl1pPr>
          </a:lstStyle>
          <a:p>
            <a:pPr marR="0" lvl="0" indent="0" algn="ctr" defTabSz="914400" rtl="0" eaLnBrk="1" fontAlgn="auto" latinLnBrk="0" hangingPunct="1">
              <a:lnSpc>
                <a:spcPct val="100000"/>
              </a:lnSpc>
              <a:spcBef>
                <a:spcPct val="0"/>
              </a:spcBef>
              <a:spcAft>
                <a:spcPts val="0"/>
              </a:spcAft>
              <a:buClrTx/>
              <a:buSzTx/>
              <a:tabLst/>
              <a:defRPr/>
            </a:pPr>
            <a:r>
              <a:rPr kumimoji="0" lang="fr-FR" sz="1600" b="1"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rPr>
              <a:t>Le potentiel d’internet n’est pas utilisé</a:t>
            </a:r>
            <a:endParaRPr kumimoji="0" lang="fr-FR" sz="1600" b="1"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p:txBody>
          <a:bodyPr/>
          <a:lstStyle/>
          <a:p>
            <a:r>
              <a:rPr lang="fr-FR" dirty="0" smtClean="0"/>
              <a:t>Partie 3 :  Quel avenir pour l’e-</a:t>
            </a:r>
            <a:r>
              <a:rPr lang="fr-FR" dirty="0" err="1" smtClean="0"/>
              <a:t>banking</a:t>
            </a:r>
            <a:r>
              <a:rPr lang="fr-FR" dirty="0" smtClean="0"/>
              <a:t> ?</a:t>
            </a:r>
            <a:endParaRPr lang="fr-FR" dirty="0"/>
          </a:p>
        </p:txBody>
      </p:sp>
      <p:sp>
        <p:nvSpPr>
          <p:cNvPr id="3" name="Espace réservé du pied de page 2"/>
          <p:cNvSpPr>
            <a:spLocks noGrp="1"/>
          </p:cNvSpPr>
          <p:nvPr>
            <p:ph type="ftr" sz="quarter" idx="11"/>
          </p:nvPr>
        </p:nvSpPr>
        <p:spPr>
          <a:xfrm>
            <a:off x="3052192" y="6356350"/>
            <a:ext cx="3031976" cy="365125"/>
          </a:xfrm>
        </p:spPr>
        <p:txBody>
          <a:bodyPr/>
          <a:lstStyle/>
          <a:p>
            <a:r>
              <a:rPr lang="fr-FR" dirty="0" smtClean="0"/>
              <a:t>Guillaume Bochu, Raphaël Poignet</a:t>
            </a:r>
            <a:endParaRPr lang="fr-FR" dirty="0"/>
          </a:p>
        </p:txBody>
      </p:sp>
      <p:sp>
        <p:nvSpPr>
          <p:cNvPr id="4" name="Espace réservé du numéro de diapositive 3"/>
          <p:cNvSpPr>
            <a:spLocks noGrp="1"/>
          </p:cNvSpPr>
          <p:nvPr>
            <p:ph type="sldNum" sz="quarter" idx="12"/>
          </p:nvPr>
        </p:nvSpPr>
        <p:spPr/>
        <p:txBody>
          <a:bodyPr/>
          <a:lstStyle/>
          <a:p>
            <a:fld id="{96177317-1553-4E7C-8518-7A7959AE4BCF}" type="slidenum">
              <a:rPr lang="fr-FR" smtClean="0"/>
              <a:pPr/>
              <a:t>13</a:t>
            </a:fld>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2700" dirty="0" smtClean="0"/>
              <a:t>Les pure </a:t>
            </a:r>
            <a:r>
              <a:rPr lang="fr-FR" sz="2700" dirty="0" err="1" smtClean="0"/>
              <a:t>players</a:t>
            </a:r>
            <a:r>
              <a:rPr lang="fr-FR" sz="2700" dirty="0" smtClean="0"/>
              <a:t> peuvent-ils dépasser les acteurs traditionnels?</a:t>
            </a:r>
            <a:r>
              <a:rPr lang="fr-FR" dirty="0" smtClean="0"/>
              <a:t/>
            </a:r>
            <a:br>
              <a:rPr lang="fr-FR" dirty="0" smtClean="0"/>
            </a:br>
            <a:endParaRPr lang="fr-FR" sz="1800" b="0" dirty="0"/>
          </a:p>
        </p:txBody>
      </p:sp>
      <p:sp>
        <p:nvSpPr>
          <p:cNvPr id="7" name="Espace réservé du pied de page 6"/>
          <p:cNvSpPr>
            <a:spLocks noGrp="1"/>
          </p:cNvSpPr>
          <p:nvPr>
            <p:ph type="ftr" sz="quarter" idx="11"/>
          </p:nvPr>
        </p:nvSpPr>
        <p:spPr>
          <a:xfrm>
            <a:off x="2915816" y="6356350"/>
            <a:ext cx="3248000" cy="365125"/>
          </a:xfrm>
        </p:spPr>
        <p:txBody>
          <a:bodyPr/>
          <a:lstStyle/>
          <a:p>
            <a:r>
              <a:rPr lang="fr-FR" dirty="0" smtClean="0"/>
              <a:t>Guillaume Bochu, Raphaël Poignet</a:t>
            </a:r>
            <a:endParaRPr lang="fr-FR" dirty="0"/>
          </a:p>
        </p:txBody>
      </p:sp>
      <p:sp>
        <p:nvSpPr>
          <p:cNvPr id="8" name="Espace réservé du numéro de diapositive 7"/>
          <p:cNvSpPr>
            <a:spLocks noGrp="1"/>
          </p:cNvSpPr>
          <p:nvPr>
            <p:ph type="sldNum" sz="quarter" idx="12"/>
          </p:nvPr>
        </p:nvSpPr>
        <p:spPr/>
        <p:txBody>
          <a:bodyPr/>
          <a:lstStyle/>
          <a:p>
            <a:fld id="{96177317-1553-4E7C-8518-7A7959AE4BCF}" type="slidenum">
              <a:rPr lang="fr-FR" smtClean="0"/>
              <a:pPr/>
              <a:t>14</a:t>
            </a:fld>
            <a:endParaRPr lang="fr-FR" dirty="0"/>
          </a:p>
        </p:txBody>
      </p:sp>
      <p:sp>
        <p:nvSpPr>
          <p:cNvPr id="26" name="Espace réservé du contenu 5"/>
          <p:cNvSpPr>
            <a:spLocks noGrp="1"/>
          </p:cNvSpPr>
          <p:nvPr>
            <p:ph sz="quarter" idx="4"/>
          </p:nvPr>
        </p:nvSpPr>
        <p:spPr>
          <a:xfrm>
            <a:off x="457200" y="1484784"/>
            <a:ext cx="8229600" cy="4763616"/>
          </a:xfrm>
        </p:spPr>
        <p:txBody>
          <a:bodyPr>
            <a:normAutofit/>
          </a:bodyPr>
          <a:lstStyle/>
          <a:p>
            <a:r>
              <a:rPr lang="fr-FR" sz="1500" dirty="0" smtClean="0"/>
              <a:t>Certains éléments laissent penser que les pure </a:t>
            </a:r>
            <a:r>
              <a:rPr lang="fr-FR" sz="1500" dirty="0" err="1" smtClean="0"/>
              <a:t>players</a:t>
            </a:r>
            <a:r>
              <a:rPr lang="fr-FR" sz="1500" dirty="0" smtClean="0"/>
              <a:t> en banque risquent de supplanter les acteurs traditionnels</a:t>
            </a:r>
          </a:p>
          <a:p>
            <a:pPr lvl="1"/>
            <a:r>
              <a:rPr lang="fr-FR" sz="1500" dirty="0" smtClean="0"/>
              <a:t>Ce sont les acteurs les moins chers du marché</a:t>
            </a:r>
          </a:p>
          <a:p>
            <a:pPr lvl="1"/>
            <a:r>
              <a:rPr lang="fr-FR" sz="1500" dirty="0" smtClean="0"/>
              <a:t>Internet joue un rôle de plus en plus important pour les foyers et les entreprises</a:t>
            </a:r>
          </a:p>
          <a:p>
            <a:pPr lvl="1"/>
            <a:r>
              <a:rPr lang="fr-FR" sz="1500" dirty="0" smtClean="0"/>
              <a:t>Certaines banques, comme BNP Paribas, ont lancé leur propre filiale « tout internet »</a:t>
            </a:r>
          </a:p>
          <a:p>
            <a:endParaRPr lang="fr-FR" sz="1500" dirty="0" smtClean="0"/>
          </a:p>
          <a:p>
            <a:r>
              <a:rPr lang="fr-FR" sz="1500" dirty="0" smtClean="0"/>
              <a:t>Cependant, les acteurs traditionnels continuent de dominer le marché</a:t>
            </a:r>
          </a:p>
          <a:p>
            <a:pPr lvl="1"/>
            <a:r>
              <a:rPr lang="fr-FR" sz="1500" dirty="0" smtClean="0"/>
              <a:t>Les principaux acteurs bancaires en France sont traditionnels</a:t>
            </a:r>
          </a:p>
          <a:p>
            <a:pPr lvl="2"/>
            <a:r>
              <a:rPr lang="fr-FR" sz="1500" dirty="0" smtClean="0"/>
              <a:t>Le PNB combiné de BNP Paribas et du groupe CA-LCL représente 70 milliards €</a:t>
            </a:r>
          </a:p>
          <a:p>
            <a:pPr lvl="2"/>
            <a:r>
              <a:rPr lang="fr-FR" sz="1500" dirty="0" smtClean="0"/>
              <a:t>Le PNB combiné de </a:t>
            </a:r>
            <a:r>
              <a:rPr lang="fr-FR" sz="1500" dirty="0" err="1" smtClean="0"/>
              <a:t>Boursorama</a:t>
            </a:r>
            <a:r>
              <a:rPr lang="fr-FR" sz="1500" dirty="0" smtClean="0"/>
              <a:t> et d’ING Direct représente 2 milliards €</a:t>
            </a:r>
          </a:p>
          <a:p>
            <a:pPr lvl="2"/>
            <a:r>
              <a:rPr lang="fr-FR" sz="1500" dirty="0" smtClean="0"/>
              <a:t>Soit un rapport de 1 à 35</a:t>
            </a:r>
          </a:p>
          <a:p>
            <a:pPr lvl="1"/>
            <a:r>
              <a:rPr lang="fr-FR" sz="1500" dirty="0" smtClean="0"/>
              <a:t>Les acteurs traditionnels ont en effet réussi à se diversifier et se développer sur l’ensemble des canaux de distribution</a:t>
            </a:r>
          </a:p>
          <a:p>
            <a:pPr lvl="1"/>
            <a:r>
              <a:rPr lang="fr-FR" sz="1500" dirty="0" smtClean="0"/>
              <a:t>Internet semble ne pas pouvoir s’imposer comme unique vecteur d’offres bancaires</a:t>
            </a:r>
          </a:p>
          <a:p>
            <a:pPr lvl="1"/>
            <a:r>
              <a:rPr lang="fr-FR" sz="1500" dirty="0" smtClean="0"/>
              <a:t>Il apparaît toutefois que les pure </a:t>
            </a:r>
            <a:r>
              <a:rPr lang="fr-FR" sz="1500" dirty="0" err="1" smtClean="0"/>
              <a:t>players</a:t>
            </a:r>
            <a:r>
              <a:rPr lang="fr-FR" sz="1500" dirty="0" smtClean="0"/>
              <a:t> contribuent à rendre le panorama bancaire français plus concurrentiel et oblige les acteurs traditionnels à réduire leurs coûts</a:t>
            </a:r>
            <a:endParaRPr lang="fr-FR" sz="15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La question de la sécurité</a:t>
            </a:r>
            <a:br>
              <a:rPr lang="fr-FR" dirty="0" smtClean="0"/>
            </a:br>
            <a:r>
              <a:rPr lang="fr-FR" sz="1600" b="0" dirty="0" smtClean="0"/>
              <a:t>Pour gagner de nouveaux clients, les banques doivent encore sécuriser leurs portails</a:t>
            </a:r>
            <a:endParaRPr lang="fr-FR" dirty="0"/>
          </a:p>
        </p:txBody>
      </p:sp>
      <p:sp>
        <p:nvSpPr>
          <p:cNvPr id="6" name="Espace réservé du texte 5"/>
          <p:cNvSpPr>
            <a:spLocks noGrp="1"/>
          </p:cNvSpPr>
          <p:nvPr>
            <p:ph type="body" idx="1"/>
          </p:nvPr>
        </p:nvSpPr>
        <p:spPr/>
        <p:txBody>
          <a:bodyPr/>
          <a:lstStyle/>
          <a:p>
            <a:r>
              <a:rPr lang="fr-FR" dirty="0" smtClean="0"/>
              <a:t>L’impression de sécurité se renforce sur internet…</a:t>
            </a:r>
            <a:endParaRPr lang="fr-FR" dirty="0"/>
          </a:p>
        </p:txBody>
      </p:sp>
      <p:graphicFrame>
        <p:nvGraphicFramePr>
          <p:cNvPr id="13" name="Espace réservé du contenu 12"/>
          <p:cNvGraphicFramePr>
            <a:graphicFrameLocks noGrp="1"/>
          </p:cNvGraphicFramePr>
          <p:nvPr>
            <p:ph sz="half" idx="2"/>
          </p:nvPr>
        </p:nvGraphicFramePr>
        <p:xfrm>
          <a:off x="457200" y="2141538"/>
          <a:ext cx="4040188" cy="3016250"/>
        </p:xfrm>
        <a:graphic>
          <a:graphicData uri="http://schemas.openxmlformats.org/drawingml/2006/chart">
            <c:chart xmlns:c="http://schemas.openxmlformats.org/drawingml/2006/chart" xmlns:r="http://schemas.openxmlformats.org/officeDocument/2006/relationships" r:id="rId2"/>
          </a:graphicData>
        </a:graphic>
      </p:graphicFrame>
      <p:sp>
        <p:nvSpPr>
          <p:cNvPr id="8" name="Espace réservé du texte 7"/>
          <p:cNvSpPr>
            <a:spLocks noGrp="1"/>
          </p:cNvSpPr>
          <p:nvPr>
            <p:ph type="body" sz="quarter" idx="3"/>
          </p:nvPr>
        </p:nvSpPr>
        <p:spPr>
          <a:xfrm>
            <a:off x="4645025" y="1602880"/>
            <a:ext cx="4041775" cy="427979"/>
          </a:xfrm>
        </p:spPr>
        <p:txBody>
          <a:bodyPr/>
          <a:lstStyle/>
          <a:p>
            <a:pPr algn="ctr"/>
            <a:r>
              <a:rPr lang="fr-FR" dirty="0" smtClean="0"/>
              <a:t>… mais pas à grâce aux banques !</a:t>
            </a:r>
            <a:endParaRPr lang="fr-FR" dirty="0"/>
          </a:p>
        </p:txBody>
      </p:sp>
      <p:sp>
        <p:nvSpPr>
          <p:cNvPr id="11" name="Espace réservé du contenu 10"/>
          <p:cNvSpPr>
            <a:spLocks noGrp="1"/>
          </p:cNvSpPr>
          <p:nvPr>
            <p:ph sz="quarter" idx="4"/>
          </p:nvPr>
        </p:nvSpPr>
        <p:spPr>
          <a:xfrm>
            <a:off x="4645025" y="2142008"/>
            <a:ext cx="4175447" cy="3015184"/>
          </a:xfrm>
        </p:spPr>
        <p:txBody>
          <a:bodyPr/>
          <a:lstStyle/>
          <a:p>
            <a:r>
              <a:rPr lang="fr-FR" dirty="0" smtClean="0"/>
              <a:t>Certaines initiatives sont bonnes</a:t>
            </a:r>
          </a:p>
          <a:p>
            <a:pPr lvl="1"/>
            <a:r>
              <a:rPr lang="fr-FR" dirty="0" smtClean="0"/>
              <a:t>Cryptage des données</a:t>
            </a:r>
          </a:p>
          <a:p>
            <a:pPr lvl="1"/>
            <a:r>
              <a:rPr lang="fr-FR" dirty="0" smtClean="0"/>
              <a:t>Sécurisation des sites web</a:t>
            </a:r>
          </a:p>
          <a:p>
            <a:pPr lvl="1"/>
            <a:r>
              <a:rPr lang="fr-FR" dirty="0" smtClean="0"/>
              <a:t>Education des utilisateurs</a:t>
            </a:r>
          </a:p>
          <a:p>
            <a:pPr lvl="1"/>
            <a:r>
              <a:rPr lang="fr-FR" dirty="0" smtClean="0"/>
              <a:t>Alertes par e-mail</a:t>
            </a:r>
          </a:p>
          <a:p>
            <a:endParaRPr lang="fr-FR" dirty="0" smtClean="0"/>
          </a:p>
          <a:p>
            <a:r>
              <a:rPr lang="fr-FR" dirty="0" smtClean="0"/>
              <a:t>Mais c’est la sécurité générale d’internet qui s’est améliorée</a:t>
            </a:r>
          </a:p>
          <a:p>
            <a:pPr lvl="1"/>
            <a:r>
              <a:rPr lang="fr-FR" dirty="0" smtClean="0"/>
              <a:t>27% des gens attribuent l’amélioration aux initiatives des banques vs 38% au développement des logiciels de sécurité</a:t>
            </a:r>
          </a:p>
          <a:p>
            <a:endParaRPr lang="fr-FR" dirty="0"/>
          </a:p>
        </p:txBody>
      </p:sp>
      <p:sp>
        <p:nvSpPr>
          <p:cNvPr id="4" name="Espace réservé du pied de page 3"/>
          <p:cNvSpPr>
            <a:spLocks noGrp="1"/>
          </p:cNvSpPr>
          <p:nvPr>
            <p:ph type="ftr" sz="quarter" idx="11"/>
          </p:nvPr>
        </p:nvSpPr>
        <p:spPr>
          <a:xfrm>
            <a:off x="3052192" y="6356350"/>
            <a:ext cx="3031976" cy="365125"/>
          </a:xfrm>
        </p:spPr>
        <p:txBody>
          <a:bodyPr/>
          <a:lstStyle/>
          <a:p>
            <a:r>
              <a:rPr lang="fr-FR" dirty="0" smtClean="0"/>
              <a:t>Guillaume Bochu, Raphaël Poignet</a:t>
            </a:r>
            <a:endParaRPr lang="fr-FR" dirty="0"/>
          </a:p>
        </p:txBody>
      </p:sp>
      <p:sp>
        <p:nvSpPr>
          <p:cNvPr id="5" name="Espace réservé du numéro de diapositive 4"/>
          <p:cNvSpPr>
            <a:spLocks noGrp="1"/>
          </p:cNvSpPr>
          <p:nvPr>
            <p:ph type="sldNum" sz="quarter" idx="12"/>
          </p:nvPr>
        </p:nvSpPr>
        <p:spPr/>
        <p:txBody>
          <a:bodyPr/>
          <a:lstStyle/>
          <a:p>
            <a:fld id="{96177317-1553-4E7C-8518-7A7959AE4BCF}" type="slidenum">
              <a:rPr lang="fr-FR" smtClean="0"/>
              <a:pPr/>
              <a:t>15</a:t>
            </a:fld>
            <a:endParaRPr lang="fr-FR" dirty="0"/>
          </a:p>
        </p:txBody>
      </p:sp>
      <p:sp>
        <p:nvSpPr>
          <p:cNvPr id="12" name="Titre 1"/>
          <p:cNvSpPr txBox="1">
            <a:spLocks/>
          </p:cNvSpPr>
          <p:nvPr/>
        </p:nvSpPr>
        <p:spPr>
          <a:xfrm>
            <a:off x="1403648" y="5445224"/>
            <a:ext cx="6336704" cy="576064"/>
          </a:xfrm>
          <a:prstGeom prst="rect">
            <a:avLst/>
          </a:prstGeom>
          <a:solidFill>
            <a:schemeClr val="tx2"/>
          </a:solidFill>
          <a:ln>
            <a:solidFill>
              <a:schemeClr val="tx2"/>
            </a:solidFill>
          </a:ln>
        </p:spPr>
        <p:txBody>
          <a:bodyPr vert="horz" lIns="91440" tIns="45720" rIns="91440" bIns="45720" rtlCol="0" anchor="ctr">
            <a:normAutofit lnSpcReduction="10000"/>
          </a:bodyPr>
          <a:lstStyle>
            <a:lvl1pPr marL="0" indent="263525" algn="l">
              <a:defRPr sz="2400" b="1">
                <a:solidFill>
                  <a:schemeClr val="tx2"/>
                </a:solidFill>
                <a:latin typeface="Arial" pitchFamily="34" charset="0"/>
                <a:cs typeface="Arial" pitchFamily="34" charset="0"/>
              </a:defRPr>
            </a:lvl1pPr>
          </a:lstStyle>
          <a:p>
            <a:pPr marR="0" lvl="0" indent="0" algn="ctr" defTabSz="914400" rtl="0" eaLnBrk="1" fontAlgn="auto" latinLnBrk="0" hangingPunct="1">
              <a:lnSpc>
                <a:spcPct val="100000"/>
              </a:lnSpc>
              <a:spcBef>
                <a:spcPct val="0"/>
              </a:spcBef>
              <a:spcAft>
                <a:spcPts val="0"/>
              </a:spcAft>
              <a:buClrTx/>
              <a:buSzTx/>
              <a:tabLst/>
              <a:defRPr/>
            </a:pPr>
            <a:r>
              <a:rPr lang="fr-FR" sz="1600" dirty="0" smtClean="0">
                <a:solidFill>
                  <a:schemeClr val="bg1"/>
                </a:solidFill>
                <a:ea typeface="+mj-ea"/>
              </a:rPr>
              <a:t>Une part de la population a encore peur d’internet. Un renforcement de la sécurité peut dynamiser les ventes.</a:t>
            </a:r>
            <a:endParaRPr kumimoji="0" lang="fr-FR" sz="1600" b="1"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endParaRPr>
          </a:p>
        </p:txBody>
      </p:sp>
      <p:sp>
        <p:nvSpPr>
          <p:cNvPr id="14" name="ZoneTexte 13"/>
          <p:cNvSpPr txBox="1"/>
          <p:nvPr/>
        </p:nvSpPr>
        <p:spPr>
          <a:xfrm>
            <a:off x="179512" y="6309320"/>
            <a:ext cx="2520280" cy="338554"/>
          </a:xfrm>
          <a:prstGeom prst="rect">
            <a:avLst/>
          </a:prstGeom>
          <a:noFill/>
        </p:spPr>
        <p:txBody>
          <a:bodyPr wrap="square" rtlCol="0">
            <a:spAutoFit/>
          </a:bodyPr>
          <a:lstStyle/>
          <a:p>
            <a:r>
              <a:rPr lang="fr-FR" sz="1600" i="1" dirty="0" smtClean="0">
                <a:latin typeface="Arial" pitchFamily="34" charset="0"/>
                <a:cs typeface="Arial" pitchFamily="34" charset="0"/>
              </a:rPr>
              <a:t>Source : </a:t>
            </a:r>
            <a:r>
              <a:rPr lang="fr-FR" sz="1600" i="1" dirty="0" err="1" smtClean="0">
                <a:latin typeface="Arial" pitchFamily="34" charset="0"/>
                <a:cs typeface="Arial" pitchFamily="34" charset="0"/>
              </a:rPr>
              <a:t>comScore</a:t>
            </a:r>
            <a:r>
              <a:rPr lang="fr-FR" sz="1600" i="1" dirty="0" smtClean="0">
                <a:latin typeface="Arial" pitchFamily="34" charset="0"/>
                <a:cs typeface="Arial" pitchFamily="34" charset="0"/>
              </a:rPr>
              <a:t>, </a:t>
            </a:r>
            <a:r>
              <a:rPr lang="fr-FR" sz="1600" i="1" dirty="0" smtClean="0">
                <a:latin typeface="Arial" pitchFamily="34" charset="0"/>
                <a:cs typeface="Arial" pitchFamily="34" charset="0"/>
              </a:rPr>
              <a:t>2010</a:t>
            </a:r>
            <a:endParaRPr lang="fr-FR" sz="1600" i="1"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2700" dirty="0" smtClean="0"/>
              <a:t>Internet peut-il devenir le principal canal de distribution dans la banque?</a:t>
            </a:r>
            <a:r>
              <a:rPr lang="fr-FR" dirty="0" smtClean="0"/>
              <a:t/>
            </a:r>
            <a:br>
              <a:rPr lang="fr-FR" dirty="0" smtClean="0"/>
            </a:br>
            <a:endParaRPr lang="fr-FR" sz="1800" b="0" dirty="0"/>
          </a:p>
        </p:txBody>
      </p:sp>
      <p:sp>
        <p:nvSpPr>
          <p:cNvPr id="7" name="Espace réservé du pied de page 6"/>
          <p:cNvSpPr>
            <a:spLocks noGrp="1"/>
          </p:cNvSpPr>
          <p:nvPr>
            <p:ph type="ftr" sz="quarter" idx="11"/>
          </p:nvPr>
        </p:nvSpPr>
        <p:spPr>
          <a:xfrm>
            <a:off x="3052192" y="6356350"/>
            <a:ext cx="3031976" cy="365125"/>
          </a:xfrm>
        </p:spPr>
        <p:txBody>
          <a:bodyPr/>
          <a:lstStyle/>
          <a:p>
            <a:r>
              <a:rPr lang="fr-FR" dirty="0" smtClean="0"/>
              <a:t>Guillaume Bochu, Raphaël Poignet</a:t>
            </a:r>
            <a:endParaRPr lang="fr-FR" dirty="0"/>
          </a:p>
        </p:txBody>
      </p:sp>
      <p:sp>
        <p:nvSpPr>
          <p:cNvPr id="8" name="Espace réservé du numéro de diapositive 7"/>
          <p:cNvSpPr>
            <a:spLocks noGrp="1"/>
          </p:cNvSpPr>
          <p:nvPr>
            <p:ph type="sldNum" sz="quarter" idx="12"/>
          </p:nvPr>
        </p:nvSpPr>
        <p:spPr/>
        <p:txBody>
          <a:bodyPr/>
          <a:lstStyle/>
          <a:p>
            <a:fld id="{96177317-1553-4E7C-8518-7A7959AE4BCF}" type="slidenum">
              <a:rPr lang="fr-FR" smtClean="0"/>
              <a:pPr/>
              <a:t>16</a:t>
            </a:fld>
            <a:endParaRPr lang="fr-FR" dirty="0"/>
          </a:p>
        </p:txBody>
      </p:sp>
      <p:sp>
        <p:nvSpPr>
          <p:cNvPr id="26" name="Espace réservé du contenu 5"/>
          <p:cNvSpPr>
            <a:spLocks noGrp="1"/>
          </p:cNvSpPr>
          <p:nvPr>
            <p:ph sz="quarter" idx="4"/>
          </p:nvPr>
        </p:nvSpPr>
        <p:spPr>
          <a:xfrm>
            <a:off x="457200" y="1412776"/>
            <a:ext cx="8229600" cy="4835624"/>
          </a:xfrm>
        </p:spPr>
        <p:txBody>
          <a:bodyPr>
            <a:normAutofit/>
          </a:bodyPr>
          <a:lstStyle/>
          <a:p>
            <a:r>
              <a:rPr lang="fr-FR" sz="1500" dirty="0" smtClean="0"/>
              <a:t>Internet joue un rôle de plus en plus important</a:t>
            </a:r>
          </a:p>
          <a:p>
            <a:pPr lvl="1"/>
            <a:r>
              <a:rPr lang="fr-FR" sz="1500" dirty="0" smtClean="0"/>
              <a:t>60% de la population française a accès à Internet, et ce nombre augmente tous les ans</a:t>
            </a:r>
          </a:p>
          <a:p>
            <a:pPr lvl="2"/>
            <a:r>
              <a:rPr lang="fr-FR" sz="1500" dirty="0" smtClean="0"/>
              <a:t>Couverture ADSL quasi parfaite sur le territoire français</a:t>
            </a:r>
          </a:p>
          <a:p>
            <a:pPr lvl="2"/>
            <a:r>
              <a:rPr lang="fr-FR" sz="1500" dirty="0" smtClean="0"/>
              <a:t>Emergence des Smartphones</a:t>
            </a:r>
          </a:p>
          <a:p>
            <a:pPr lvl="1"/>
            <a:r>
              <a:rPr lang="fr-FR" sz="1500" dirty="0" smtClean="0"/>
              <a:t>Le e-commerce est en plein essor</a:t>
            </a:r>
          </a:p>
          <a:p>
            <a:pPr lvl="2"/>
            <a:r>
              <a:rPr lang="fr-FR" sz="1500" dirty="0" smtClean="0"/>
              <a:t>5% du commerce de détail en France, transactions pour 25 milliards d’€</a:t>
            </a:r>
          </a:p>
          <a:p>
            <a:pPr lvl="1"/>
            <a:r>
              <a:rPr lang="fr-FR" sz="1500" dirty="0" smtClean="0"/>
              <a:t>Ce canal peut-il donc supplanter les réseaux physiques traditionnels?</a:t>
            </a:r>
          </a:p>
          <a:p>
            <a:endParaRPr lang="fr-FR" sz="1500" dirty="0" smtClean="0"/>
          </a:p>
          <a:p>
            <a:r>
              <a:rPr lang="fr-FR" sz="1500" dirty="0" smtClean="0"/>
              <a:t>Les agences physiques continuent cependant de garder leur importance</a:t>
            </a:r>
          </a:p>
          <a:p>
            <a:pPr lvl="1"/>
            <a:r>
              <a:rPr lang="fr-FR" sz="1500" dirty="0" smtClean="0"/>
              <a:t>La crise de 2008 attribuée aux banques a suscité une réaction de méfiance de la part des clients</a:t>
            </a:r>
          </a:p>
          <a:p>
            <a:pPr lvl="2"/>
            <a:r>
              <a:rPr lang="fr-FR" sz="1500" dirty="0" smtClean="0"/>
              <a:t>Or la confiance est un des éléments déterminants dans la mise en œuvre de services en ligne</a:t>
            </a:r>
          </a:p>
          <a:p>
            <a:pPr lvl="2"/>
            <a:r>
              <a:rPr lang="fr-FR" sz="1500" dirty="0" smtClean="0"/>
              <a:t>La présence physique de conseillers clientèle semble donc toujours essentiel</a:t>
            </a:r>
          </a:p>
          <a:p>
            <a:pPr lvl="1"/>
            <a:r>
              <a:rPr lang="fr-FR" sz="1500" dirty="0" err="1" smtClean="0"/>
              <a:t>Boursorama</a:t>
            </a:r>
            <a:r>
              <a:rPr lang="fr-FR" sz="1500" dirty="0" smtClean="0"/>
              <a:t> Banque a par ailleurs fait le choix d’une de récupérer vie le rachat de </a:t>
            </a:r>
            <a:r>
              <a:rPr lang="fr-FR" sz="1500" dirty="0" err="1" smtClean="0"/>
              <a:t>CaixaBank</a:t>
            </a:r>
            <a:r>
              <a:rPr lang="fr-FR" sz="1500" dirty="0" smtClean="0"/>
              <a:t> France tout un réseau d’agences, dont 14 sont encore en activité aujourd’hui</a:t>
            </a:r>
            <a:endParaRPr lang="fr-FR" sz="15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Conclusions</a:t>
            </a:r>
            <a:endParaRPr lang="fr-FR" dirty="0"/>
          </a:p>
        </p:txBody>
      </p:sp>
      <p:sp>
        <p:nvSpPr>
          <p:cNvPr id="3" name="Espace réservé du contenu 2"/>
          <p:cNvSpPr>
            <a:spLocks noGrp="1"/>
          </p:cNvSpPr>
          <p:nvPr>
            <p:ph idx="1"/>
          </p:nvPr>
        </p:nvSpPr>
        <p:spPr/>
        <p:txBody>
          <a:bodyPr/>
          <a:lstStyle/>
          <a:p>
            <a:r>
              <a:rPr lang="fr-FR" dirty="0" smtClean="0"/>
              <a:t>Deux modèles économiques s’affrontent :</a:t>
            </a:r>
          </a:p>
          <a:p>
            <a:pPr lvl="1"/>
            <a:r>
              <a:rPr lang="fr-FR" dirty="0" smtClean="0"/>
              <a:t>Les banques traditionnelles qui n’utilisent internet que comme un moyen d’externaliser les opérations à faibles valeurs ajoutées</a:t>
            </a:r>
          </a:p>
          <a:p>
            <a:pPr lvl="1"/>
            <a:r>
              <a:rPr lang="fr-FR" dirty="0" smtClean="0"/>
              <a:t>Les banques en lignes qui  ont construit un modèle très orienté vers le net</a:t>
            </a:r>
          </a:p>
          <a:p>
            <a:pPr lvl="1"/>
            <a:endParaRPr lang="fr-FR" dirty="0" smtClean="0"/>
          </a:p>
          <a:p>
            <a:r>
              <a:rPr lang="fr-FR" dirty="0" smtClean="0"/>
              <a:t>Les stratégies internet n’exploitent les potentialités du web :</a:t>
            </a:r>
          </a:p>
          <a:p>
            <a:pPr lvl="1"/>
            <a:r>
              <a:rPr lang="fr-FR" dirty="0" smtClean="0"/>
              <a:t>La personnalisation de la distribution peut être plus développée</a:t>
            </a:r>
          </a:p>
          <a:p>
            <a:pPr lvl="1"/>
            <a:r>
              <a:rPr lang="fr-FR" dirty="0" smtClean="0"/>
              <a:t>La relation client doit être approfondie</a:t>
            </a:r>
          </a:p>
          <a:p>
            <a:pPr lvl="1"/>
            <a:endParaRPr lang="fr-FR" dirty="0" smtClean="0"/>
          </a:p>
          <a:p>
            <a:r>
              <a:rPr lang="fr-FR" dirty="0" smtClean="0"/>
              <a:t>Le marché devrait évoluer mais ne bouleversera probablement pas le secteur bancaire</a:t>
            </a:r>
          </a:p>
          <a:p>
            <a:pPr lvl="1"/>
            <a:r>
              <a:rPr lang="fr-FR" dirty="0" smtClean="0"/>
              <a:t>Les banques en ligne doivent jouer plus sur l’augmentation du nombre de banques par client (48% des américains ont au moins 2 banques)</a:t>
            </a:r>
          </a:p>
          <a:p>
            <a:pPr lvl="1"/>
            <a:r>
              <a:rPr lang="fr-FR" dirty="0" smtClean="0"/>
              <a:t>Internet ne devrait pas supplanter à moyen terme les agences comme canal de distribution</a:t>
            </a:r>
          </a:p>
          <a:p>
            <a:pPr lvl="1"/>
            <a:r>
              <a:rPr lang="fr-FR" dirty="0" smtClean="0"/>
              <a:t>Il reste des domaines où les banques peuvent se différencier et gagner des clients</a:t>
            </a:r>
          </a:p>
        </p:txBody>
      </p:sp>
      <p:sp>
        <p:nvSpPr>
          <p:cNvPr id="4" name="Espace réservé du pied de page 3"/>
          <p:cNvSpPr>
            <a:spLocks noGrp="1"/>
          </p:cNvSpPr>
          <p:nvPr>
            <p:ph type="ftr" sz="quarter" idx="11"/>
          </p:nvPr>
        </p:nvSpPr>
        <p:spPr>
          <a:xfrm>
            <a:off x="2987824" y="6356350"/>
            <a:ext cx="3168352" cy="365125"/>
          </a:xfrm>
        </p:spPr>
        <p:txBody>
          <a:bodyPr/>
          <a:lstStyle/>
          <a:p>
            <a:r>
              <a:rPr lang="fr-FR" dirty="0" smtClean="0"/>
              <a:t>Guillaume Bochu, Raphaël Poignet</a:t>
            </a:r>
            <a:endParaRPr lang="fr-FR" dirty="0"/>
          </a:p>
        </p:txBody>
      </p:sp>
      <p:sp>
        <p:nvSpPr>
          <p:cNvPr id="5" name="Espace réservé du numéro de diapositive 4"/>
          <p:cNvSpPr>
            <a:spLocks noGrp="1"/>
          </p:cNvSpPr>
          <p:nvPr>
            <p:ph type="sldNum" sz="quarter" idx="12"/>
          </p:nvPr>
        </p:nvSpPr>
        <p:spPr/>
        <p:txBody>
          <a:bodyPr/>
          <a:lstStyle/>
          <a:p>
            <a:fld id="{96177317-1553-4E7C-8518-7A7959AE4BCF}" type="slidenum">
              <a:rPr lang="fr-FR" smtClean="0"/>
              <a:pPr/>
              <a:t>17</a:t>
            </a:fld>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Sommaire</a:t>
            </a:r>
            <a:endParaRPr lang="fr-FR" dirty="0"/>
          </a:p>
        </p:txBody>
      </p:sp>
      <p:sp>
        <p:nvSpPr>
          <p:cNvPr id="3" name="Espace réservé du contenu 2"/>
          <p:cNvSpPr>
            <a:spLocks noGrp="1"/>
          </p:cNvSpPr>
          <p:nvPr>
            <p:ph idx="1"/>
          </p:nvPr>
        </p:nvSpPr>
        <p:spPr/>
        <p:txBody>
          <a:bodyPr/>
          <a:lstStyle/>
          <a:p>
            <a:r>
              <a:rPr lang="fr-FR" dirty="0" smtClean="0"/>
              <a:t>Partie 1 : La </a:t>
            </a:r>
            <a:r>
              <a:rPr lang="fr-FR" dirty="0" smtClean="0"/>
              <a:t>b</a:t>
            </a:r>
            <a:r>
              <a:rPr lang="fr-FR" dirty="0" smtClean="0"/>
              <a:t>anque en ligne en 2010</a:t>
            </a:r>
          </a:p>
          <a:p>
            <a:pPr lvl="1"/>
            <a:r>
              <a:rPr lang="fr-FR" dirty="0" smtClean="0"/>
              <a:t>Les principales utilisations d’internet en banque</a:t>
            </a:r>
          </a:p>
          <a:p>
            <a:pPr lvl="1"/>
            <a:r>
              <a:rPr lang="fr-FR" dirty="0" smtClean="0"/>
              <a:t>Le développement de l’offre internet par les banques traditionnelles</a:t>
            </a:r>
          </a:p>
          <a:p>
            <a:pPr lvl="1"/>
            <a:r>
              <a:rPr lang="fr-FR" dirty="0" smtClean="0"/>
              <a:t>L’émergence des pure players</a:t>
            </a:r>
          </a:p>
          <a:p>
            <a:endParaRPr lang="fr-FR" dirty="0" smtClean="0"/>
          </a:p>
          <a:p>
            <a:r>
              <a:rPr lang="fr-FR" dirty="0" smtClean="0"/>
              <a:t>Partie 2 : Des stratégies différentes</a:t>
            </a:r>
          </a:p>
          <a:p>
            <a:pPr lvl="1"/>
            <a:r>
              <a:rPr lang="fr-FR" dirty="0" smtClean="0"/>
              <a:t>Le modèle des banques low-cost</a:t>
            </a:r>
          </a:p>
          <a:p>
            <a:pPr lvl="1"/>
            <a:r>
              <a:rPr lang="fr-FR" dirty="0" smtClean="0"/>
              <a:t>Internet comme canal de distribution</a:t>
            </a:r>
          </a:p>
          <a:p>
            <a:pPr lvl="1"/>
            <a:r>
              <a:rPr lang="fr-FR" dirty="0" smtClean="0"/>
              <a:t>Internet comme canal de communication</a:t>
            </a:r>
          </a:p>
          <a:p>
            <a:endParaRPr lang="fr-FR" dirty="0" smtClean="0"/>
          </a:p>
          <a:p>
            <a:r>
              <a:rPr lang="fr-FR" dirty="0" smtClean="0"/>
              <a:t>Partie 3 : Quel avenir pour l’e-</a:t>
            </a:r>
            <a:r>
              <a:rPr lang="fr-FR" dirty="0" err="1" smtClean="0"/>
              <a:t>banking</a:t>
            </a:r>
            <a:r>
              <a:rPr lang="fr-FR" dirty="0" smtClean="0"/>
              <a:t> ?</a:t>
            </a:r>
          </a:p>
          <a:p>
            <a:pPr lvl="1"/>
            <a:r>
              <a:rPr lang="fr-FR" dirty="0" smtClean="0"/>
              <a:t>Les pure players peuvent-ils supplanter les acteurs traditionnels ?</a:t>
            </a:r>
          </a:p>
          <a:p>
            <a:pPr lvl="1"/>
            <a:r>
              <a:rPr lang="fr-FR" dirty="0" smtClean="0"/>
              <a:t>Le défi de la sécurisation</a:t>
            </a:r>
          </a:p>
          <a:p>
            <a:pPr lvl="1"/>
            <a:r>
              <a:rPr lang="fr-FR" dirty="0" smtClean="0"/>
              <a:t>Internet va-t-il devenir le principal canal de distribution ?</a:t>
            </a:r>
          </a:p>
          <a:p>
            <a:endParaRPr lang="fr-FR" dirty="0" smtClean="0"/>
          </a:p>
          <a:p>
            <a:r>
              <a:rPr lang="fr-FR" dirty="0" smtClean="0"/>
              <a:t>Conclusion</a:t>
            </a:r>
            <a:endParaRPr lang="fr-FR" dirty="0"/>
          </a:p>
        </p:txBody>
      </p:sp>
      <p:sp>
        <p:nvSpPr>
          <p:cNvPr id="4" name="Espace réservé du pied de page 3"/>
          <p:cNvSpPr>
            <a:spLocks noGrp="1"/>
          </p:cNvSpPr>
          <p:nvPr>
            <p:ph type="ftr" sz="quarter" idx="11"/>
          </p:nvPr>
        </p:nvSpPr>
        <p:spPr/>
        <p:txBody>
          <a:bodyPr/>
          <a:lstStyle/>
          <a:p>
            <a:r>
              <a:rPr lang="fr-FR" smtClean="0"/>
              <a:t>Guillaume Bochu, Raphaël Poignet</a:t>
            </a:r>
            <a:endParaRPr lang="fr-FR" dirty="0"/>
          </a:p>
        </p:txBody>
      </p:sp>
      <p:sp>
        <p:nvSpPr>
          <p:cNvPr id="5" name="Espace réservé du numéro de diapositive 4"/>
          <p:cNvSpPr>
            <a:spLocks noGrp="1"/>
          </p:cNvSpPr>
          <p:nvPr>
            <p:ph type="sldNum" sz="quarter" idx="12"/>
          </p:nvPr>
        </p:nvSpPr>
        <p:spPr/>
        <p:txBody>
          <a:bodyPr/>
          <a:lstStyle/>
          <a:p>
            <a:fld id="{96177317-1553-4E7C-8518-7A7959AE4BCF}" type="slidenum">
              <a:rPr lang="fr-FR" smtClean="0"/>
              <a:pPr/>
              <a:t>2</a:t>
            </a:fld>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p:txBody>
          <a:bodyPr/>
          <a:lstStyle/>
          <a:p>
            <a:pPr indent="0"/>
            <a:r>
              <a:rPr lang="fr-FR" dirty="0" smtClean="0"/>
              <a:t>Partie 1 : La banque en ligne en 2010</a:t>
            </a:r>
            <a:endParaRPr lang="fr-FR" dirty="0"/>
          </a:p>
        </p:txBody>
      </p:sp>
      <p:sp>
        <p:nvSpPr>
          <p:cNvPr id="3" name="Espace réservé du pied de page 2"/>
          <p:cNvSpPr>
            <a:spLocks noGrp="1"/>
          </p:cNvSpPr>
          <p:nvPr>
            <p:ph type="ftr" sz="quarter" idx="11"/>
          </p:nvPr>
        </p:nvSpPr>
        <p:spPr>
          <a:xfrm>
            <a:off x="2980184" y="6356350"/>
            <a:ext cx="3175992" cy="365125"/>
          </a:xfrm>
        </p:spPr>
        <p:txBody>
          <a:bodyPr/>
          <a:lstStyle/>
          <a:p>
            <a:r>
              <a:rPr lang="fr-FR" dirty="0" smtClean="0"/>
              <a:t>Guillaume Bochu, Raphaël Poignet</a:t>
            </a:r>
            <a:endParaRPr lang="fr-FR" dirty="0"/>
          </a:p>
        </p:txBody>
      </p:sp>
      <p:sp>
        <p:nvSpPr>
          <p:cNvPr id="4" name="Espace réservé du numéro de diapositive 3"/>
          <p:cNvSpPr>
            <a:spLocks noGrp="1"/>
          </p:cNvSpPr>
          <p:nvPr>
            <p:ph type="sldNum" sz="quarter" idx="12"/>
          </p:nvPr>
        </p:nvSpPr>
        <p:spPr/>
        <p:txBody>
          <a:bodyPr/>
          <a:lstStyle/>
          <a:p>
            <a:fld id="{96177317-1553-4E7C-8518-7A7959AE4BCF}" type="slidenum">
              <a:rPr lang="fr-FR" smtClean="0"/>
              <a:pPr/>
              <a:t>3</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marL="277813"/>
            <a:r>
              <a:rPr lang="fr-FR" sz="2700" dirty="0" smtClean="0"/>
              <a:t>Les principales utilisations d’internet en banque</a:t>
            </a:r>
            <a:r>
              <a:rPr lang="fr-FR" dirty="0" smtClean="0"/>
              <a:t/>
            </a:r>
            <a:br>
              <a:rPr lang="fr-FR" dirty="0" smtClean="0"/>
            </a:br>
            <a:r>
              <a:rPr lang="fr-FR" sz="1800" b="0" dirty="0" smtClean="0"/>
              <a:t>L’utilisation d’Internet comme nouveau canal d’information et de distribution</a:t>
            </a:r>
            <a:endParaRPr lang="fr-FR" sz="1800" b="0" dirty="0"/>
          </a:p>
        </p:txBody>
      </p:sp>
      <p:sp>
        <p:nvSpPr>
          <p:cNvPr id="7" name="Espace réservé du pied de page 6"/>
          <p:cNvSpPr>
            <a:spLocks noGrp="1"/>
          </p:cNvSpPr>
          <p:nvPr>
            <p:ph type="ftr" sz="quarter" idx="11"/>
          </p:nvPr>
        </p:nvSpPr>
        <p:spPr>
          <a:xfrm>
            <a:off x="2987824" y="6356350"/>
            <a:ext cx="3168352" cy="365125"/>
          </a:xfrm>
        </p:spPr>
        <p:txBody>
          <a:bodyPr/>
          <a:lstStyle/>
          <a:p>
            <a:r>
              <a:rPr lang="fr-FR" dirty="0" smtClean="0"/>
              <a:t>Guillaume Bochu, Raphaël Poignet</a:t>
            </a:r>
            <a:endParaRPr lang="fr-FR" dirty="0"/>
          </a:p>
        </p:txBody>
      </p:sp>
      <p:sp>
        <p:nvSpPr>
          <p:cNvPr id="8" name="Espace réservé du numéro de diapositive 7"/>
          <p:cNvSpPr>
            <a:spLocks noGrp="1"/>
          </p:cNvSpPr>
          <p:nvPr>
            <p:ph type="sldNum" sz="quarter" idx="12"/>
          </p:nvPr>
        </p:nvSpPr>
        <p:spPr/>
        <p:txBody>
          <a:bodyPr/>
          <a:lstStyle/>
          <a:p>
            <a:fld id="{96177317-1553-4E7C-8518-7A7959AE4BCF}" type="slidenum">
              <a:rPr lang="fr-FR" smtClean="0"/>
              <a:pPr/>
              <a:t>4</a:t>
            </a:fld>
            <a:endParaRPr lang="fr-FR"/>
          </a:p>
        </p:txBody>
      </p:sp>
      <p:sp>
        <p:nvSpPr>
          <p:cNvPr id="12" name="Titre 1"/>
          <p:cNvSpPr txBox="1">
            <a:spLocks/>
          </p:cNvSpPr>
          <p:nvPr/>
        </p:nvSpPr>
        <p:spPr>
          <a:xfrm>
            <a:off x="446856" y="1275110"/>
            <a:ext cx="8229600" cy="706090"/>
          </a:xfrm>
          <a:prstGeom prst="rect">
            <a:avLst/>
          </a:prstGeom>
          <a:solidFill>
            <a:schemeClr val="bg1"/>
          </a:solidFill>
          <a:effectLst>
            <a:outerShdw dist="25400" dir="5400000" algn="ctr" rotWithShape="0">
              <a:schemeClr val="tx2"/>
            </a:outerShdw>
          </a:effectLst>
        </p:spPr>
        <p:txBody>
          <a:bodyPr vert="horz" lIns="91440" tIns="45720" rIns="91440" bIns="45720" rtlCol="0" anchor="ctr">
            <a:normAutofit fontScale="85000" lnSpcReduction="20000"/>
          </a:bodyPr>
          <a:lstStyle/>
          <a:p>
            <a:pPr marL="4763" lvl="0" algn="ctr">
              <a:spcBef>
                <a:spcPct val="0"/>
              </a:spcBef>
              <a:defRPr/>
            </a:pPr>
            <a:r>
              <a:rPr lang="fr-FR" b="1" dirty="0" smtClean="0">
                <a:latin typeface="Arial" pitchFamily="34" charset="0"/>
                <a:ea typeface="+mj-ea"/>
                <a:cs typeface="Arial" pitchFamily="34" charset="0"/>
              </a:rPr>
              <a:t>La banque sur internet, ou banque en ligne, est un service bancaire qui permet aux clients d’une banque de s’informer et de réaliser des opérations bancaires via un site sécurisé géré par la banque </a:t>
            </a:r>
            <a:endParaRPr kumimoji="0" lang="fr-FR" b="1" i="0" u="none" strike="noStrike" kern="1200" cap="none" spc="0" normalizeH="0" baseline="0" noProof="0" dirty="0">
              <a:ln>
                <a:noFill/>
              </a:ln>
              <a:effectLst/>
              <a:uLnTx/>
              <a:uFillTx/>
              <a:latin typeface="Arial" pitchFamily="34" charset="0"/>
              <a:ea typeface="+mj-ea"/>
              <a:cs typeface="Arial" pitchFamily="34" charset="0"/>
            </a:endParaRPr>
          </a:p>
        </p:txBody>
      </p:sp>
      <p:sp>
        <p:nvSpPr>
          <p:cNvPr id="13" name="Triangle isocèle 12"/>
          <p:cNvSpPr/>
          <p:nvPr/>
        </p:nvSpPr>
        <p:spPr>
          <a:xfrm rot="10800000">
            <a:off x="533400" y="2286000"/>
            <a:ext cx="1905000" cy="4572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riangle isocèle 13"/>
          <p:cNvSpPr/>
          <p:nvPr/>
        </p:nvSpPr>
        <p:spPr>
          <a:xfrm rot="10800000">
            <a:off x="3505200" y="2286000"/>
            <a:ext cx="1905000" cy="4572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riangle isocèle 14"/>
          <p:cNvSpPr/>
          <p:nvPr/>
        </p:nvSpPr>
        <p:spPr>
          <a:xfrm rot="10800000">
            <a:off x="6400800" y="2286000"/>
            <a:ext cx="1905000" cy="4572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Espace réservé du texte 2"/>
          <p:cNvSpPr>
            <a:spLocks noGrp="1"/>
          </p:cNvSpPr>
          <p:nvPr>
            <p:ph type="body" idx="1"/>
          </p:nvPr>
        </p:nvSpPr>
        <p:spPr>
          <a:xfrm>
            <a:off x="533400" y="2895600"/>
            <a:ext cx="1905000" cy="685801"/>
          </a:xfrm>
        </p:spPr>
        <p:txBody>
          <a:bodyPr anchor="ctr"/>
          <a:lstStyle/>
          <a:p>
            <a:r>
              <a:rPr lang="fr-FR" dirty="0" smtClean="0"/>
              <a:t>S’informer</a:t>
            </a:r>
            <a:endParaRPr lang="fr-FR" dirty="0"/>
          </a:p>
        </p:txBody>
      </p:sp>
      <p:sp>
        <p:nvSpPr>
          <p:cNvPr id="17" name="Espace réservé du texte 2"/>
          <p:cNvSpPr>
            <a:spLocks noGrp="1"/>
          </p:cNvSpPr>
          <p:nvPr>
            <p:ph type="body" idx="1"/>
          </p:nvPr>
        </p:nvSpPr>
        <p:spPr>
          <a:xfrm>
            <a:off x="3505200" y="2895600"/>
            <a:ext cx="1905000" cy="674200"/>
          </a:xfrm>
        </p:spPr>
        <p:txBody>
          <a:bodyPr anchor="ctr"/>
          <a:lstStyle/>
          <a:p>
            <a:r>
              <a:rPr lang="fr-FR" dirty="0" smtClean="0"/>
              <a:t>Vérifier ses comptes</a:t>
            </a:r>
            <a:endParaRPr lang="fr-FR" dirty="0"/>
          </a:p>
        </p:txBody>
      </p:sp>
      <p:sp>
        <p:nvSpPr>
          <p:cNvPr id="18" name="Espace réservé du texte 2"/>
          <p:cNvSpPr>
            <a:spLocks noGrp="1"/>
          </p:cNvSpPr>
          <p:nvPr>
            <p:ph type="body" idx="1"/>
          </p:nvPr>
        </p:nvSpPr>
        <p:spPr>
          <a:xfrm>
            <a:off x="6400800" y="2895601"/>
            <a:ext cx="1905000" cy="674200"/>
          </a:xfrm>
        </p:spPr>
        <p:txBody>
          <a:bodyPr anchor="ctr"/>
          <a:lstStyle/>
          <a:p>
            <a:r>
              <a:rPr lang="fr-FR" dirty="0" smtClean="0"/>
              <a:t>Effectuer des transactions</a:t>
            </a:r>
            <a:endParaRPr lang="fr-FR" dirty="0"/>
          </a:p>
        </p:txBody>
      </p:sp>
      <p:sp>
        <p:nvSpPr>
          <p:cNvPr id="19" name="Espace réservé du contenu 5"/>
          <p:cNvSpPr>
            <a:spLocks noGrp="1"/>
          </p:cNvSpPr>
          <p:nvPr>
            <p:ph sz="quarter" idx="4"/>
          </p:nvPr>
        </p:nvSpPr>
        <p:spPr>
          <a:xfrm>
            <a:off x="304800" y="3733800"/>
            <a:ext cx="2667000" cy="1447800"/>
          </a:xfrm>
        </p:spPr>
        <p:txBody>
          <a:bodyPr>
            <a:normAutofit/>
          </a:bodyPr>
          <a:lstStyle/>
          <a:p>
            <a:pPr marL="371475" lvl="1" indent="-371475"/>
            <a:r>
              <a:rPr lang="fr-FR" dirty="0" smtClean="0"/>
              <a:t>Même fonction qu’une brochure</a:t>
            </a:r>
          </a:p>
          <a:p>
            <a:pPr marL="371475" lvl="1" indent="-371475"/>
            <a:r>
              <a:rPr lang="fr-FR" dirty="0" smtClean="0"/>
              <a:t>Renseignements sur les produits et services de la banque</a:t>
            </a:r>
          </a:p>
          <a:p>
            <a:pPr marL="371475" indent="-371475"/>
            <a:endParaRPr lang="fr-FR" dirty="0"/>
          </a:p>
        </p:txBody>
      </p:sp>
      <p:sp>
        <p:nvSpPr>
          <p:cNvPr id="20" name="Triangle isocèle 19"/>
          <p:cNvSpPr/>
          <p:nvPr/>
        </p:nvSpPr>
        <p:spPr>
          <a:xfrm rot="10800000">
            <a:off x="533400" y="5105400"/>
            <a:ext cx="1905000" cy="2286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Espace réservé du texte 2"/>
          <p:cNvSpPr>
            <a:spLocks noGrp="1"/>
          </p:cNvSpPr>
          <p:nvPr>
            <p:ph type="body" idx="1"/>
          </p:nvPr>
        </p:nvSpPr>
        <p:spPr>
          <a:xfrm>
            <a:off x="609600" y="5562600"/>
            <a:ext cx="1905000" cy="609600"/>
          </a:xfrm>
        </p:spPr>
        <p:txBody>
          <a:bodyPr anchor="ctr">
            <a:noAutofit/>
          </a:bodyPr>
          <a:lstStyle/>
          <a:p>
            <a:r>
              <a:rPr lang="fr-FR" b="0" i="1" dirty="0" smtClean="0"/>
              <a:t>Offre informative</a:t>
            </a:r>
            <a:endParaRPr lang="fr-FR" b="0" i="1" dirty="0"/>
          </a:p>
        </p:txBody>
      </p:sp>
      <p:sp>
        <p:nvSpPr>
          <p:cNvPr id="22" name="Espace réservé du texte 2"/>
          <p:cNvSpPr>
            <a:spLocks noGrp="1"/>
          </p:cNvSpPr>
          <p:nvPr>
            <p:ph type="body" idx="1"/>
          </p:nvPr>
        </p:nvSpPr>
        <p:spPr>
          <a:xfrm>
            <a:off x="3581400" y="5486399"/>
            <a:ext cx="1905000" cy="674200"/>
          </a:xfrm>
        </p:spPr>
        <p:txBody>
          <a:bodyPr anchor="ctr"/>
          <a:lstStyle/>
          <a:p>
            <a:r>
              <a:rPr lang="fr-FR" b="0" i="1" dirty="0" smtClean="0"/>
              <a:t>Offre communicative</a:t>
            </a:r>
            <a:endParaRPr lang="fr-FR" b="0" i="1" dirty="0"/>
          </a:p>
        </p:txBody>
      </p:sp>
      <p:sp>
        <p:nvSpPr>
          <p:cNvPr id="23" name="Espace réservé du texte 2"/>
          <p:cNvSpPr>
            <a:spLocks noGrp="1"/>
          </p:cNvSpPr>
          <p:nvPr>
            <p:ph type="body" idx="1"/>
          </p:nvPr>
        </p:nvSpPr>
        <p:spPr>
          <a:xfrm>
            <a:off x="6477000" y="5486400"/>
            <a:ext cx="1905000" cy="674200"/>
          </a:xfrm>
        </p:spPr>
        <p:txBody>
          <a:bodyPr anchor="ctr"/>
          <a:lstStyle/>
          <a:p>
            <a:r>
              <a:rPr lang="fr-FR" b="0" i="1" dirty="0" smtClean="0"/>
              <a:t>Offre transactionnelle</a:t>
            </a:r>
            <a:endParaRPr lang="fr-FR" b="0" i="1" dirty="0"/>
          </a:p>
        </p:txBody>
      </p:sp>
      <p:sp>
        <p:nvSpPr>
          <p:cNvPr id="24" name="Triangle isocèle 23"/>
          <p:cNvSpPr/>
          <p:nvPr/>
        </p:nvSpPr>
        <p:spPr>
          <a:xfrm rot="10800000">
            <a:off x="3505200" y="5105400"/>
            <a:ext cx="1905000" cy="2286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Triangle isocèle 24"/>
          <p:cNvSpPr/>
          <p:nvPr/>
        </p:nvSpPr>
        <p:spPr>
          <a:xfrm rot="10800000">
            <a:off x="6477000" y="5105400"/>
            <a:ext cx="1905000" cy="2286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Espace réservé du contenu 5"/>
          <p:cNvSpPr>
            <a:spLocks noGrp="1"/>
          </p:cNvSpPr>
          <p:nvPr>
            <p:ph sz="quarter" idx="4"/>
          </p:nvPr>
        </p:nvSpPr>
        <p:spPr>
          <a:xfrm>
            <a:off x="3276600" y="3733800"/>
            <a:ext cx="2667000" cy="1447800"/>
          </a:xfrm>
        </p:spPr>
        <p:txBody>
          <a:bodyPr>
            <a:normAutofit/>
          </a:bodyPr>
          <a:lstStyle/>
          <a:p>
            <a:pPr marL="371475" lvl="1" indent="-371475"/>
            <a:r>
              <a:rPr lang="fr-FR" dirty="0" smtClean="0"/>
              <a:t>Offre des contacts mails avec le chargé de clientèle</a:t>
            </a:r>
          </a:p>
          <a:p>
            <a:pPr marL="371475" lvl="1" indent="-371475"/>
            <a:r>
              <a:rPr lang="fr-FR" dirty="0" smtClean="0"/>
              <a:t>Offre des informations sur les comptes du client</a:t>
            </a:r>
          </a:p>
          <a:p>
            <a:pPr marL="371475" indent="-371475"/>
            <a:endParaRPr lang="fr-FR" dirty="0"/>
          </a:p>
        </p:txBody>
      </p:sp>
      <p:sp>
        <p:nvSpPr>
          <p:cNvPr id="27" name="Espace réservé du contenu 5"/>
          <p:cNvSpPr>
            <a:spLocks noGrp="1"/>
          </p:cNvSpPr>
          <p:nvPr>
            <p:ph sz="quarter" idx="4"/>
          </p:nvPr>
        </p:nvSpPr>
        <p:spPr>
          <a:xfrm>
            <a:off x="6172200" y="3733800"/>
            <a:ext cx="2667000" cy="1447800"/>
          </a:xfrm>
        </p:spPr>
        <p:txBody>
          <a:bodyPr>
            <a:normAutofit/>
          </a:bodyPr>
          <a:lstStyle/>
          <a:p>
            <a:pPr marL="371475" lvl="1" indent="-371475"/>
            <a:r>
              <a:rPr lang="fr-FR" dirty="0" smtClean="0"/>
              <a:t>Possibilité d’effectuer des opérations bancaires (virements...)</a:t>
            </a:r>
          </a:p>
          <a:p>
            <a:pPr marL="371475" lvl="1" indent="-371475"/>
            <a:r>
              <a:rPr lang="fr-FR" dirty="0" smtClean="0"/>
              <a:t>Offre la plus répandue</a:t>
            </a:r>
          </a:p>
          <a:p>
            <a:pPr marL="371475" indent="-371475"/>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4510"/>
            <a:ext cx="8229600" cy="706090"/>
          </a:xfrm>
        </p:spPr>
        <p:txBody>
          <a:bodyPr>
            <a:normAutofit fontScale="90000"/>
          </a:bodyPr>
          <a:lstStyle/>
          <a:p>
            <a:r>
              <a:rPr lang="fr-FR" sz="2700" dirty="0" smtClean="0"/>
              <a:t>Les banques traditionnelles développent leur interface internet (1/2)</a:t>
            </a:r>
            <a:r>
              <a:rPr lang="fr-FR" dirty="0" smtClean="0"/>
              <a:t/>
            </a:r>
            <a:br>
              <a:rPr lang="fr-FR" dirty="0" smtClean="0"/>
            </a:br>
            <a:endParaRPr lang="fr-FR" sz="1800" dirty="0"/>
          </a:p>
        </p:txBody>
      </p:sp>
      <p:sp>
        <p:nvSpPr>
          <p:cNvPr id="5" name="Espace réservé du texte 4"/>
          <p:cNvSpPr>
            <a:spLocks noGrp="1"/>
          </p:cNvSpPr>
          <p:nvPr>
            <p:ph type="body" sz="quarter" idx="3"/>
          </p:nvPr>
        </p:nvSpPr>
        <p:spPr>
          <a:xfrm>
            <a:off x="4572000" y="1371599"/>
            <a:ext cx="4270375" cy="659259"/>
          </a:xfrm>
        </p:spPr>
        <p:txBody>
          <a:bodyPr/>
          <a:lstStyle/>
          <a:p>
            <a:pPr algn="ctr"/>
            <a:r>
              <a:rPr lang="fr-FR" dirty="0" smtClean="0"/>
              <a:t>La France est relativement peu utilisatrice de services de banque en ligne</a:t>
            </a:r>
            <a:endParaRPr lang="fr-FR" dirty="0"/>
          </a:p>
        </p:txBody>
      </p:sp>
      <p:sp>
        <p:nvSpPr>
          <p:cNvPr id="7" name="Espace réservé du pied de page 6"/>
          <p:cNvSpPr>
            <a:spLocks noGrp="1"/>
          </p:cNvSpPr>
          <p:nvPr>
            <p:ph type="ftr" sz="quarter" idx="11"/>
          </p:nvPr>
        </p:nvSpPr>
        <p:spPr>
          <a:xfrm>
            <a:off x="3039616" y="6356350"/>
            <a:ext cx="3044552" cy="365125"/>
          </a:xfrm>
        </p:spPr>
        <p:txBody>
          <a:bodyPr/>
          <a:lstStyle/>
          <a:p>
            <a:r>
              <a:rPr lang="fr-FR" dirty="0" smtClean="0"/>
              <a:t>Guillaume Bochu, Raphaël Poignet</a:t>
            </a:r>
            <a:endParaRPr lang="fr-FR" dirty="0"/>
          </a:p>
        </p:txBody>
      </p:sp>
      <p:sp>
        <p:nvSpPr>
          <p:cNvPr id="8" name="Espace réservé du numéro de diapositive 7"/>
          <p:cNvSpPr>
            <a:spLocks noGrp="1"/>
          </p:cNvSpPr>
          <p:nvPr>
            <p:ph type="sldNum" sz="quarter" idx="12"/>
          </p:nvPr>
        </p:nvSpPr>
        <p:spPr/>
        <p:txBody>
          <a:bodyPr/>
          <a:lstStyle/>
          <a:p>
            <a:fld id="{96177317-1553-4E7C-8518-7A7959AE4BCF}" type="slidenum">
              <a:rPr lang="fr-FR" smtClean="0"/>
              <a:pPr/>
              <a:t>5</a:t>
            </a:fld>
            <a:endParaRPr lang="fr-FR" dirty="0"/>
          </a:p>
        </p:txBody>
      </p:sp>
      <p:pic>
        <p:nvPicPr>
          <p:cNvPr id="12" name="Image 11"/>
          <p:cNvPicPr/>
          <p:nvPr/>
        </p:nvPicPr>
        <p:blipFill>
          <a:blip r:embed="rId2" cstate="print"/>
          <a:srcRect/>
          <a:stretch>
            <a:fillRect/>
          </a:stretch>
        </p:blipFill>
        <p:spPr bwMode="auto">
          <a:xfrm>
            <a:off x="152400" y="2286000"/>
            <a:ext cx="4419600" cy="4191000"/>
          </a:xfrm>
          <a:prstGeom prst="rect">
            <a:avLst/>
          </a:prstGeom>
          <a:noFill/>
          <a:ln w="9525">
            <a:noFill/>
            <a:miter lim="800000"/>
            <a:headEnd/>
            <a:tailEnd/>
          </a:ln>
        </p:spPr>
      </p:pic>
      <p:sp>
        <p:nvSpPr>
          <p:cNvPr id="13" name="Espace réservé du texte 4"/>
          <p:cNvSpPr>
            <a:spLocks noGrp="1"/>
          </p:cNvSpPr>
          <p:nvPr>
            <p:ph type="body" sz="quarter" idx="3"/>
          </p:nvPr>
        </p:nvSpPr>
        <p:spPr>
          <a:xfrm>
            <a:off x="304800" y="1353979"/>
            <a:ext cx="4041775" cy="674200"/>
          </a:xfrm>
        </p:spPr>
        <p:txBody>
          <a:bodyPr/>
          <a:lstStyle/>
          <a:p>
            <a:pPr algn="ctr"/>
            <a:r>
              <a:rPr lang="fr-FR" dirty="0" smtClean="0"/>
              <a:t>Utilisation des services de banque en ligne par les entreprises / UE-27</a:t>
            </a:r>
            <a:endParaRPr lang="fr-FR" dirty="0"/>
          </a:p>
        </p:txBody>
      </p:sp>
      <p:sp>
        <p:nvSpPr>
          <p:cNvPr id="15" name="Espace réservé du contenu 5"/>
          <p:cNvSpPr>
            <a:spLocks noGrp="1"/>
          </p:cNvSpPr>
          <p:nvPr>
            <p:ph sz="quarter" idx="4"/>
          </p:nvPr>
        </p:nvSpPr>
        <p:spPr>
          <a:xfrm>
            <a:off x="4645025" y="2209800"/>
            <a:ext cx="4041775" cy="3951288"/>
          </a:xfrm>
        </p:spPr>
        <p:txBody>
          <a:bodyPr>
            <a:normAutofit lnSpcReduction="10000"/>
          </a:bodyPr>
          <a:lstStyle/>
          <a:p>
            <a:r>
              <a:rPr lang="fr-FR" dirty="0" smtClean="0"/>
              <a:t>Il existe de fortes disparités d’utilisation d’Internet dans le secteur de la banque:</a:t>
            </a:r>
          </a:p>
          <a:p>
            <a:pPr lvl="1"/>
            <a:r>
              <a:rPr lang="fr-FR" dirty="0" smtClean="0"/>
              <a:t>Les pays scandinaves, et particulièrement la Finlande sont de grands consommateurs de services bancaires en ligne</a:t>
            </a:r>
          </a:p>
          <a:p>
            <a:pPr lvl="1"/>
            <a:r>
              <a:rPr lang="fr-FR" dirty="0" smtClean="0"/>
              <a:t>Les nouveaux entrants de l’UE sont peu consommateurs de ces services</a:t>
            </a:r>
          </a:p>
          <a:p>
            <a:endParaRPr lang="fr-FR" dirty="0" smtClean="0"/>
          </a:p>
          <a:p>
            <a:r>
              <a:rPr lang="fr-FR" dirty="0" smtClean="0"/>
              <a:t>Au regard de sa taille et de son développement économique, la France est en retard:</a:t>
            </a:r>
          </a:p>
          <a:p>
            <a:pPr lvl="1"/>
            <a:r>
              <a:rPr lang="fr-FR" dirty="0" smtClean="0"/>
              <a:t>Elle se situe dans la moyenne de l’UE, loin derrière le Royaume-Uni</a:t>
            </a:r>
          </a:p>
          <a:p>
            <a:pPr lvl="1"/>
            <a:r>
              <a:rPr lang="fr-FR" dirty="0" smtClean="0"/>
              <a:t>Son taux de pénétration en ordinateurs et connexion Internet est en effet plus faible que dans les autres pays</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4510"/>
            <a:ext cx="8229600" cy="706090"/>
          </a:xfrm>
        </p:spPr>
        <p:txBody>
          <a:bodyPr>
            <a:normAutofit fontScale="90000"/>
          </a:bodyPr>
          <a:lstStyle/>
          <a:p>
            <a:r>
              <a:rPr lang="fr-FR" sz="2700" dirty="0" smtClean="0"/>
              <a:t>Les banques traditionnelles développent leur interface internet (2/2)</a:t>
            </a:r>
            <a:r>
              <a:rPr lang="fr-FR" dirty="0" smtClean="0"/>
              <a:t/>
            </a:r>
            <a:br>
              <a:rPr lang="fr-FR" dirty="0" smtClean="0"/>
            </a:br>
            <a:endParaRPr lang="fr-FR" sz="1800" dirty="0"/>
          </a:p>
        </p:txBody>
      </p:sp>
      <p:sp>
        <p:nvSpPr>
          <p:cNvPr id="7" name="Espace réservé du pied de page 6"/>
          <p:cNvSpPr>
            <a:spLocks noGrp="1"/>
          </p:cNvSpPr>
          <p:nvPr>
            <p:ph type="ftr" sz="quarter" idx="11"/>
          </p:nvPr>
        </p:nvSpPr>
        <p:spPr>
          <a:xfrm>
            <a:off x="3039616" y="6356350"/>
            <a:ext cx="3044552" cy="365125"/>
          </a:xfrm>
        </p:spPr>
        <p:txBody>
          <a:bodyPr/>
          <a:lstStyle/>
          <a:p>
            <a:r>
              <a:rPr lang="fr-FR" dirty="0" smtClean="0"/>
              <a:t>Guillaume Bochu, Raphaël Poignet</a:t>
            </a:r>
            <a:endParaRPr lang="fr-FR" dirty="0"/>
          </a:p>
        </p:txBody>
      </p:sp>
      <p:sp>
        <p:nvSpPr>
          <p:cNvPr id="8" name="Espace réservé du numéro de diapositive 7"/>
          <p:cNvSpPr>
            <a:spLocks noGrp="1"/>
          </p:cNvSpPr>
          <p:nvPr>
            <p:ph type="sldNum" sz="quarter" idx="12"/>
          </p:nvPr>
        </p:nvSpPr>
        <p:spPr/>
        <p:txBody>
          <a:bodyPr/>
          <a:lstStyle/>
          <a:p>
            <a:fld id="{96177317-1553-4E7C-8518-7A7959AE4BCF}" type="slidenum">
              <a:rPr lang="fr-FR" smtClean="0"/>
              <a:pPr/>
              <a:t>6</a:t>
            </a:fld>
            <a:endParaRPr lang="fr-FR" dirty="0"/>
          </a:p>
        </p:txBody>
      </p:sp>
      <p:sp>
        <p:nvSpPr>
          <p:cNvPr id="13" name="Espace réservé du texte 4"/>
          <p:cNvSpPr>
            <a:spLocks noGrp="1"/>
          </p:cNvSpPr>
          <p:nvPr>
            <p:ph type="body" sz="quarter" idx="3"/>
          </p:nvPr>
        </p:nvSpPr>
        <p:spPr>
          <a:xfrm>
            <a:off x="685800" y="1261645"/>
            <a:ext cx="7315200" cy="735756"/>
          </a:xfrm>
        </p:spPr>
        <p:txBody>
          <a:bodyPr anchor="ctr"/>
          <a:lstStyle/>
          <a:p>
            <a:pPr algn="ctr"/>
            <a:r>
              <a:rPr lang="fr-FR" sz="1800" dirty="0"/>
              <a:t>Le développement du canal internet bancaire par les acteurs traditionnels s’est organisé autour de 3 principaux piliers </a:t>
            </a:r>
          </a:p>
        </p:txBody>
      </p:sp>
      <p:sp>
        <p:nvSpPr>
          <p:cNvPr id="11" name="Titre 1"/>
          <p:cNvSpPr txBox="1">
            <a:spLocks/>
          </p:cNvSpPr>
          <p:nvPr/>
        </p:nvSpPr>
        <p:spPr>
          <a:xfrm>
            <a:off x="685800" y="2590800"/>
            <a:ext cx="2286000" cy="761999"/>
          </a:xfrm>
          <a:prstGeom prst="rect">
            <a:avLst/>
          </a:prstGeom>
          <a:solidFill>
            <a:schemeClr val="tx2"/>
          </a:solidFill>
          <a:ln>
            <a:solidFill>
              <a:schemeClr val="tx2"/>
            </a:solidFill>
          </a:ln>
        </p:spPr>
        <p:txBody>
          <a:bodyPr vert="horz" lIns="91440" tIns="45720" rIns="91440" bIns="45720" rtlCol="0" anchor="ctr">
            <a:noAutofit/>
          </a:bodyPr>
          <a:lstStyle>
            <a:lvl1pPr marL="0" indent="263525" algn="l">
              <a:defRPr sz="2400" b="1">
                <a:solidFill>
                  <a:schemeClr val="tx2"/>
                </a:solidFill>
                <a:latin typeface="Arial" pitchFamily="34" charset="0"/>
                <a:cs typeface="Arial" pitchFamily="34" charset="0"/>
              </a:defRPr>
            </a:lvl1pPr>
          </a:lstStyle>
          <a:p>
            <a:pPr marR="0" lvl="0" indent="0" algn="ctr" defTabSz="914400" rtl="0" eaLnBrk="1" fontAlgn="auto" latinLnBrk="0" hangingPunct="1">
              <a:lnSpc>
                <a:spcPct val="100000"/>
              </a:lnSpc>
              <a:spcBef>
                <a:spcPct val="0"/>
              </a:spcBef>
              <a:spcAft>
                <a:spcPts val="0"/>
              </a:spcAft>
              <a:buClrTx/>
              <a:buSzTx/>
              <a:buFontTx/>
              <a:buNone/>
              <a:tabLst/>
              <a:defRPr/>
            </a:pPr>
            <a:r>
              <a:rPr kumimoji="0" lang="fr-FR" sz="1600" b="1"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rPr>
              <a:t>La distance</a:t>
            </a:r>
          </a:p>
        </p:txBody>
      </p:sp>
      <p:sp>
        <p:nvSpPr>
          <p:cNvPr id="14" name="Titre 1"/>
          <p:cNvSpPr txBox="1">
            <a:spLocks/>
          </p:cNvSpPr>
          <p:nvPr/>
        </p:nvSpPr>
        <p:spPr>
          <a:xfrm>
            <a:off x="685800" y="3886201"/>
            <a:ext cx="2286000" cy="761999"/>
          </a:xfrm>
          <a:prstGeom prst="rect">
            <a:avLst/>
          </a:prstGeom>
          <a:solidFill>
            <a:schemeClr val="tx2"/>
          </a:solidFill>
          <a:ln>
            <a:solidFill>
              <a:schemeClr val="tx2"/>
            </a:solidFill>
          </a:ln>
        </p:spPr>
        <p:txBody>
          <a:bodyPr vert="horz" lIns="91440" tIns="45720" rIns="91440" bIns="45720" rtlCol="0" anchor="ctr">
            <a:noAutofit/>
          </a:bodyPr>
          <a:lstStyle>
            <a:lvl1pPr marL="0" indent="263525" algn="l">
              <a:defRPr sz="2400" b="1">
                <a:solidFill>
                  <a:schemeClr val="tx2"/>
                </a:solidFill>
                <a:latin typeface="Arial" pitchFamily="34" charset="0"/>
                <a:cs typeface="Arial" pitchFamily="34" charset="0"/>
              </a:defRPr>
            </a:lvl1pPr>
          </a:lstStyle>
          <a:p>
            <a:pPr marR="0" lvl="0" indent="0" algn="ctr" defTabSz="914400" rtl="0" eaLnBrk="1" fontAlgn="auto" latinLnBrk="0" hangingPunct="1">
              <a:lnSpc>
                <a:spcPct val="100000"/>
              </a:lnSpc>
              <a:spcBef>
                <a:spcPct val="0"/>
              </a:spcBef>
              <a:spcAft>
                <a:spcPts val="0"/>
              </a:spcAft>
              <a:buClrTx/>
              <a:buSzTx/>
              <a:buFontTx/>
              <a:buNone/>
              <a:tabLst/>
              <a:defRPr/>
            </a:pPr>
            <a:r>
              <a:rPr lang="fr-FR" sz="1600" dirty="0" smtClean="0">
                <a:solidFill>
                  <a:schemeClr val="bg1"/>
                </a:solidFill>
                <a:ea typeface="+mj-ea"/>
              </a:rPr>
              <a:t>La relation</a:t>
            </a:r>
            <a:endParaRPr kumimoji="0" lang="fr-FR" sz="1600" b="1"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endParaRPr>
          </a:p>
        </p:txBody>
      </p:sp>
      <p:sp>
        <p:nvSpPr>
          <p:cNvPr id="16" name="Titre 1"/>
          <p:cNvSpPr txBox="1">
            <a:spLocks/>
          </p:cNvSpPr>
          <p:nvPr/>
        </p:nvSpPr>
        <p:spPr>
          <a:xfrm>
            <a:off x="685800" y="5105401"/>
            <a:ext cx="2286000" cy="761999"/>
          </a:xfrm>
          <a:prstGeom prst="rect">
            <a:avLst/>
          </a:prstGeom>
          <a:solidFill>
            <a:schemeClr val="tx2"/>
          </a:solidFill>
          <a:ln>
            <a:solidFill>
              <a:schemeClr val="tx2"/>
            </a:solidFill>
          </a:ln>
        </p:spPr>
        <p:txBody>
          <a:bodyPr vert="horz" lIns="91440" tIns="45720" rIns="91440" bIns="45720" rtlCol="0" anchor="ctr">
            <a:noAutofit/>
          </a:bodyPr>
          <a:lstStyle>
            <a:lvl1pPr marL="0" indent="263525" algn="l">
              <a:defRPr sz="2400" b="1">
                <a:solidFill>
                  <a:schemeClr val="tx2"/>
                </a:solidFill>
                <a:latin typeface="Arial" pitchFamily="34" charset="0"/>
                <a:cs typeface="Arial" pitchFamily="34" charset="0"/>
              </a:defRPr>
            </a:lvl1pPr>
          </a:lstStyle>
          <a:p>
            <a:pPr marR="0" lvl="0" indent="0" algn="ctr" defTabSz="914400" rtl="0" eaLnBrk="1" fontAlgn="auto" latinLnBrk="0" hangingPunct="1">
              <a:lnSpc>
                <a:spcPct val="100000"/>
              </a:lnSpc>
              <a:spcBef>
                <a:spcPct val="0"/>
              </a:spcBef>
              <a:spcAft>
                <a:spcPts val="0"/>
              </a:spcAft>
              <a:buClrTx/>
              <a:buSzTx/>
              <a:buFontTx/>
              <a:buNone/>
              <a:tabLst/>
              <a:defRPr/>
            </a:pPr>
            <a:r>
              <a:rPr kumimoji="0" lang="fr-FR" sz="1600" b="1"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rPr>
              <a:t>La satisfaction</a:t>
            </a:r>
          </a:p>
        </p:txBody>
      </p:sp>
      <p:sp>
        <p:nvSpPr>
          <p:cNvPr id="17" name="Triangle isocèle 16"/>
          <p:cNvSpPr/>
          <p:nvPr/>
        </p:nvSpPr>
        <p:spPr>
          <a:xfrm rot="5400000">
            <a:off x="2971799" y="2743202"/>
            <a:ext cx="762002" cy="4572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riangle isocèle 17"/>
          <p:cNvSpPr/>
          <p:nvPr/>
        </p:nvSpPr>
        <p:spPr>
          <a:xfrm rot="5400000">
            <a:off x="2971799" y="4038601"/>
            <a:ext cx="762002" cy="4572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riangle isocèle 18"/>
          <p:cNvSpPr/>
          <p:nvPr/>
        </p:nvSpPr>
        <p:spPr>
          <a:xfrm rot="5400000">
            <a:off x="2971799" y="5257801"/>
            <a:ext cx="762002" cy="4572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Espace réservé du contenu 5"/>
          <p:cNvSpPr>
            <a:spLocks noGrp="1"/>
          </p:cNvSpPr>
          <p:nvPr>
            <p:ph sz="quarter" idx="4"/>
          </p:nvPr>
        </p:nvSpPr>
        <p:spPr>
          <a:xfrm>
            <a:off x="3962400" y="2590800"/>
            <a:ext cx="4572000" cy="838200"/>
          </a:xfrm>
        </p:spPr>
        <p:txBody>
          <a:bodyPr>
            <a:normAutofit/>
          </a:bodyPr>
          <a:lstStyle/>
          <a:p>
            <a:pPr marL="371475" lvl="1" indent="-371475"/>
            <a:r>
              <a:rPr lang="fr-FR" dirty="0" smtClean="0"/>
              <a:t>Consultations / opérations possibles 24h/24h 7j/7j</a:t>
            </a:r>
          </a:p>
          <a:p>
            <a:pPr marL="371475" lvl="1" indent="-371475"/>
            <a:endParaRPr lang="fr-FR" dirty="0" smtClean="0"/>
          </a:p>
          <a:p>
            <a:pPr marL="371475" lvl="1" indent="-371475"/>
            <a:r>
              <a:rPr lang="fr-FR" dirty="0" smtClean="0"/>
              <a:t>Abolition des frontières géographiques</a:t>
            </a:r>
          </a:p>
          <a:p>
            <a:pPr marL="371475" indent="-371475"/>
            <a:endParaRPr lang="fr-FR" dirty="0"/>
          </a:p>
        </p:txBody>
      </p:sp>
      <p:sp>
        <p:nvSpPr>
          <p:cNvPr id="21" name="Espace réservé du contenu 5"/>
          <p:cNvSpPr>
            <a:spLocks noGrp="1"/>
          </p:cNvSpPr>
          <p:nvPr>
            <p:ph sz="quarter" idx="4"/>
          </p:nvPr>
        </p:nvSpPr>
        <p:spPr>
          <a:xfrm>
            <a:off x="3962400" y="3886200"/>
            <a:ext cx="4572000" cy="838200"/>
          </a:xfrm>
        </p:spPr>
        <p:txBody>
          <a:bodyPr>
            <a:normAutofit/>
          </a:bodyPr>
          <a:lstStyle/>
          <a:p>
            <a:pPr marL="371475" lvl="1" indent="-371475"/>
            <a:r>
              <a:rPr lang="fr-FR" dirty="0" smtClean="0"/>
              <a:t>Dématérialisation de la relation clients, qui doit de fait se sentir sécurisé</a:t>
            </a:r>
          </a:p>
          <a:p>
            <a:pPr marL="371475" lvl="1" indent="-371475"/>
            <a:r>
              <a:rPr lang="fr-FR" dirty="0" smtClean="0"/>
              <a:t>Il s’agit désormais d’une relation de confiance</a:t>
            </a:r>
          </a:p>
          <a:p>
            <a:pPr marL="371475" indent="-371475"/>
            <a:endParaRPr lang="fr-FR" dirty="0"/>
          </a:p>
        </p:txBody>
      </p:sp>
      <p:sp>
        <p:nvSpPr>
          <p:cNvPr id="22" name="Espace réservé du contenu 5"/>
          <p:cNvSpPr>
            <a:spLocks noGrp="1"/>
          </p:cNvSpPr>
          <p:nvPr>
            <p:ph sz="quarter" idx="4"/>
          </p:nvPr>
        </p:nvSpPr>
        <p:spPr>
          <a:xfrm>
            <a:off x="3976950" y="5105400"/>
            <a:ext cx="4572000" cy="838200"/>
          </a:xfrm>
        </p:spPr>
        <p:txBody>
          <a:bodyPr>
            <a:normAutofit/>
          </a:bodyPr>
          <a:lstStyle/>
          <a:p>
            <a:pPr marL="371475" lvl="1" indent="-371475"/>
            <a:r>
              <a:rPr lang="fr-FR" dirty="0" smtClean="0"/>
              <a:t>Personnalisation de la relation client au cœur de la stratégie internet des banques</a:t>
            </a:r>
          </a:p>
          <a:p>
            <a:pPr marL="371475" lvl="1" indent="-371475"/>
            <a:r>
              <a:rPr lang="fr-FR" dirty="0" smtClean="0"/>
              <a:t>Utilisation d’outils de </a:t>
            </a:r>
            <a:r>
              <a:rPr lang="fr-FR" dirty="0" err="1" smtClean="0"/>
              <a:t>profiling</a:t>
            </a:r>
            <a:r>
              <a:rPr lang="fr-FR" dirty="0" smtClean="0"/>
              <a:t> </a:t>
            </a:r>
          </a:p>
          <a:p>
            <a:pPr marL="371475" indent="-371475"/>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2700" dirty="0" smtClean="0"/>
              <a:t>Les pure </a:t>
            </a:r>
            <a:r>
              <a:rPr lang="fr-FR" sz="2700" dirty="0" err="1" smtClean="0"/>
              <a:t>players</a:t>
            </a:r>
            <a:r>
              <a:rPr lang="fr-FR" sz="2700" dirty="0" smtClean="0"/>
              <a:t>, de nouveaux concurrents de poids</a:t>
            </a:r>
            <a:r>
              <a:rPr lang="fr-FR" dirty="0" smtClean="0"/>
              <a:t/>
            </a:r>
            <a:br>
              <a:rPr lang="fr-FR" dirty="0" smtClean="0"/>
            </a:br>
            <a:r>
              <a:rPr lang="fr-FR" sz="1800" b="0" dirty="0" err="1" smtClean="0"/>
              <a:t>Boursorama</a:t>
            </a:r>
            <a:r>
              <a:rPr lang="fr-FR" sz="1800" b="0" dirty="0" smtClean="0"/>
              <a:t> Banque et ING Direct</a:t>
            </a:r>
            <a:endParaRPr lang="fr-FR" sz="1800" b="0" dirty="0"/>
          </a:p>
        </p:txBody>
      </p:sp>
      <p:sp>
        <p:nvSpPr>
          <p:cNvPr id="3" name="Espace réservé du texte 2"/>
          <p:cNvSpPr>
            <a:spLocks noGrp="1"/>
          </p:cNvSpPr>
          <p:nvPr>
            <p:ph type="body" idx="1"/>
          </p:nvPr>
        </p:nvSpPr>
        <p:spPr>
          <a:xfrm>
            <a:off x="457200" y="1602880"/>
            <a:ext cx="4040188" cy="427979"/>
          </a:xfrm>
        </p:spPr>
        <p:txBody>
          <a:bodyPr/>
          <a:lstStyle/>
          <a:p>
            <a:r>
              <a:rPr lang="fr-FR" dirty="0" err="1" smtClean="0"/>
              <a:t>Boursorama</a:t>
            </a:r>
            <a:r>
              <a:rPr lang="fr-FR" dirty="0" smtClean="0"/>
              <a:t> Banque</a:t>
            </a:r>
            <a:endParaRPr lang="fr-FR" dirty="0"/>
          </a:p>
        </p:txBody>
      </p:sp>
      <p:sp>
        <p:nvSpPr>
          <p:cNvPr id="5" name="Espace réservé du texte 4"/>
          <p:cNvSpPr>
            <a:spLocks noGrp="1"/>
          </p:cNvSpPr>
          <p:nvPr>
            <p:ph type="body" sz="quarter" idx="3"/>
          </p:nvPr>
        </p:nvSpPr>
        <p:spPr>
          <a:xfrm>
            <a:off x="4645025" y="1602880"/>
            <a:ext cx="4041775" cy="427979"/>
          </a:xfrm>
        </p:spPr>
        <p:txBody>
          <a:bodyPr/>
          <a:lstStyle/>
          <a:p>
            <a:pPr algn="ctr"/>
            <a:r>
              <a:rPr lang="fr-FR" dirty="0" smtClean="0"/>
              <a:t>ING Direct</a:t>
            </a:r>
            <a:endParaRPr lang="fr-FR" dirty="0"/>
          </a:p>
        </p:txBody>
      </p:sp>
      <p:sp>
        <p:nvSpPr>
          <p:cNvPr id="7" name="Espace réservé du pied de page 6"/>
          <p:cNvSpPr>
            <a:spLocks noGrp="1"/>
          </p:cNvSpPr>
          <p:nvPr>
            <p:ph type="ftr" sz="quarter" idx="11"/>
          </p:nvPr>
        </p:nvSpPr>
        <p:spPr>
          <a:xfrm>
            <a:off x="3059832" y="6356350"/>
            <a:ext cx="3031976" cy="365125"/>
          </a:xfrm>
        </p:spPr>
        <p:txBody>
          <a:bodyPr/>
          <a:lstStyle/>
          <a:p>
            <a:r>
              <a:rPr lang="fr-FR" dirty="0" smtClean="0"/>
              <a:t>Guillaume Bochu, Raphaël Poignet</a:t>
            </a:r>
            <a:endParaRPr lang="fr-FR" dirty="0"/>
          </a:p>
        </p:txBody>
      </p:sp>
      <p:sp>
        <p:nvSpPr>
          <p:cNvPr id="8" name="Espace réservé du numéro de diapositive 7"/>
          <p:cNvSpPr>
            <a:spLocks noGrp="1"/>
          </p:cNvSpPr>
          <p:nvPr>
            <p:ph type="sldNum" sz="quarter" idx="12"/>
          </p:nvPr>
        </p:nvSpPr>
        <p:spPr/>
        <p:txBody>
          <a:bodyPr/>
          <a:lstStyle/>
          <a:p>
            <a:fld id="{96177317-1553-4E7C-8518-7A7959AE4BCF}" type="slidenum">
              <a:rPr lang="fr-FR" smtClean="0"/>
              <a:pPr/>
              <a:t>7</a:t>
            </a:fld>
            <a:endParaRPr lang="fr-FR" dirty="0"/>
          </a:p>
        </p:txBody>
      </p:sp>
      <p:sp>
        <p:nvSpPr>
          <p:cNvPr id="14" name="Espace réservé du contenu 5"/>
          <p:cNvSpPr>
            <a:spLocks noGrp="1"/>
          </p:cNvSpPr>
          <p:nvPr>
            <p:ph sz="quarter" idx="4"/>
          </p:nvPr>
        </p:nvSpPr>
        <p:spPr>
          <a:xfrm>
            <a:off x="457200" y="2286000"/>
            <a:ext cx="4041775" cy="3951288"/>
          </a:xfrm>
        </p:spPr>
        <p:txBody>
          <a:bodyPr>
            <a:normAutofit/>
          </a:bodyPr>
          <a:lstStyle/>
          <a:p>
            <a:r>
              <a:rPr lang="fr-FR" dirty="0" smtClean="0"/>
              <a:t>Chiffres clé:</a:t>
            </a:r>
          </a:p>
          <a:p>
            <a:pPr lvl="1"/>
            <a:r>
              <a:rPr lang="fr-FR" dirty="0" smtClean="0"/>
              <a:t>PNB 2009: 200 millions €</a:t>
            </a:r>
          </a:p>
          <a:p>
            <a:pPr lvl="1"/>
            <a:r>
              <a:rPr lang="fr-FR" dirty="0" smtClean="0"/>
              <a:t>200 000 clients, 500 employés</a:t>
            </a:r>
          </a:p>
          <a:p>
            <a:pPr lvl="1"/>
            <a:r>
              <a:rPr lang="fr-FR" dirty="0" smtClean="0"/>
              <a:t>14 agences « physiques »</a:t>
            </a:r>
          </a:p>
          <a:p>
            <a:endParaRPr lang="fr-FR" dirty="0" smtClean="0"/>
          </a:p>
          <a:p>
            <a:r>
              <a:rPr lang="fr-FR" dirty="0" smtClean="0"/>
              <a:t>Stratégie :</a:t>
            </a:r>
          </a:p>
          <a:p>
            <a:pPr lvl="1"/>
            <a:r>
              <a:rPr lang="fr-FR" dirty="0" smtClean="0"/>
              <a:t>2 métiers</a:t>
            </a:r>
          </a:p>
          <a:p>
            <a:pPr lvl="2"/>
            <a:r>
              <a:rPr lang="fr-FR" dirty="0" smtClean="0"/>
              <a:t>Information financière en ligne</a:t>
            </a:r>
          </a:p>
          <a:p>
            <a:pPr lvl="2"/>
            <a:r>
              <a:rPr lang="fr-FR" dirty="0" smtClean="0"/>
              <a:t>Banque en ligne </a:t>
            </a:r>
            <a:r>
              <a:rPr lang="fr-FR" dirty="0" err="1" smtClean="0"/>
              <a:t>low</a:t>
            </a:r>
            <a:r>
              <a:rPr lang="fr-FR" dirty="0" smtClean="0"/>
              <a:t> </a:t>
            </a:r>
            <a:r>
              <a:rPr lang="fr-FR" dirty="0" err="1" smtClean="0"/>
              <a:t>cost</a:t>
            </a:r>
            <a:endParaRPr lang="fr-FR" dirty="0" smtClean="0"/>
          </a:p>
          <a:p>
            <a:pPr lvl="1"/>
            <a:r>
              <a:rPr lang="fr-FR" dirty="0" smtClean="0"/>
              <a:t>Compte atteindre 500 000 comptes à vue et 10 milliards de dépôt d’ici 2015</a:t>
            </a:r>
          </a:p>
          <a:p>
            <a:pPr lvl="1"/>
            <a:r>
              <a:rPr lang="fr-FR" dirty="0" smtClean="0"/>
              <a:t>Mise sur une clientèle de plus en plus large</a:t>
            </a:r>
          </a:p>
          <a:p>
            <a:pPr lvl="2"/>
            <a:r>
              <a:rPr lang="fr-FR" dirty="0" smtClean="0"/>
              <a:t>Le dépôt minimum pour ouvrir un compte est passé de 1000 à 300€</a:t>
            </a:r>
            <a:endParaRPr lang="fr-FR" dirty="0"/>
          </a:p>
        </p:txBody>
      </p:sp>
      <p:sp>
        <p:nvSpPr>
          <p:cNvPr id="16" name="Espace réservé du contenu 5"/>
          <p:cNvSpPr>
            <a:spLocks noGrp="1"/>
          </p:cNvSpPr>
          <p:nvPr>
            <p:ph sz="quarter" idx="4"/>
          </p:nvPr>
        </p:nvSpPr>
        <p:spPr>
          <a:xfrm>
            <a:off x="4648200" y="2286000"/>
            <a:ext cx="4041775" cy="3951288"/>
          </a:xfrm>
        </p:spPr>
        <p:txBody>
          <a:bodyPr>
            <a:normAutofit/>
          </a:bodyPr>
          <a:lstStyle/>
          <a:p>
            <a:r>
              <a:rPr lang="fr-FR" dirty="0" smtClean="0"/>
              <a:t>Chiffres clé:</a:t>
            </a:r>
          </a:p>
          <a:p>
            <a:pPr lvl="1"/>
            <a:r>
              <a:rPr lang="fr-FR" dirty="0" smtClean="0"/>
              <a:t>PNB 2009: 1,84 milliard €</a:t>
            </a:r>
          </a:p>
          <a:p>
            <a:pPr lvl="1"/>
            <a:r>
              <a:rPr lang="fr-FR" dirty="0" smtClean="0"/>
              <a:t>762 000 clients français, 11,3 milliard d’encours</a:t>
            </a:r>
          </a:p>
          <a:p>
            <a:pPr lvl="1"/>
            <a:r>
              <a:rPr lang="fr-FR" dirty="0" smtClean="0"/>
              <a:t>350 employés</a:t>
            </a:r>
          </a:p>
          <a:p>
            <a:endParaRPr lang="fr-FR" dirty="0" smtClean="0"/>
          </a:p>
          <a:p>
            <a:r>
              <a:rPr lang="fr-FR" dirty="0" smtClean="0"/>
              <a:t>Stratégie :</a:t>
            </a:r>
          </a:p>
          <a:p>
            <a:pPr lvl="1"/>
            <a:r>
              <a:rPr lang="fr-FR" dirty="0" smtClean="0"/>
              <a:t>Modèle « </a:t>
            </a:r>
            <a:r>
              <a:rPr lang="fr-FR" dirty="0" err="1" smtClean="0"/>
              <a:t>Low</a:t>
            </a:r>
            <a:r>
              <a:rPr lang="fr-FR" dirty="0" smtClean="0"/>
              <a:t> </a:t>
            </a:r>
            <a:r>
              <a:rPr lang="fr-FR" dirty="0" err="1" smtClean="0"/>
              <a:t>Cost</a:t>
            </a:r>
            <a:r>
              <a:rPr lang="fr-FR" dirty="0" smtClean="0"/>
              <a:t>, High Service »</a:t>
            </a:r>
          </a:p>
          <a:p>
            <a:pPr lvl="1"/>
            <a:r>
              <a:rPr lang="fr-FR" dirty="0" smtClean="0"/>
              <a:t>Cible traditionnellement une clientèle aisée</a:t>
            </a:r>
          </a:p>
          <a:p>
            <a:pPr lvl="1"/>
            <a:r>
              <a:rPr lang="fr-FR" dirty="0" smtClean="0"/>
              <a:t>Cependant, en raison de la crise, a diversifié ses offres produits tout en concentrant ses efforts sur l’épargne</a:t>
            </a:r>
            <a:endParaRPr lang="fr-FR" dirty="0"/>
          </a:p>
        </p:txBody>
      </p:sp>
      <p:pic>
        <p:nvPicPr>
          <p:cNvPr id="17" name="Image 16"/>
          <p:cNvPicPr>
            <a:picLocks noChangeAspect="1"/>
          </p:cNvPicPr>
          <p:nvPr/>
        </p:nvPicPr>
        <p:blipFill>
          <a:blip r:embed="rId2" cstate="print"/>
          <a:stretch>
            <a:fillRect/>
          </a:stretch>
        </p:blipFill>
        <p:spPr>
          <a:xfrm>
            <a:off x="6477000" y="5791200"/>
            <a:ext cx="914400" cy="685800"/>
          </a:xfrm>
          <a:prstGeom prst="rect">
            <a:avLst/>
          </a:prstGeom>
        </p:spPr>
      </p:pic>
      <p:pic>
        <p:nvPicPr>
          <p:cNvPr id="18" name="Image 17"/>
          <p:cNvPicPr>
            <a:picLocks noChangeAspect="1"/>
          </p:cNvPicPr>
          <p:nvPr/>
        </p:nvPicPr>
        <p:blipFill>
          <a:blip r:embed="rId3" cstate="print"/>
          <a:stretch>
            <a:fillRect/>
          </a:stretch>
        </p:blipFill>
        <p:spPr>
          <a:xfrm>
            <a:off x="914400" y="6108700"/>
            <a:ext cx="1524000" cy="5207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p:txBody>
          <a:bodyPr/>
          <a:lstStyle/>
          <a:p>
            <a:r>
              <a:rPr lang="fr-FR" dirty="0" smtClean="0"/>
              <a:t>Partie 2 : Des stratégies très différentes</a:t>
            </a:r>
            <a:endParaRPr lang="fr-FR" dirty="0"/>
          </a:p>
        </p:txBody>
      </p:sp>
      <p:sp>
        <p:nvSpPr>
          <p:cNvPr id="3" name="Espace réservé du pied de page 2"/>
          <p:cNvSpPr>
            <a:spLocks noGrp="1"/>
          </p:cNvSpPr>
          <p:nvPr>
            <p:ph type="ftr" sz="quarter" idx="11"/>
          </p:nvPr>
        </p:nvSpPr>
        <p:spPr>
          <a:xfrm>
            <a:off x="3059832" y="6356350"/>
            <a:ext cx="3031976" cy="365125"/>
          </a:xfrm>
        </p:spPr>
        <p:txBody>
          <a:bodyPr/>
          <a:lstStyle/>
          <a:p>
            <a:r>
              <a:rPr lang="fr-FR" dirty="0" smtClean="0"/>
              <a:t>Guillaume Bochu, Raphaël Poignet</a:t>
            </a:r>
            <a:endParaRPr lang="fr-FR" dirty="0"/>
          </a:p>
        </p:txBody>
      </p:sp>
      <p:sp>
        <p:nvSpPr>
          <p:cNvPr id="4" name="Espace réservé du numéro de diapositive 3"/>
          <p:cNvSpPr>
            <a:spLocks noGrp="1"/>
          </p:cNvSpPr>
          <p:nvPr>
            <p:ph type="sldNum" sz="quarter" idx="12"/>
          </p:nvPr>
        </p:nvSpPr>
        <p:spPr/>
        <p:txBody>
          <a:bodyPr/>
          <a:lstStyle/>
          <a:p>
            <a:fld id="{96177317-1553-4E7C-8518-7A7959AE4BCF}" type="slidenum">
              <a:rPr lang="fr-FR" smtClean="0"/>
              <a:pPr/>
              <a:t>8</a:t>
            </a:fld>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fontScale="90000"/>
          </a:bodyPr>
          <a:lstStyle/>
          <a:p>
            <a:r>
              <a:rPr lang="fr-FR" dirty="0" smtClean="0"/>
              <a:t>Stratégies des banques en ligne</a:t>
            </a:r>
            <a:br>
              <a:rPr lang="fr-FR" dirty="0" smtClean="0"/>
            </a:br>
            <a:r>
              <a:rPr lang="fr-FR" sz="1800" b="0" dirty="0" smtClean="0"/>
              <a:t>Compression des coûts et nouveau modèle économique</a:t>
            </a:r>
            <a:endParaRPr lang="fr-FR" sz="1800" b="0" dirty="0"/>
          </a:p>
        </p:txBody>
      </p:sp>
      <p:graphicFrame>
        <p:nvGraphicFramePr>
          <p:cNvPr id="10" name="Espace réservé du contenu 9"/>
          <p:cNvGraphicFramePr>
            <a:graphicFrameLocks noGrp="1"/>
          </p:cNvGraphicFramePr>
          <p:nvPr>
            <p:ph idx="1"/>
          </p:nvPr>
        </p:nvGraphicFramePr>
        <p:xfrm>
          <a:off x="457200" y="2133601"/>
          <a:ext cx="8229600" cy="1295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Espace réservé du pied de page 2"/>
          <p:cNvSpPr>
            <a:spLocks noGrp="1"/>
          </p:cNvSpPr>
          <p:nvPr>
            <p:ph type="ftr" sz="quarter" idx="11"/>
          </p:nvPr>
        </p:nvSpPr>
        <p:spPr>
          <a:xfrm>
            <a:off x="3124200" y="6356350"/>
            <a:ext cx="2959968" cy="365125"/>
          </a:xfrm>
        </p:spPr>
        <p:txBody>
          <a:bodyPr/>
          <a:lstStyle/>
          <a:p>
            <a:r>
              <a:rPr lang="fr-FR" dirty="0" smtClean="0"/>
              <a:t>Guillaume Bochu, Raphaël Poignet</a:t>
            </a:r>
            <a:endParaRPr lang="fr-FR" dirty="0"/>
          </a:p>
        </p:txBody>
      </p:sp>
      <p:sp>
        <p:nvSpPr>
          <p:cNvPr id="4" name="Espace réservé du numéro de diapositive 3"/>
          <p:cNvSpPr>
            <a:spLocks noGrp="1"/>
          </p:cNvSpPr>
          <p:nvPr>
            <p:ph type="sldNum" sz="quarter" idx="12"/>
          </p:nvPr>
        </p:nvSpPr>
        <p:spPr/>
        <p:txBody>
          <a:bodyPr/>
          <a:lstStyle/>
          <a:p>
            <a:fld id="{96177317-1553-4E7C-8518-7A7959AE4BCF}" type="slidenum">
              <a:rPr lang="fr-FR" smtClean="0"/>
              <a:pPr/>
              <a:t>9</a:t>
            </a:fld>
            <a:endParaRPr lang="fr-FR" dirty="0"/>
          </a:p>
        </p:txBody>
      </p:sp>
      <p:sp>
        <p:nvSpPr>
          <p:cNvPr id="9" name="Titre 1"/>
          <p:cNvSpPr txBox="1">
            <a:spLocks/>
          </p:cNvSpPr>
          <p:nvPr/>
        </p:nvSpPr>
        <p:spPr>
          <a:xfrm>
            <a:off x="446856" y="1196752"/>
            <a:ext cx="8229600" cy="706090"/>
          </a:xfrm>
          <a:prstGeom prst="rect">
            <a:avLst/>
          </a:prstGeom>
          <a:solidFill>
            <a:schemeClr val="bg1"/>
          </a:solidFill>
          <a:effectLst>
            <a:outerShdw dist="25400" dir="5400000" algn="ctr" rotWithShape="0">
              <a:schemeClr val="tx2"/>
            </a:outerShdw>
          </a:effectLst>
        </p:spPr>
        <p:txBody>
          <a:bodyPr vert="horz" lIns="91440" tIns="45720" rIns="91440" bIns="45720" rtlCol="0" anchor="b" anchorCtr="0">
            <a:normAutofit/>
          </a:bodyPr>
          <a:lstStyle/>
          <a:p>
            <a:pPr marL="4763" marR="0" lvl="0" algn="ctr" defTabSz="914400" rtl="0" eaLnBrk="1" fontAlgn="auto" latinLnBrk="0" hangingPunct="1">
              <a:lnSpc>
                <a:spcPct val="100000"/>
              </a:lnSpc>
              <a:spcBef>
                <a:spcPct val="0"/>
              </a:spcBef>
              <a:spcAft>
                <a:spcPts val="0"/>
              </a:spcAft>
              <a:buClrTx/>
              <a:buSzTx/>
              <a:buFontTx/>
              <a:buNone/>
              <a:tabLst/>
              <a:defRPr/>
            </a:pPr>
            <a:r>
              <a:rPr lang="fr-FR" b="1" dirty="0" smtClean="0">
                <a:latin typeface="Arial" pitchFamily="34" charset="0"/>
                <a:ea typeface="+mj-ea"/>
                <a:cs typeface="Arial" pitchFamily="34" charset="0"/>
              </a:rPr>
              <a:t>Les banques en lignes cherchent à réduire les coûts à tous les échelons de la chaine de valeur</a:t>
            </a:r>
            <a:endParaRPr kumimoji="0" lang="fr-FR" b="1" i="0" u="none" strike="noStrike" kern="1200" cap="none" spc="0" normalizeH="0" baseline="0" noProof="0" dirty="0">
              <a:ln>
                <a:noFill/>
              </a:ln>
              <a:effectLst/>
              <a:uLnTx/>
              <a:uFillTx/>
              <a:latin typeface="Arial" pitchFamily="34" charset="0"/>
              <a:ea typeface="+mj-ea"/>
              <a:cs typeface="Arial" pitchFamily="34" charset="0"/>
            </a:endParaRPr>
          </a:p>
        </p:txBody>
      </p:sp>
      <p:sp>
        <p:nvSpPr>
          <p:cNvPr id="7" name="ZoneTexte 6"/>
          <p:cNvSpPr txBox="1"/>
          <p:nvPr/>
        </p:nvSpPr>
        <p:spPr>
          <a:xfrm>
            <a:off x="467544" y="3429000"/>
            <a:ext cx="1944216" cy="1754326"/>
          </a:xfrm>
          <a:prstGeom prst="rect">
            <a:avLst/>
          </a:prstGeom>
          <a:noFill/>
        </p:spPr>
        <p:txBody>
          <a:bodyPr wrap="square" rtlCol="0">
            <a:spAutoFit/>
          </a:bodyPr>
          <a:lstStyle/>
          <a:p>
            <a:pPr marL="174625" indent="-174625">
              <a:buClr>
                <a:schemeClr val="tx2"/>
              </a:buClr>
              <a:buSzPct val="110000"/>
              <a:buFont typeface="Arial" pitchFamily="34" charset="0"/>
              <a:buChar char="•"/>
            </a:pPr>
            <a:r>
              <a:rPr lang="fr-FR" dirty="0" smtClean="0"/>
              <a:t>Des produits simple à comprendre et à utiliser</a:t>
            </a:r>
          </a:p>
          <a:p>
            <a:pPr marL="174625" indent="-174625">
              <a:buClr>
                <a:schemeClr val="tx2"/>
              </a:buClr>
              <a:buSzPct val="110000"/>
              <a:buFont typeface="Arial" pitchFamily="34" charset="0"/>
              <a:buChar char="•"/>
            </a:pPr>
            <a:endParaRPr lang="fr-FR" dirty="0" smtClean="0"/>
          </a:p>
          <a:p>
            <a:pPr marL="174625" indent="-174625">
              <a:buClr>
                <a:schemeClr val="tx2"/>
              </a:buClr>
              <a:buSzPct val="110000"/>
              <a:buFont typeface="Arial" pitchFamily="34" charset="0"/>
              <a:buChar char="•"/>
            </a:pPr>
            <a:r>
              <a:rPr lang="fr-FR" dirty="0" smtClean="0"/>
              <a:t>Pas de packaging</a:t>
            </a:r>
            <a:endParaRPr lang="fr-FR" dirty="0"/>
          </a:p>
        </p:txBody>
      </p:sp>
      <p:sp>
        <p:nvSpPr>
          <p:cNvPr id="8" name="ZoneTexte 7"/>
          <p:cNvSpPr txBox="1"/>
          <p:nvPr/>
        </p:nvSpPr>
        <p:spPr>
          <a:xfrm>
            <a:off x="2411760" y="3429000"/>
            <a:ext cx="1944216" cy="1754326"/>
          </a:xfrm>
          <a:prstGeom prst="rect">
            <a:avLst/>
          </a:prstGeom>
          <a:noFill/>
        </p:spPr>
        <p:txBody>
          <a:bodyPr wrap="square" rtlCol="0">
            <a:spAutoFit/>
          </a:bodyPr>
          <a:lstStyle/>
          <a:p>
            <a:pPr marL="174625" indent="-174625">
              <a:buClr>
                <a:schemeClr val="tx2"/>
              </a:buClr>
              <a:buSzPct val="110000"/>
              <a:buFont typeface="Arial" pitchFamily="34" charset="0"/>
              <a:buChar char="•"/>
            </a:pPr>
            <a:r>
              <a:rPr lang="fr-FR" dirty="0" smtClean="0"/>
              <a:t>Communication principalement pas internet</a:t>
            </a:r>
          </a:p>
          <a:p>
            <a:pPr marL="174625" indent="-174625">
              <a:buClr>
                <a:schemeClr val="tx2"/>
              </a:buClr>
              <a:buSzPct val="110000"/>
              <a:buFont typeface="Arial" pitchFamily="34" charset="0"/>
              <a:buChar char="•"/>
            </a:pPr>
            <a:endParaRPr lang="fr-FR" dirty="0" smtClean="0"/>
          </a:p>
          <a:p>
            <a:pPr marL="174625" indent="-174625">
              <a:buClr>
                <a:schemeClr val="tx2"/>
              </a:buClr>
              <a:buSzPct val="110000"/>
              <a:buFont typeface="Arial" pitchFamily="34" charset="0"/>
              <a:buChar char="•"/>
            </a:pPr>
            <a:r>
              <a:rPr lang="fr-FR" dirty="0" smtClean="0"/>
              <a:t>Cibler les clientèles aisées</a:t>
            </a:r>
            <a:endParaRPr lang="fr-FR" dirty="0"/>
          </a:p>
        </p:txBody>
      </p:sp>
      <p:sp>
        <p:nvSpPr>
          <p:cNvPr id="11" name="ZoneTexte 10"/>
          <p:cNvSpPr txBox="1"/>
          <p:nvPr/>
        </p:nvSpPr>
        <p:spPr>
          <a:xfrm>
            <a:off x="4355976" y="3429000"/>
            <a:ext cx="1944216" cy="2031325"/>
          </a:xfrm>
          <a:prstGeom prst="rect">
            <a:avLst/>
          </a:prstGeom>
          <a:noFill/>
        </p:spPr>
        <p:txBody>
          <a:bodyPr wrap="square" rtlCol="0">
            <a:spAutoFit/>
          </a:bodyPr>
          <a:lstStyle/>
          <a:p>
            <a:pPr marL="174625" indent="-174625">
              <a:buClr>
                <a:schemeClr val="tx2"/>
              </a:buClr>
              <a:buSzPct val="110000"/>
              <a:buFont typeface="Arial" pitchFamily="34" charset="0"/>
              <a:buChar char="•"/>
            </a:pPr>
            <a:r>
              <a:rPr lang="fr-FR" dirty="0" smtClean="0"/>
              <a:t>Industrialisation du back-office</a:t>
            </a:r>
          </a:p>
          <a:p>
            <a:pPr marL="174625" indent="-174625">
              <a:buClr>
                <a:schemeClr val="tx2"/>
              </a:buClr>
              <a:buSzPct val="110000"/>
              <a:buFont typeface="Arial" pitchFamily="34" charset="0"/>
              <a:buChar char="•"/>
            </a:pPr>
            <a:endParaRPr lang="fr-FR" dirty="0" smtClean="0"/>
          </a:p>
          <a:p>
            <a:pPr marL="174625" indent="-174625">
              <a:buClr>
                <a:schemeClr val="tx2"/>
              </a:buClr>
              <a:buSzPct val="110000"/>
              <a:buFont typeface="Arial" pitchFamily="34" charset="0"/>
              <a:buChar char="•"/>
            </a:pPr>
            <a:r>
              <a:rPr lang="fr-FR" dirty="0" smtClean="0"/>
              <a:t>Réalisation par le client de certaines opérations</a:t>
            </a:r>
            <a:endParaRPr lang="fr-FR" dirty="0"/>
          </a:p>
        </p:txBody>
      </p:sp>
      <p:sp>
        <p:nvSpPr>
          <p:cNvPr id="12" name="ZoneTexte 11"/>
          <p:cNvSpPr txBox="1"/>
          <p:nvPr/>
        </p:nvSpPr>
        <p:spPr>
          <a:xfrm>
            <a:off x="6228184" y="3429000"/>
            <a:ext cx="1944216" cy="1477328"/>
          </a:xfrm>
          <a:prstGeom prst="rect">
            <a:avLst/>
          </a:prstGeom>
          <a:noFill/>
        </p:spPr>
        <p:txBody>
          <a:bodyPr wrap="square" rtlCol="0">
            <a:spAutoFit/>
          </a:bodyPr>
          <a:lstStyle/>
          <a:p>
            <a:pPr marL="174625" indent="-174625">
              <a:buClr>
                <a:schemeClr val="tx2"/>
              </a:buClr>
              <a:buSzPct val="110000"/>
              <a:buFont typeface="Arial" pitchFamily="34" charset="0"/>
              <a:buChar char="•"/>
            </a:pPr>
            <a:r>
              <a:rPr lang="fr-FR" dirty="0" smtClean="0"/>
              <a:t>Vente par internet</a:t>
            </a:r>
          </a:p>
          <a:p>
            <a:pPr marL="174625" indent="-174625">
              <a:buClr>
                <a:schemeClr val="tx2"/>
              </a:buClr>
              <a:buSzPct val="110000"/>
              <a:buFont typeface="Arial" pitchFamily="34" charset="0"/>
              <a:buChar char="•"/>
            </a:pPr>
            <a:endParaRPr lang="fr-FR" dirty="0" smtClean="0"/>
          </a:p>
          <a:p>
            <a:pPr marL="174625" indent="-174625">
              <a:buClr>
                <a:schemeClr val="tx2"/>
              </a:buClr>
              <a:buSzPct val="110000"/>
              <a:buFont typeface="Arial" pitchFamily="34" charset="0"/>
              <a:buChar char="•"/>
            </a:pPr>
            <a:r>
              <a:rPr lang="fr-FR" dirty="0" smtClean="0"/>
              <a:t>Pas d’agences physiques</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821</TotalTime>
  <Words>1338</Words>
  <Application>Microsoft Office PowerPoint</Application>
  <PresentationFormat>Affichage à l'écran (4:3)</PresentationFormat>
  <Paragraphs>226</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Management bancaire  Les Stratégies Internet Des Banques</vt:lpstr>
      <vt:lpstr>Sommaire</vt:lpstr>
      <vt:lpstr>Diapositive 3</vt:lpstr>
      <vt:lpstr>Les principales utilisations d’internet en banque L’utilisation d’Internet comme nouveau canal d’information et de distribution</vt:lpstr>
      <vt:lpstr>Les banques traditionnelles développent leur interface internet (1/2) </vt:lpstr>
      <vt:lpstr>Les banques traditionnelles développent leur interface internet (2/2) </vt:lpstr>
      <vt:lpstr>Les pure players, de nouveaux concurrents de poids Boursorama Banque et ING Direct</vt:lpstr>
      <vt:lpstr>Diapositive 8</vt:lpstr>
      <vt:lpstr>Stratégies des banques en ligne Compression des coûts et nouveau modèle économique</vt:lpstr>
      <vt:lpstr>Stratégies des banques en ligne Compression des coûts et nouveau modèle économique</vt:lpstr>
      <vt:lpstr>Internet comme canal de distribution L’offre de services s’agrandit</vt:lpstr>
      <vt:lpstr>Internet comme moyen de communication Les banques sont parmi les plus importants annonceurs sur internet</vt:lpstr>
      <vt:lpstr>Diapositive 13</vt:lpstr>
      <vt:lpstr>Les pure players peuvent-ils dépasser les acteurs traditionnels? </vt:lpstr>
      <vt:lpstr>La question de la sécurité Pour gagner de nouveaux clients, les banques doivent encore sécuriser leurs portails</vt:lpstr>
      <vt:lpstr>Internet peut-il devenir le principal canal de distribution dans la banque? </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Guillaume</dc:creator>
  <cp:lastModifiedBy>Guillaume</cp:lastModifiedBy>
  <cp:revision>157</cp:revision>
  <dcterms:created xsi:type="dcterms:W3CDTF">2010-11-26T18:43:36Z</dcterms:created>
  <dcterms:modified xsi:type="dcterms:W3CDTF">2010-12-05T20:51:23Z</dcterms:modified>
</cp:coreProperties>
</file>